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89" r:id="rId2"/>
    <p:sldId id="615" r:id="rId3"/>
    <p:sldId id="627" r:id="rId4"/>
    <p:sldId id="628" r:id="rId5"/>
    <p:sldId id="614" r:id="rId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246C"/>
    <a:srgbClr val="000099"/>
    <a:srgbClr val="000066"/>
    <a:srgbClr val="042B7F"/>
    <a:srgbClr val="0000FF"/>
    <a:srgbClr val="0B6B1B"/>
    <a:srgbClr val="1E045E"/>
    <a:srgbClr val="0E8C23"/>
    <a:srgbClr val="13B92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79752" autoAdjust="0"/>
  </p:normalViewPr>
  <p:slideViewPr>
    <p:cSldViewPr>
      <p:cViewPr varScale="1">
        <p:scale>
          <a:sx n="68" d="100"/>
          <a:sy n="68" d="100"/>
        </p:scale>
        <p:origin x="-1776" y="-6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86"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73149"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16387" name="Rectangle 3"/>
          <p:cNvSpPr>
            <a:spLocks noGrp="1" noChangeArrowheads="1"/>
          </p:cNvSpPr>
          <p:nvPr>
            <p:ph type="dt" sz="quarter" idx="1"/>
          </p:nvPr>
        </p:nvSpPr>
        <p:spPr bwMode="auto">
          <a:xfrm>
            <a:off x="3884852" y="0"/>
            <a:ext cx="2973148"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endParaRPr lang="en-US" dirty="0"/>
          </a:p>
        </p:txBody>
      </p:sp>
      <p:sp>
        <p:nvSpPr>
          <p:cNvPr id="16388" name="Rectangle 4"/>
          <p:cNvSpPr>
            <a:spLocks noGrp="1" noChangeArrowheads="1"/>
          </p:cNvSpPr>
          <p:nvPr>
            <p:ph type="ftr" sz="quarter" idx="2"/>
          </p:nvPr>
        </p:nvSpPr>
        <p:spPr bwMode="auto">
          <a:xfrm>
            <a:off x="1" y="8831580"/>
            <a:ext cx="2973149"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16389" name="Rectangle 5"/>
          <p:cNvSpPr>
            <a:spLocks noGrp="1" noChangeArrowheads="1"/>
          </p:cNvSpPr>
          <p:nvPr>
            <p:ph type="sldNum" sz="quarter" idx="3"/>
          </p:nvPr>
        </p:nvSpPr>
        <p:spPr bwMode="auto">
          <a:xfrm>
            <a:off x="3884852" y="8831580"/>
            <a:ext cx="2973148"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fld id="{3A76B745-74A3-4958-A951-3571C1AD550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3149"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884852" y="0"/>
            <a:ext cx="2973148"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816" y="4415790"/>
            <a:ext cx="5028370" cy="418338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31580"/>
            <a:ext cx="2973149"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4852" y="8831580"/>
            <a:ext cx="2973148"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fld id="{1893202F-CF91-4C53-A895-26D4194360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06488" y="696913"/>
            <a:ext cx="4648200" cy="3486150"/>
          </a:xfrm>
          <a:ln/>
        </p:spPr>
      </p:sp>
      <p:sp>
        <p:nvSpPr>
          <p:cNvPr id="11267" name="Rectangle 3"/>
          <p:cNvSpPr>
            <a:spLocks noGrp="1" noChangeArrowheads="1"/>
          </p:cNvSpPr>
          <p:nvPr>
            <p:ph type="body" idx="1"/>
          </p:nvPr>
        </p:nvSpPr>
        <p:spPr>
          <a:xfrm>
            <a:off x="914816" y="4414200"/>
            <a:ext cx="5028370" cy="4184971"/>
          </a:xfrm>
          <a:noFill/>
          <a:ln/>
        </p:spPr>
        <p:txBody>
          <a:bodyPr/>
          <a:lstStyle/>
          <a:p>
            <a:endParaRPr lang="en-US" dirty="0" smtClean="0">
              <a:latin typeface="Arial" pitchFamily="34" charset="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CM </a:t>
            </a:r>
            <a:r>
              <a:rPr lang="en-US" smtClean="0"/>
              <a:t>related events: Sealed</a:t>
            </a:r>
            <a:r>
              <a:rPr lang="en-US" baseline="0" smtClean="0"/>
              <a:t> </a:t>
            </a:r>
            <a:r>
              <a:rPr lang="en-US" baseline="0" dirty="0" smtClean="0"/>
              <a:t>source contamination event, relay fires in the AGS ACS, malware on ACS computers…c-line </a:t>
            </a:r>
            <a:r>
              <a:rPr lang="en-US" baseline="0" dirty="0" smtClean="0"/>
              <a:t>diffuser (1990), </a:t>
            </a:r>
            <a:r>
              <a:rPr lang="en-US" baseline="0" dirty="0" smtClean="0"/>
              <a:t>aerial lifts </a:t>
            </a:r>
            <a:r>
              <a:rPr lang="en-US" baseline="0" dirty="0" smtClean="0"/>
              <a:t>(BGRR)</a:t>
            </a:r>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aren’t having an actual emergency when you try to use this exit, there’s a good chance you will have one in short order.</a:t>
            </a:r>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ppt_BG_Title_BNL_bluePassionwhit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Rectangle 3"/>
          <p:cNvSpPr>
            <a:spLocks noGrp="1" noChangeArrowheads="1"/>
          </p:cNvSpPr>
          <p:nvPr>
            <p:ph type="ctrTitle"/>
          </p:nvPr>
        </p:nvSpPr>
        <p:spPr>
          <a:xfrm>
            <a:off x="457200" y="457200"/>
            <a:ext cx="6172200" cy="1600200"/>
          </a:xfrm>
        </p:spPr>
        <p:txBody>
          <a:bodyPr anchor="b"/>
          <a:lstStyle>
            <a:lvl1pPr algn="r">
              <a:defRPr sz="3800">
                <a:solidFill>
                  <a:schemeClr val="bg1"/>
                </a:solidFill>
              </a:defRPr>
            </a:lvl1pPr>
          </a:lstStyle>
          <a:p>
            <a:r>
              <a:rPr lang="en-US"/>
              <a:t>Click to edit Master title style</a:t>
            </a:r>
          </a:p>
        </p:txBody>
      </p:sp>
      <p:sp>
        <p:nvSpPr>
          <p:cNvPr id="7172" name="Rectangle 4"/>
          <p:cNvSpPr>
            <a:spLocks noGrp="1" noChangeArrowheads="1"/>
          </p:cNvSpPr>
          <p:nvPr>
            <p:ph type="subTitle" idx="1"/>
          </p:nvPr>
        </p:nvSpPr>
        <p:spPr>
          <a:xfrm>
            <a:off x="457200" y="2286000"/>
            <a:ext cx="6172200" cy="990600"/>
          </a:xfrm>
        </p:spPr>
        <p:txBody>
          <a:bodyPr/>
          <a:lstStyle>
            <a:lvl1pPr marL="0" indent="0" algn="r">
              <a:buFont typeface="Wingdings" pitchFamily="48" charset="2"/>
              <a:buNone/>
              <a:defRPr sz="1900" i="1">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C622C2-78B0-4AC5-8026-553F589F2AFF}" type="datetime1">
              <a:rPr lang="en-US"/>
              <a:pPr>
                <a:defRPr/>
              </a:pPr>
              <a:t>6/26/2012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0EB5B5-7891-4DDB-B7A8-EEA4748D97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1" y="304800"/>
            <a:ext cx="2095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1" y="3048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658289-2B87-4CCB-8195-0830F085A705}" type="datetime1">
              <a:rPr lang="en-US"/>
              <a:pPr>
                <a:defRPr/>
              </a:pPr>
              <a:t>6/26/2012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AF0DB-2B82-414B-BC2E-FEDA41DA40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A99E20-1275-49B8-AB68-A37F8A23E803}" type="datetime1">
              <a:rPr lang="en-US"/>
              <a:pPr>
                <a:defRPr/>
              </a:pPr>
              <a:t>6/26/2012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83D56E-CF58-48DB-9859-5D577ABEE5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12996A3-CFC6-43A5-90DB-AF1141B209C6}" type="datetime1">
              <a:rPr lang="en-US"/>
              <a:pPr>
                <a:defRPr/>
              </a:pPr>
              <a:t>6/26/2012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9CF8C1-A238-4A28-B153-EC937AAD7E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267F151-4F9A-468A-9545-56D75F1B3582}" type="datetime1">
              <a:rPr lang="en-US"/>
              <a:pPr>
                <a:defRPr/>
              </a:pPr>
              <a:t>6/26/2012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4A681D-C136-463C-817B-09C95575F0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2031A-DBBE-4E3A-8600-F2AE3EBC2EC7}" type="datetime1">
              <a:rPr lang="en-US"/>
              <a:pPr>
                <a:defRPr/>
              </a:pPr>
              <a:t>6/26/2012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546F3C6-C1CC-4413-A7F9-3A853AC926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0A21F3A-3287-4EE1-B70D-222303418C90}" type="datetime1">
              <a:rPr lang="en-US"/>
              <a:pPr>
                <a:defRPr/>
              </a:pPr>
              <a:t>6/26/2012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8F55864-09A3-41D8-B284-9EC237F8F4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5782E8-883D-43F2-B1A9-62D091797644}" type="datetime1">
              <a:rPr lang="en-US"/>
              <a:pPr>
                <a:defRPr/>
              </a:pPr>
              <a:t>6/26/2012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277528B-F4F9-4E0C-A4F0-CCD122817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C2F8D5-36AA-4B34-ABD2-6CE36B6FD22B}" type="datetime1">
              <a:rPr lang="en-US"/>
              <a:pPr>
                <a:defRPr/>
              </a:pPr>
              <a:t>6/26/2012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2BE9AC-BB94-4B35-8EF4-9705E32DB4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7F01BA0-E8DE-42C4-A874-049076D8C4BA}" type="datetime1">
              <a:rPr lang="en-US"/>
              <a:pPr>
                <a:defRPr/>
              </a:pPr>
              <a:t>6/26/2012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34D01B-8AFA-4785-96C7-E8F2CA02CB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REVBG_Slide4_Blu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62000" y="1828800"/>
            <a:ext cx="7620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400" y="6223000"/>
            <a:ext cx="1143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chemeClr val="accent1"/>
                </a:solidFill>
                <a:latin typeface="Arial" charset="0"/>
                <a:ea typeface="ＭＳ Ｐゴシック" pitchFamily="-128" charset="-128"/>
                <a:cs typeface="+mn-cs"/>
              </a:defRPr>
            </a:lvl1pPr>
          </a:lstStyle>
          <a:p>
            <a:pPr>
              <a:defRPr/>
            </a:pPr>
            <a:fld id="{87E042C2-FACD-4A40-B75F-8A9F93EA1671}" type="datetime1">
              <a:rPr lang="en-US"/>
              <a:pPr>
                <a:defRPr/>
              </a:pPr>
              <a:t>6/26/2012</a:t>
            </a:fld>
            <a:endParaRPr lang="en-US" dirty="0"/>
          </a:p>
        </p:txBody>
      </p:sp>
      <p:sp>
        <p:nvSpPr>
          <p:cNvPr id="1029" name="Rectangle 5"/>
          <p:cNvSpPr>
            <a:spLocks noGrp="1" noChangeArrowheads="1"/>
          </p:cNvSpPr>
          <p:nvPr>
            <p:ph type="ftr" sz="quarter" idx="3"/>
          </p:nvPr>
        </p:nvSpPr>
        <p:spPr bwMode="auto">
          <a:xfrm>
            <a:off x="3181350" y="6235700"/>
            <a:ext cx="30099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defRPr sz="1400">
                <a:latin typeface="Arial" charset="0"/>
                <a:ea typeface="ＭＳ Ｐゴシック" pitchFamily="-128"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324600" y="6235700"/>
            <a:ext cx="990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rgbClr val="042B7F"/>
                </a:solidFill>
                <a:latin typeface="Arial" charset="0"/>
                <a:ea typeface="ＭＳ Ｐゴシック" pitchFamily="48" charset="-128"/>
                <a:cs typeface="+mn-cs"/>
              </a:defRPr>
            </a:lvl1pPr>
          </a:lstStyle>
          <a:p>
            <a:pPr>
              <a:defRPr/>
            </a:pPr>
            <a:fld id="{A3446682-1843-4EC0-950D-B015D47ED0E7}" type="slidenum">
              <a:rPr lang="en-US"/>
              <a:pPr>
                <a:defRPr/>
              </a:pPr>
              <a:t>‹#›</a:t>
            </a:fld>
            <a:endParaRPr lang="en-US" dirty="0"/>
          </a:p>
        </p:txBody>
      </p:sp>
      <p:sp>
        <p:nvSpPr>
          <p:cNvPr id="1031" name="Rectangle 2"/>
          <p:cNvSpPr>
            <a:spLocks noGrp="1" noChangeArrowheads="1"/>
          </p:cNvSpPr>
          <p:nvPr>
            <p:ph type="title"/>
          </p:nvPr>
        </p:nvSpPr>
        <p:spPr bwMode="auto">
          <a:xfrm>
            <a:off x="381000" y="304801"/>
            <a:ext cx="8382000" cy="1090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5pPr>
      <a:lvl6pPr marL="457200" algn="l" rtl="0" fontAlgn="base">
        <a:lnSpc>
          <a:spcPct val="80000"/>
        </a:lnSpc>
        <a:spcBef>
          <a:spcPct val="0"/>
        </a:spcBef>
        <a:spcAft>
          <a:spcPct val="0"/>
        </a:spcAft>
        <a:defRPr sz="3600" b="1">
          <a:solidFill>
            <a:srgbClr val="042B7F"/>
          </a:solidFill>
          <a:latin typeface="Arial" charset="0"/>
          <a:ea typeface="ＭＳ Ｐゴシック" pitchFamily="48" charset="-128"/>
        </a:defRPr>
      </a:lvl6pPr>
      <a:lvl7pPr marL="914400" algn="l" rtl="0" fontAlgn="base">
        <a:lnSpc>
          <a:spcPct val="80000"/>
        </a:lnSpc>
        <a:spcBef>
          <a:spcPct val="0"/>
        </a:spcBef>
        <a:spcAft>
          <a:spcPct val="0"/>
        </a:spcAft>
        <a:defRPr sz="3600" b="1">
          <a:solidFill>
            <a:srgbClr val="042B7F"/>
          </a:solidFill>
          <a:latin typeface="Arial" charset="0"/>
          <a:ea typeface="ＭＳ Ｐゴシック" pitchFamily="48" charset="-128"/>
        </a:defRPr>
      </a:lvl7pPr>
      <a:lvl8pPr marL="1371600" algn="l" rtl="0" fontAlgn="base">
        <a:lnSpc>
          <a:spcPct val="80000"/>
        </a:lnSpc>
        <a:spcBef>
          <a:spcPct val="0"/>
        </a:spcBef>
        <a:spcAft>
          <a:spcPct val="0"/>
        </a:spcAft>
        <a:defRPr sz="3600" b="1">
          <a:solidFill>
            <a:srgbClr val="042B7F"/>
          </a:solidFill>
          <a:latin typeface="Arial" charset="0"/>
          <a:ea typeface="ＭＳ Ｐゴシック" pitchFamily="48" charset="-128"/>
        </a:defRPr>
      </a:lvl8pPr>
      <a:lvl9pPr marL="1828800" algn="l" rtl="0" fontAlgn="base">
        <a:lnSpc>
          <a:spcPct val="80000"/>
        </a:lnSpc>
        <a:spcBef>
          <a:spcPct val="0"/>
        </a:spcBef>
        <a:spcAft>
          <a:spcPct val="0"/>
        </a:spcAft>
        <a:defRPr sz="3600" b="1">
          <a:solidFill>
            <a:srgbClr val="042B7F"/>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rgbClr val="042B7F"/>
        </a:buClr>
        <a:buSzPct val="90000"/>
        <a:buFont typeface="Symbol" pitchFamily="18" charset="2"/>
        <a:buChar char="·"/>
        <a:defRPr sz="2000">
          <a:solidFill>
            <a:schemeClr val="tx1"/>
          </a:solidFill>
          <a:latin typeface="+mn-lt"/>
          <a:ea typeface="+mn-ea"/>
          <a:cs typeface="ＭＳ Ｐゴシック"/>
        </a:defRPr>
      </a:lvl2pPr>
      <a:lvl3pPr marL="1085850" indent="-228600" algn="l" rtl="0" eaLnBrk="0" fontAlgn="base" hangingPunct="0">
        <a:lnSpc>
          <a:spcPct val="80000"/>
        </a:lnSpc>
        <a:spcBef>
          <a:spcPct val="20000"/>
        </a:spcBef>
        <a:spcAft>
          <a:spcPct val="0"/>
        </a:spcAft>
        <a:buClr>
          <a:srgbClr val="042B7F"/>
        </a:buClr>
        <a:buSzPct val="90000"/>
        <a:buChar char="-"/>
        <a:defRPr sz="2000">
          <a:solidFill>
            <a:schemeClr val="tx1"/>
          </a:solidFill>
          <a:latin typeface="+mn-lt"/>
          <a:ea typeface="+mn-ea"/>
          <a:cs typeface="ＭＳ Ｐゴシック"/>
        </a:defRPr>
      </a:lvl3pPr>
      <a:lvl4pPr marL="14287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4pPr>
      <a:lvl5pPr marL="17716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5pPr>
      <a:lvl6pPr marL="2228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ad.bnl.gov/ESSHQ/SND/Credited%20Controls/screen.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4294967295"/>
          </p:nvPr>
        </p:nvSpPr>
        <p:spPr>
          <a:xfrm>
            <a:off x="381000" y="2133600"/>
            <a:ext cx="8763000" cy="3548062"/>
          </a:xfrm>
        </p:spPr>
        <p:txBody>
          <a:bodyPr/>
          <a:lstStyle/>
          <a:p>
            <a:pPr marL="0" indent="0">
              <a:lnSpc>
                <a:spcPct val="90000"/>
              </a:lnSpc>
              <a:buNone/>
            </a:pPr>
            <a:r>
              <a:rPr lang="en-US" b="1" dirty="0" smtClean="0">
                <a:solidFill>
                  <a:schemeClr val="bg1"/>
                </a:solidFill>
              </a:rPr>
              <a:t>Configuration Management During Shutdown</a:t>
            </a:r>
          </a:p>
          <a:p>
            <a:pPr marL="0" indent="0">
              <a:lnSpc>
                <a:spcPct val="90000"/>
              </a:lnSpc>
              <a:buNone/>
            </a:pPr>
            <a:r>
              <a:rPr lang="en-US" b="1" dirty="0" smtClean="0">
                <a:solidFill>
                  <a:schemeClr val="bg1"/>
                </a:solidFill>
              </a:rPr>
              <a:t>Picture of the Week</a:t>
            </a:r>
          </a:p>
          <a:p>
            <a:pPr marL="0" indent="0">
              <a:lnSpc>
                <a:spcPct val="90000"/>
              </a:lnSpc>
              <a:buNone/>
            </a:pPr>
            <a:endParaRPr lang="en-US" sz="2800"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70000"/>
              </a:lnSpc>
              <a:buFont typeface="Wingdings" pitchFamily="2" charset="2"/>
              <a:buNone/>
            </a:pPr>
            <a:r>
              <a:rPr lang="en-US" b="1" dirty="0" smtClean="0">
                <a:solidFill>
                  <a:schemeClr val="bg1"/>
                </a:solidFill>
              </a:rPr>
              <a:t>Collider-Accelerator Department</a:t>
            </a:r>
          </a:p>
          <a:p>
            <a:pPr marL="0" indent="0">
              <a:lnSpc>
                <a:spcPct val="70000"/>
              </a:lnSpc>
              <a:buFont typeface="Wingdings" pitchFamily="2" charset="2"/>
              <a:buNone/>
            </a:pPr>
            <a:r>
              <a:rPr lang="en-US" b="1" dirty="0" smtClean="0">
                <a:solidFill>
                  <a:schemeClr val="bg1"/>
                </a:solidFill>
              </a:rPr>
              <a:t>6-26-12</a:t>
            </a:r>
          </a:p>
        </p:txBody>
      </p:sp>
      <p:sp>
        <p:nvSpPr>
          <p:cNvPr id="579587" name="Rectangle 3"/>
          <p:cNvSpPr>
            <a:spLocks noGrp="1" noChangeArrowheads="1"/>
          </p:cNvSpPr>
          <p:nvPr>
            <p:ph type="ctrTitle" idx="4294967295"/>
          </p:nvPr>
        </p:nvSpPr>
        <p:spPr>
          <a:xfrm>
            <a:off x="595313" y="361950"/>
            <a:ext cx="8153400" cy="1143000"/>
          </a:xfrm>
          <a:effectLst>
            <a:outerShdw dist="35921" dir="2700000" algn="ctr" rotWithShape="0">
              <a:schemeClr val="bg2"/>
            </a:outerShdw>
          </a:effectLst>
        </p:spPr>
        <p:txBody>
          <a:bodyPr/>
          <a:lstStyle/>
          <a:p>
            <a:pPr>
              <a:defRPr/>
            </a:pPr>
            <a:r>
              <a:rPr lang="en-US" dirty="0" smtClean="0">
                <a:solidFill>
                  <a:schemeClr val="bg1"/>
                </a:solidFill>
                <a:cs typeface="+mj-cs"/>
              </a:rPr>
              <a:t>Take 5 for Safety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04800"/>
            <a:ext cx="8763000" cy="914400"/>
          </a:xfrm>
        </p:spPr>
        <p:txBody>
          <a:bodyPr/>
          <a:lstStyle/>
          <a:p>
            <a:r>
              <a:rPr lang="en-US" dirty="0" smtClean="0"/>
              <a:t>Configuration Management (CM)</a:t>
            </a:r>
          </a:p>
        </p:txBody>
      </p:sp>
      <p:sp>
        <p:nvSpPr>
          <p:cNvPr id="5123" name="Rectangle 3"/>
          <p:cNvSpPr>
            <a:spLocks noGrp="1" noChangeArrowheads="1"/>
          </p:cNvSpPr>
          <p:nvPr>
            <p:ph idx="1"/>
          </p:nvPr>
        </p:nvSpPr>
        <p:spPr>
          <a:xfrm>
            <a:off x="762000" y="1295400"/>
            <a:ext cx="7620000" cy="4724400"/>
          </a:xfrm>
        </p:spPr>
        <p:txBody>
          <a:bodyPr/>
          <a:lstStyle/>
          <a:p>
            <a:r>
              <a:rPr lang="en-US" dirty="0" smtClean="0"/>
              <a:t>The Accelerator Safety Order requires a CM program for accelerator safety</a:t>
            </a:r>
          </a:p>
          <a:p>
            <a:r>
              <a:rPr lang="en-US" dirty="0" smtClean="0"/>
              <a:t>C-AD focuses on non-standard industrial hazards (radiation, ODH, large volume flammable gases) and maintains their corresponding Credited Controls identified in the ASE  </a:t>
            </a:r>
          </a:p>
          <a:p>
            <a:r>
              <a:rPr lang="en-US" dirty="0" smtClean="0"/>
              <a:t>Appropriate configuration management is considered necessary for mission and safety success, as is evidenced by documented cases attributed to CM inadequacies in several formal investigations, occurrences and mission delays at DOE accelerator laboratories</a:t>
            </a:r>
          </a:p>
          <a:p>
            <a:pPr>
              <a:buNone/>
            </a:pPr>
            <a:endParaRPr lang="en-US" sz="2800" dirty="0" smtClean="0">
              <a:solidFill>
                <a:srgbClr val="04246C"/>
              </a:solidFill>
            </a:endParaRPr>
          </a:p>
        </p:txBody>
      </p:sp>
      <p:sp>
        <p:nvSpPr>
          <p:cNvPr id="5124" name="Slide Number Placeholder 1"/>
          <p:cNvSpPr>
            <a:spLocks noGrp="1"/>
          </p:cNvSpPr>
          <p:nvPr>
            <p:ph type="sldNum" sz="quarter" idx="12"/>
          </p:nvPr>
        </p:nvSpPr>
        <p:spPr>
          <a:noFill/>
        </p:spPr>
        <p:txBody>
          <a:bodyPr/>
          <a:lstStyle/>
          <a:p>
            <a:pPr algn="ctr"/>
            <a:fld id="{0C8A96F8-784C-482C-8DCF-19FD03F927ED}" type="slidenum">
              <a:rPr lang="en-US" sz="1200" smtClean="0"/>
              <a:pPr algn="ctr"/>
              <a:t>2</a:t>
            </a:fld>
            <a:endParaRPr lang="en-US" sz="1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04800"/>
            <a:ext cx="8763000" cy="914400"/>
          </a:xfrm>
        </p:spPr>
        <p:txBody>
          <a:bodyPr/>
          <a:lstStyle/>
          <a:p>
            <a:r>
              <a:rPr lang="en-US" dirty="0" smtClean="0"/>
              <a:t>Configuration Management During Shutdown</a:t>
            </a:r>
          </a:p>
        </p:txBody>
      </p:sp>
      <p:sp>
        <p:nvSpPr>
          <p:cNvPr id="5123" name="Rectangle 3"/>
          <p:cNvSpPr>
            <a:spLocks noGrp="1" noChangeArrowheads="1"/>
          </p:cNvSpPr>
          <p:nvPr>
            <p:ph idx="1"/>
          </p:nvPr>
        </p:nvSpPr>
        <p:spPr>
          <a:xfrm>
            <a:off x="685800" y="1295400"/>
            <a:ext cx="7924800" cy="4876800"/>
          </a:xfrm>
        </p:spPr>
        <p:txBody>
          <a:bodyPr/>
          <a:lstStyle/>
          <a:p>
            <a:r>
              <a:rPr lang="en-US" dirty="0" smtClean="0"/>
              <a:t>C-AD follows an established procedure for changes to approved safety documents (the ASE and SAD)</a:t>
            </a:r>
          </a:p>
          <a:p>
            <a:pPr lvl="1"/>
            <a:r>
              <a:rPr lang="en-US" dirty="0" smtClean="0"/>
              <a:t>See OPM 1.10.1</a:t>
            </a:r>
          </a:p>
          <a:p>
            <a:r>
              <a:rPr lang="en-US" dirty="0" smtClean="0"/>
              <a:t>C-AD maintains a list of Credited Controls to control changes to key safety systems</a:t>
            </a:r>
          </a:p>
          <a:p>
            <a:pPr lvl="1"/>
            <a:r>
              <a:rPr lang="en-US" dirty="0" smtClean="0"/>
              <a:t>Examples of Credited Controls are shielding, air handling systems, exhaust stacks, Access Control System…</a:t>
            </a:r>
          </a:p>
          <a:p>
            <a:pPr lvl="1"/>
            <a:r>
              <a:rPr lang="en-US" dirty="0" smtClean="0"/>
              <a:t>See C-AD </a:t>
            </a:r>
            <a:r>
              <a:rPr lang="en-US" dirty="0" err="1" smtClean="0"/>
              <a:t>OPMs</a:t>
            </a:r>
            <a:r>
              <a:rPr lang="en-US" dirty="0" smtClean="0"/>
              <a:t> 2.5. 2.5.1, 2.5.2, and 2.5.3</a:t>
            </a:r>
          </a:p>
          <a:p>
            <a:r>
              <a:rPr lang="en-US" dirty="0" smtClean="0"/>
              <a:t>Boundaries related to specific Credited Controls at C-AD are defined in a checklist at:</a:t>
            </a:r>
          </a:p>
          <a:p>
            <a:pPr lvl="1">
              <a:buNone/>
            </a:pPr>
            <a:r>
              <a:rPr lang="en-US" sz="1600" dirty="0" smtClean="0">
                <a:hlinkClick r:id="rId3"/>
              </a:rPr>
              <a:t>http://www.c-ad.bnl.gov/ESSHQ/SND/Credited%20Controls/screen.html</a:t>
            </a:r>
            <a:r>
              <a:rPr lang="en-US" sz="1600" dirty="0" smtClean="0"/>
              <a:t> </a:t>
            </a:r>
          </a:p>
        </p:txBody>
      </p:sp>
      <p:sp>
        <p:nvSpPr>
          <p:cNvPr id="5124" name="Slide Number Placeholder 1"/>
          <p:cNvSpPr>
            <a:spLocks noGrp="1"/>
          </p:cNvSpPr>
          <p:nvPr>
            <p:ph type="sldNum" sz="quarter" idx="12"/>
          </p:nvPr>
        </p:nvSpPr>
        <p:spPr>
          <a:noFill/>
        </p:spPr>
        <p:txBody>
          <a:bodyPr/>
          <a:lstStyle/>
          <a:p>
            <a:pPr algn="ctr"/>
            <a:fld id="{0C8A96F8-784C-482C-8DCF-19FD03F927ED}" type="slidenum">
              <a:rPr lang="en-US" sz="1200" smtClean="0"/>
              <a:pPr algn="ctr"/>
              <a:t>3</a:t>
            </a:fld>
            <a:endParaRPr lang="en-US" sz="1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04800"/>
            <a:ext cx="8763000" cy="914400"/>
          </a:xfrm>
        </p:spPr>
        <p:txBody>
          <a:bodyPr/>
          <a:lstStyle/>
          <a:p>
            <a:r>
              <a:rPr lang="en-US" dirty="0" smtClean="0"/>
              <a:t>Configuration Management During Shutdown</a:t>
            </a:r>
          </a:p>
        </p:txBody>
      </p:sp>
      <p:sp>
        <p:nvSpPr>
          <p:cNvPr id="5123" name="Rectangle 3"/>
          <p:cNvSpPr>
            <a:spLocks noGrp="1" noChangeArrowheads="1"/>
          </p:cNvSpPr>
          <p:nvPr>
            <p:ph idx="1"/>
          </p:nvPr>
        </p:nvSpPr>
        <p:spPr>
          <a:xfrm>
            <a:off x="457200" y="1524000"/>
            <a:ext cx="8305800" cy="5029200"/>
          </a:xfrm>
        </p:spPr>
        <p:txBody>
          <a:bodyPr/>
          <a:lstStyle/>
          <a:p>
            <a:r>
              <a:rPr lang="en-US" sz="2000" dirty="0" smtClean="0"/>
              <a:t>Ensure changes to accelerators and experiments are reviewed against the assumptions in the safety analyses</a:t>
            </a:r>
          </a:p>
          <a:p>
            <a:pPr lvl="1"/>
            <a:r>
              <a:rPr lang="en-US" dirty="0" smtClean="0"/>
              <a:t>Changes are reviewed by C-AD RSC, ESRC and ASSRC since members are aware of assumptions in the safety analyses</a:t>
            </a:r>
          </a:p>
          <a:p>
            <a:r>
              <a:rPr lang="en-US" sz="2000" dirty="0" smtClean="0"/>
              <a:t>Ensure changes to design limits (e.g., beam energy, beam current, etc.) are reviewed prior to making the changes</a:t>
            </a:r>
          </a:p>
          <a:p>
            <a:r>
              <a:rPr lang="en-US" sz="2000" dirty="0" smtClean="0"/>
              <a:t>Ensure only the most recently approved versions of documents are used to maintain or calibrate Credited Controls</a:t>
            </a:r>
          </a:p>
          <a:p>
            <a:r>
              <a:rPr lang="en-US" sz="2000" dirty="0" smtClean="0"/>
              <a:t>Document changes to the physical configuration of Credited Controls by updating the appropriate drawings</a:t>
            </a:r>
          </a:p>
          <a:p>
            <a:r>
              <a:rPr lang="en-US" sz="2000" dirty="0" smtClean="0"/>
              <a:t>Ensure labeling for Credited Controls is maintained where applicable </a:t>
            </a:r>
          </a:p>
          <a:p>
            <a:r>
              <a:rPr lang="en-US" sz="2000" dirty="0" smtClean="0"/>
              <a:t>Perform testing of Credited Controls after preventive or corrective maintenance</a:t>
            </a:r>
          </a:p>
        </p:txBody>
      </p:sp>
      <p:sp>
        <p:nvSpPr>
          <p:cNvPr id="5124" name="Slide Number Placeholder 1"/>
          <p:cNvSpPr>
            <a:spLocks noGrp="1"/>
          </p:cNvSpPr>
          <p:nvPr>
            <p:ph type="sldNum" sz="quarter" idx="12"/>
          </p:nvPr>
        </p:nvSpPr>
        <p:spPr>
          <a:noFill/>
        </p:spPr>
        <p:txBody>
          <a:bodyPr/>
          <a:lstStyle/>
          <a:p>
            <a:pPr algn="ctr"/>
            <a:fld id="{0C8A96F8-784C-482C-8DCF-19FD03F927ED}" type="slidenum">
              <a:rPr lang="en-US" sz="1200" smtClean="0"/>
              <a:pPr algn="ctr"/>
              <a:t>4</a:t>
            </a:fld>
            <a:endParaRPr lang="en-US" sz="1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of the Week - Self-Fulfilling Prophecy </a:t>
            </a:r>
            <a:endParaRPr lang="en-US" dirty="0"/>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5</a:t>
            </a:fld>
            <a:endParaRPr lang="en-US" dirty="0"/>
          </a:p>
        </p:txBody>
      </p:sp>
      <p:pic>
        <p:nvPicPr>
          <p:cNvPr id="5" name="Picture 4" descr="photo485.jpg"/>
          <p:cNvPicPr>
            <a:picLocks noChangeAspect="1"/>
          </p:cNvPicPr>
          <p:nvPr/>
        </p:nvPicPr>
        <p:blipFill>
          <a:blip r:embed="rId3" cstate="print"/>
          <a:stretch>
            <a:fillRect/>
          </a:stretch>
        </p:blipFill>
        <p:spPr>
          <a:xfrm>
            <a:off x="2667000" y="914400"/>
            <a:ext cx="4114800" cy="5486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19295</TotalTime>
  <Words>360</Words>
  <Application>Microsoft Office PowerPoint</Application>
  <PresentationFormat>On-screen Show (4:3)</PresentationFormat>
  <Paragraphs>37</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Take 5 for Safety</vt:lpstr>
      <vt:lpstr>Configuration Management (CM)</vt:lpstr>
      <vt:lpstr>Configuration Management During Shutdown</vt:lpstr>
      <vt:lpstr>Configuration Management During Shutdown</vt:lpstr>
      <vt:lpstr>Picture of the Week - Self-Fulfilling Prophecy </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Safety Software QA </dc:subject>
  <dc:creator>Ed Lessard</dc:creator>
  <cp:lastModifiedBy>lessard</cp:lastModifiedBy>
  <cp:revision>1014</cp:revision>
  <cp:lastPrinted>2007-07-02T19:06:14Z</cp:lastPrinted>
  <dcterms:created xsi:type="dcterms:W3CDTF">2007-06-28T20:22:43Z</dcterms:created>
  <dcterms:modified xsi:type="dcterms:W3CDTF">2012-06-26T16:17:26Z</dcterms:modified>
</cp:coreProperties>
</file>