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98" r:id="rId2"/>
    <p:sldId id="277" r:id="rId3"/>
    <p:sldId id="296" r:id="rId4"/>
    <p:sldId id="295" r:id="rId5"/>
    <p:sldId id="29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D729"/>
    <a:srgbClr val="FFE90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40" d="100"/>
          <a:sy n="140" d="100"/>
        </p:scale>
        <p:origin x="-6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5E62D-7AE0-3A48-ABB4-D495B35FFA86}" type="datetimeFigureOut">
              <a:rPr lang="en-US" smtClean="0"/>
              <a:pPr/>
              <a:t>6/26/12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E01D6-C735-1B46-A0B7-BBD140F2D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B1704-DE2E-B04D-8B73-9890564A3244}" type="datetimeFigureOut">
              <a:rPr lang="en-US" smtClean="0"/>
              <a:pPr/>
              <a:t>6/26/12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D021F-5FFD-2343-8376-9CEE4F59D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good</a:t>
            </a:r>
            <a:r>
              <a:rPr lang="en-US" baseline="0" dirty="0" smtClean="0"/>
              <a:t> to see that PHENIX has crossed the line starting from the past Saturday in a good way!!!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D021F-5FFD-2343-8376-9CEE4F59D98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6/26/12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Time Meeting, X. HE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D205-7A15-EB4E-9539-190694A9C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6/26/12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Time Meeting, X. HE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D205-7A15-EB4E-9539-190694A9C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6/26/12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Time Meeting, X. HE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D205-7A15-EB4E-9539-190694A9C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6/26/12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Time Meeting, X. HE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D205-7A15-EB4E-9539-190694A9C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6/26/12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Time Meeting, X. HE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D205-7A15-EB4E-9539-190694A9C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6/26/12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Time Meeting, X. HE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D205-7A15-EB4E-9539-190694A9C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6/26/12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Time Meeting, X. HE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D205-7A15-EB4E-9539-190694A9C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6/26/12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Time Meeting, X. HE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D205-7A15-EB4E-9539-190694A9C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6/26/12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Time Meeting, X. HE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D205-7A15-EB4E-9539-190694A9C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6/26/12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Time Meeting, X. HE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D205-7A15-EB4E-9539-190694A9C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6/26/12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Time Meeting, X. HE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D205-7A15-EB4E-9539-190694A9C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076" y="644427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6/26/12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0279" y="64244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RHIC Time Meeting, X. HE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63506" y="64345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AD205-7A15-EB4E-9539-190694A9CF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8" descr="C:\Documents and Settings\haggerty\My Documents\PHENIX\doc\phenix_40_72dpi.gi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17568" y="41031"/>
            <a:ext cx="137953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75" y="47286"/>
            <a:ext cx="7617211" cy="765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Last PHENIX Run-12 Status Report  (6/</a:t>
            </a:r>
            <a:r>
              <a:rPr lang="en-US" sz="3200" dirty="0" smtClean="0"/>
              <a:t>26)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01" y="1155825"/>
            <a:ext cx="8950571" cy="5316052"/>
          </a:xfrm>
        </p:spPr>
        <p:txBody>
          <a:bodyPr>
            <a:noAutofit/>
          </a:bodyPr>
          <a:lstStyle/>
          <a:p>
            <a:r>
              <a:rPr lang="en-US" sz="2800" dirty="0" smtClean="0"/>
              <a:t>PHENIX reached the goal of the total sampled luminosity of </a:t>
            </a:r>
            <a:r>
              <a:rPr lang="en-US" sz="2800" dirty="0" err="1" smtClean="0"/>
              <a:t>Cu+Au</a:t>
            </a:r>
            <a:r>
              <a:rPr lang="en-US" sz="2800" dirty="0" smtClean="0"/>
              <a:t> run in the early morning on Sunday after ~36 hours of beam downtime due a power dip caused by lightening.</a:t>
            </a:r>
          </a:p>
          <a:p>
            <a:r>
              <a:rPr lang="en-US" sz="2800" dirty="0" smtClean="0"/>
              <a:t>PHENIX is ready for the 5 </a:t>
            </a:r>
            <a:r>
              <a:rPr lang="en-US" sz="2800" dirty="0" err="1" smtClean="0"/>
              <a:t>GeV</a:t>
            </a:r>
            <a:r>
              <a:rPr lang="en-US" sz="2800" dirty="0" smtClean="0"/>
              <a:t> </a:t>
            </a:r>
            <a:r>
              <a:rPr lang="en-US" sz="2800" dirty="0" err="1" smtClean="0"/>
              <a:t>Au+Au</a:t>
            </a:r>
            <a:r>
              <a:rPr lang="en-US" sz="2800" dirty="0" smtClean="0"/>
              <a:t> engineering run.  Both VTX and FVTX have been moved to their retracted position during a ~3.5-hour access yesterday.  Six film badges were installed near beam pipe in order to monitoring the radiation level.  </a:t>
            </a:r>
          </a:p>
          <a:p>
            <a:r>
              <a:rPr lang="en-US" sz="2800" dirty="0" smtClean="0"/>
              <a:t>Our current shift schedule is extended to the end of June 28.  The last two days will be watching shifts.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6EE7-5D5A-4AD1-B8D3-23682CFB039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6/25/12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PM, X. HE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90279" y="646775"/>
            <a:ext cx="1754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Xiaochun He</a:t>
            </a:r>
            <a:endParaRPr lang="en-US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186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518" y="331348"/>
            <a:ext cx="6779417" cy="99547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Total Sampled Integrated Luminosity from </a:t>
            </a:r>
            <a:r>
              <a:rPr lang="en-US" sz="3600" dirty="0" err="1" smtClean="0"/>
              <a:t>Cu+Au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6/26/12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D205-7A15-EB4E-9539-190694A9CF9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Time Meeting, X. HE</a:t>
            </a:r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01" y="1578067"/>
            <a:ext cx="6968979" cy="472609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617693" y="2745530"/>
            <a:ext cx="2416659" cy="24622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/>
              <a:t>2.3% above the goal of 2.4 </a:t>
            </a:r>
            <a:r>
              <a:rPr lang="en-US" sz="2200" dirty="0" smtClean="0">
                <a:cs typeface="Symbol" charset="2"/>
              </a:rPr>
              <a:t>n</a:t>
            </a:r>
            <a:r>
              <a:rPr lang="en-US" sz="2200" dirty="0" smtClean="0"/>
              <a:t>b</a:t>
            </a:r>
            <a:r>
              <a:rPr lang="en-US" sz="2200" baseline="30000" dirty="0" smtClean="0"/>
              <a:t>-1 </a:t>
            </a:r>
            <a:r>
              <a:rPr lang="en-US" sz="2200" dirty="0" smtClean="0"/>
              <a:t>within |</a:t>
            </a:r>
            <a:r>
              <a:rPr lang="en-US" sz="2200" dirty="0" err="1" smtClean="0"/>
              <a:t>z</a:t>
            </a:r>
            <a:r>
              <a:rPr lang="en-US" sz="2200" dirty="0" smtClean="0"/>
              <a:t>| &lt; 10 cm.</a:t>
            </a:r>
          </a:p>
          <a:p>
            <a:endParaRPr lang="en-US" sz="2200" dirty="0" smtClean="0"/>
          </a:p>
          <a:p>
            <a:r>
              <a:rPr lang="en-US" sz="2200" dirty="0" smtClean="0"/>
              <a:t>Reached the goal around 6am on Sunday (6/24)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98" y="82231"/>
            <a:ext cx="6980438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36-hour Beam Downtime Made the Moment Sweeter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6/26/12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Time Meeting, X. HE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D205-7A15-EB4E-9539-190694A9CF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5300" y="1470958"/>
            <a:ext cx="1389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Daily Sample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6" y="1840290"/>
            <a:ext cx="4750005" cy="3221268"/>
          </a:xfrm>
          <a:prstGeom prst="rect">
            <a:avLst/>
          </a:prstGeom>
        </p:spPr>
      </p:pic>
      <p:pic>
        <p:nvPicPr>
          <p:cNvPr id="9" name="Picture 8" descr="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264" y="2107254"/>
            <a:ext cx="3836484" cy="286537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390807" y="4537582"/>
            <a:ext cx="1235458" cy="1047951"/>
            <a:chOff x="3828482" y="4659938"/>
            <a:chExt cx="1235458" cy="1047951"/>
          </a:xfrm>
        </p:grpSpPr>
        <p:sp>
          <p:nvSpPr>
            <p:cNvPr id="10" name="TextBox 9"/>
            <p:cNvSpPr txBox="1"/>
            <p:nvPr/>
          </p:nvSpPr>
          <p:spPr>
            <a:xfrm>
              <a:off x="3828482" y="5061558"/>
              <a:ext cx="1235458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36-hour downtime</a:t>
              </a:r>
              <a:endParaRPr lang="en-US" dirty="0"/>
            </a:p>
          </p:txBody>
        </p:sp>
        <p:sp>
          <p:nvSpPr>
            <p:cNvPr id="11" name="Up Arrow 10"/>
            <p:cNvSpPr/>
            <p:nvPr/>
          </p:nvSpPr>
          <p:spPr>
            <a:xfrm>
              <a:off x="4272619" y="4659938"/>
              <a:ext cx="344308" cy="401620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752589" y="3376701"/>
            <a:ext cx="2586231" cy="1904683"/>
            <a:chOff x="1752589" y="3376701"/>
            <a:chExt cx="2586231" cy="1904683"/>
          </a:xfrm>
        </p:grpSpPr>
        <p:grpSp>
          <p:nvGrpSpPr>
            <p:cNvPr id="13" name="Group 11"/>
            <p:cNvGrpSpPr/>
            <p:nvPr/>
          </p:nvGrpSpPr>
          <p:grpSpPr>
            <a:xfrm>
              <a:off x="1752589" y="4902658"/>
              <a:ext cx="493143" cy="378726"/>
              <a:chOff x="2388403" y="2477686"/>
              <a:chExt cx="3289300" cy="2463800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8403" y="2477686"/>
                <a:ext cx="3289300" cy="2463800"/>
              </a:xfrm>
              <a:prstGeom prst="rect">
                <a:avLst/>
              </a:prstGeom>
            </p:spPr>
          </p:pic>
          <p:sp>
            <p:nvSpPr>
              <p:cNvPr id="15" name="&quot;No&quot; Symbol 14"/>
              <p:cNvSpPr/>
              <p:nvPr/>
            </p:nvSpPr>
            <p:spPr>
              <a:xfrm>
                <a:off x="2797136" y="2477686"/>
                <a:ext cx="2528276" cy="2463800"/>
              </a:xfrm>
              <a:prstGeom prst="noSmoking">
                <a:avLst>
                  <a:gd name="adj" fmla="val 4351"/>
                </a:avLst>
              </a:prstGeom>
              <a:solidFill>
                <a:srgbClr val="FF0000"/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42878" y="3376701"/>
              <a:ext cx="695942" cy="463118"/>
            </a:xfrm>
            <a:prstGeom prst="rect">
              <a:avLst/>
            </a:prstGeom>
          </p:spPr>
        </p:pic>
      </p:grpSp>
      <p:pic>
        <p:nvPicPr>
          <p:cNvPr id="16" name="Picture 15" descr="toYu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45" y="1530028"/>
            <a:ext cx="8749440" cy="4087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299" y="125166"/>
            <a:ext cx="6664207" cy="6140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Short IR Access on 6/25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6/26/12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Time Meeting, X. HE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D205-7A15-EB4E-9539-190694A9CF9A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155258" y="1235609"/>
            <a:ext cx="3331576" cy="4855579"/>
            <a:chOff x="5155258" y="1235609"/>
            <a:chExt cx="3331576" cy="4855579"/>
          </a:xfrm>
        </p:grpSpPr>
        <p:pic>
          <p:nvPicPr>
            <p:cNvPr id="7" name="Picture 6" descr="20120625-_DSC443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55258" y="1235609"/>
              <a:ext cx="3331576" cy="2212167"/>
            </a:xfrm>
            <a:prstGeom prst="rect">
              <a:avLst/>
            </a:prstGeom>
          </p:spPr>
        </p:pic>
        <p:pic>
          <p:nvPicPr>
            <p:cNvPr id="10" name="Picture 9" descr="photo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55258" y="3826355"/>
              <a:ext cx="3331576" cy="2264833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58484" y="3157738"/>
            <a:ext cx="4080462" cy="3078759"/>
            <a:chOff x="299299" y="1262237"/>
            <a:chExt cx="4080462" cy="3078759"/>
          </a:xfrm>
        </p:grpSpPr>
        <p:pic>
          <p:nvPicPr>
            <p:cNvPr id="9" name="Picture 8" descr="20120625-_DSC4438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299" y="1262237"/>
              <a:ext cx="4080462" cy="270942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58484" y="3971664"/>
              <a:ext cx="3797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On the south side of copper nose cone</a:t>
              </a:r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58484" y="941048"/>
            <a:ext cx="42745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Moved the PHENIX VTX/FVTX detector to their retracted position in order to avoid potential radiation damage to the silicon pixel layer.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Installed six film badges for monitoring the radiation level during the 5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Au+Au</a:t>
            </a:r>
            <a:r>
              <a:rPr lang="en-US" dirty="0" smtClean="0"/>
              <a:t> test run.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99299" y="3593085"/>
            <a:ext cx="3474445" cy="1365687"/>
            <a:chOff x="299299" y="3593085"/>
            <a:chExt cx="3474445" cy="1365687"/>
          </a:xfrm>
        </p:grpSpPr>
        <p:sp>
          <p:nvSpPr>
            <p:cNvPr id="15" name="TextBox 14"/>
            <p:cNvSpPr txBox="1"/>
            <p:nvPr/>
          </p:nvSpPr>
          <p:spPr>
            <a:xfrm>
              <a:off x="2806813" y="3663887"/>
              <a:ext cx="966931" cy="30777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 smtClean="0"/>
                <a:t>Beam pipe</a:t>
              </a:r>
              <a:endParaRPr lang="en-US" sz="1400" dirty="0"/>
            </a:p>
          </p:txBody>
        </p:sp>
        <p:sp>
          <p:nvSpPr>
            <p:cNvPr id="16" name="Donut 15"/>
            <p:cNvSpPr/>
            <p:nvPr/>
          </p:nvSpPr>
          <p:spPr>
            <a:xfrm>
              <a:off x="299299" y="3593085"/>
              <a:ext cx="1157391" cy="1365687"/>
            </a:xfrm>
            <a:prstGeom prst="donut">
              <a:avLst>
                <a:gd name="adj" fmla="val 51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Donut 16"/>
            <p:cNvSpPr/>
            <p:nvPr/>
          </p:nvSpPr>
          <p:spPr>
            <a:xfrm>
              <a:off x="1997915" y="4006965"/>
              <a:ext cx="808898" cy="951807"/>
            </a:xfrm>
            <a:prstGeom prst="donut">
              <a:avLst>
                <a:gd name="adj" fmla="val 51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2101"/>
          </a:xfrm>
        </p:spPr>
        <p:txBody>
          <a:bodyPr/>
          <a:lstStyle/>
          <a:p>
            <a:r>
              <a:rPr lang="en-US" dirty="0" smtClean="0"/>
              <a:t>Final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0938"/>
            <a:ext cx="8229600" cy="287918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RHIC Run-12 is extremely successful. Our sincere thanks go to everyone involved in CA-D.</a:t>
            </a:r>
          </a:p>
          <a:p>
            <a:r>
              <a:rPr lang="en-US" dirty="0" smtClean="0"/>
              <a:t>PHENIX has had a record-breaking run.  It seems that PHENIX can measure anything that RHIC could provide.</a:t>
            </a:r>
          </a:p>
          <a:p>
            <a:r>
              <a:rPr lang="en-US" dirty="0" smtClean="0"/>
              <a:t>I had a good time of sharing the stories from PHENIX weekly basis.  In the meantime, I am very glad that it is about to be over. </a:t>
            </a:r>
            <a:r>
              <a:rPr lang="en-US" dirty="0" err="1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6/26/12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Time Meeting, X. HE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D205-7A15-EB4E-9539-190694A9CF9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065" y="4479388"/>
            <a:ext cx="2606150" cy="1824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6183</TotalTime>
  <Words>395</Words>
  <Application>Microsoft Macintosh PowerPoint</Application>
  <PresentationFormat>On-screen Show (4:3)</PresentationFormat>
  <Paragraphs>38</Paragraphs>
  <Slides>5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Last PHENIX Run-12 Status Report  (6/26)</vt:lpstr>
      <vt:lpstr>Total Sampled Integrated Luminosity from Cu+Au</vt:lpstr>
      <vt:lpstr>36-hour Beam Downtime Made the Moment Sweeter</vt:lpstr>
      <vt:lpstr>Short IR Access on 6/25</vt:lpstr>
      <vt:lpstr>Final Note</vt:lpstr>
    </vt:vector>
  </TitlesOfParts>
  <Manager/>
  <Company>Georgia State University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UU beams</dc:title>
  <dc:subject/>
  <dc:creator>Xiaochun He</dc:creator>
  <cp:keywords/>
  <dc:description/>
  <cp:lastModifiedBy>Xiaochun He</cp:lastModifiedBy>
  <cp:revision>96</cp:revision>
  <dcterms:created xsi:type="dcterms:W3CDTF">2012-06-26T04:40:31Z</dcterms:created>
  <dcterms:modified xsi:type="dcterms:W3CDTF">2012-06-26T04:43:33Z</dcterms:modified>
  <cp:category/>
</cp:coreProperties>
</file>