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  <p:sldMasterId id="2147483657" r:id="rId2"/>
    <p:sldMasterId id="2147483656" r:id="rId3"/>
  </p:sldMasterIdLst>
  <p:notesMasterIdLst>
    <p:notesMasterId r:id="rId8"/>
  </p:notesMasterIdLst>
  <p:handoutMasterIdLst>
    <p:handoutMasterId r:id="rId9"/>
  </p:handoutMasterIdLst>
  <p:sldIdLst>
    <p:sldId id="555" r:id="rId4"/>
    <p:sldId id="738" r:id="rId5"/>
    <p:sldId id="754" r:id="rId6"/>
    <p:sldId id="752" r:id="rId7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9EB"/>
    <a:srgbClr val="000066"/>
    <a:srgbClr val="000099"/>
    <a:srgbClr val="0000FF"/>
    <a:srgbClr val="FF5050"/>
    <a:srgbClr val="FF0000"/>
    <a:srgbClr val="003399"/>
    <a:srgbClr val="FF6600"/>
    <a:srgbClr val="FF3300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 showComments="0">
  <p:normalViewPr>
    <p:restoredLeft sz="15464" autoAdjust="0"/>
    <p:restoredTop sz="94638" autoAdjust="0"/>
  </p:normalViewPr>
  <p:slideViewPr>
    <p:cSldViewPr>
      <p:cViewPr>
        <p:scale>
          <a:sx n="100" d="100"/>
          <a:sy n="100" d="100"/>
        </p:scale>
        <p:origin x="-992" y="-4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9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>
      <p:cViewPr varScale="1">
        <p:scale>
          <a:sx n="89" d="100"/>
          <a:sy n="89" d="100"/>
        </p:scale>
        <p:origin x="-2672" y="-112"/>
      </p:cViewPr>
      <p:guideLst>
        <p:guide orient="horz" pos="2927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t" anchorCtr="0" compatLnSpc="1">
            <a:prstTxWarp prst="textNoShape">
              <a:avLst/>
            </a:prstTxWarp>
          </a:bodyPr>
          <a:lstStyle>
            <a:lvl1pPr defTabSz="925513">
              <a:defRPr kumimoji="1" sz="10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5100" y="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t" anchorCtr="0" compatLnSpc="1">
            <a:prstTxWarp prst="textNoShape">
              <a:avLst/>
            </a:prstTxWarp>
          </a:bodyPr>
          <a:lstStyle>
            <a:lvl1pPr algn="r" defTabSz="925513">
              <a:defRPr kumimoji="1" sz="10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85623AF5-12F2-4016-A612-EEDEA7E4E8AB}" type="datetime1">
              <a:rPr lang="en-US"/>
              <a:pPr>
                <a:defRPr/>
              </a:pPr>
              <a:t>2/4/13</a:t>
            </a:fld>
            <a:endParaRPr lang="en-US" altLang="ja-JP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285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b" anchorCtr="0" compatLnSpc="1">
            <a:prstTxWarp prst="textNoShape">
              <a:avLst/>
            </a:prstTxWarp>
          </a:bodyPr>
          <a:lstStyle>
            <a:lvl1pPr defTabSz="925513">
              <a:defRPr kumimoji="1" sz="10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ja-JP" altLang="en-US"/>
              <a:t>Haixin Huang/BNL</a:t>
            </a:r>
            <a:endParaRPr lang="en-US" altLang="ja-JP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5100" y="883285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b" anchorCtr="0" compatLnSpc="1">
            <a:prstTxWarp prst="textNoShape">
              <a:avLst/>
            </a:prstTxWarp>
          </a:bodyPr>
          <a:lstStyle>
            <a:lvl1pPr algn="r" defTabSz="925513">
              <a:defRPr kumimoji="1" sz="10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FCE1070-60EE-4051-9E93-A88A4935380C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263994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t" anchorCtr="0" compatLnSpc="1">
            <a:prstTxWarp prst="textNoShape">
              <a:avLst/>
            </a:prstTxWarp>
          </a:bodyPr>
          <a:lstStyle>
            <a:lvl1pPr defTabSz="925513">
              <a:defRPr kumimoji="1" sz="10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5100" y="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t" anchorCtr="0" compatLnSpc="1">
            <a:prstTxWarp prst="textNoShape">
              <a:avLst/>
            </a:prstTxWarp>
          </a:bodyPr>
          <a:lstStyle>
            <a:lvl1pPr algn="r" defTabSz="925513">
              <a:defRPr kumimoji="1" sz="10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324B36D4-73F9-4D8C-9508-4219A1413EEE}" type="datetime1">
              <a:rPr lang="en-US"/>
              <a:pPr>
                <a:defRPr/>
              </a:pPr>
              <a:t>2/4/13</a:t>
            </a:fld>
            <a:endParaRPr lang="en-US" altLang="ja-JP"/>
          </a:p>
        </p:txBody>
      </p:sp>
      <p:sp>
        <p:nvSpPr>
          <p:cNvPr id="23556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81100" y="698500"/>
            <a:ext cx="4646613" cy="34845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4838"/>
            <a:ext cx="5140325" cy="418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マスターテキストの書式設定</a:t>
            </a:r>
          </a:p>
          <a:p>
            <a:pPr lvl="1"/>
            <a:r>
              <a:rPr lang="ja-JP" altLang="en-US" noProof="0" smtClean="0"/>
              <a:t>第 2 レベル</a:t>
            </a:r>
          </a:p>
          <a:p>
            <a:pPr lvl="2"/>
            <a:r>
              <a:rPr lang="ja-JP" altLang="en-US" noProof="0" smtClean="0"/>
              <a:t>第 3 レベル</a:t>
            </a:r>
          </a:p>
          <a:p>
            <a:pPr lvl="3"/>
            <a:r>
              <a:rPr lang="ja-JP" altLang="en-US" noProof="0" smtClean="0"/>
              <a:t>第 4 レベル</a:t>
            </a:r>
          </a:p>
          <a:p>
            <a:pPr lvl="4"/>
            <a:r>
              <a:rPr lang="ja-JP" altLang="en-US" noProof="0" smtClean="0"/>
              <a:t>第 5 レベル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285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b" anchorCtr="0" compatLnSpc="1">
            <a:prstTxWarp prst="textNoShape">
              <a:avLst/>
            </a:prstTxWarp>
          </a:bodyPr>
          <a:lstStyle>
            <a:lvl1pPr defTabSz="925513">
              <a:defRPr kumimoji="1" sz="10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ja-JP" altLang="en-US"/>
              <a:t>Haixin Huang/BNL</a:t>
            </a: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5100" y="883285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b" anchorCtr="0" compatLnSpc="1">
            <a:prstTxWarp prst="textNoShape">
              <a:avLst/>
            </a:prstTxWarp>
          </a:bodyPr>
          <a:lstStyle>
            <a:lvl1pPr algn="r" defTabSz="925513">
              <a:defRPr kumimoji="1" sz="10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8FB250A-6110-4A30-887A-323FA75147A9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780281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07975"/>
            <a:ext cx="1588" cy="1588"/>
          </a:xfrm>
          <a:solidFill>
            <a:srgbClr val="FFFFFF"/>
          </a:solidFill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4350" y="4387850"/>
            <a:ext cx="5986463" cy="4129088"/>
          </a:xfrm>
          <a:noFill/>
          <a:ln/>
        </p:spPr>
        <p:txBody>
          <a:bodyPr wrap="none" anchor="ctr"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5" y="4416425"/>
            <a:ext cx="5607050" cy="4183063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5" y="4416425"/>
            <a:ext cx="5607050" cy="4183063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685800"/>
            <a:ext cx="7721600" cy="1143000"/>
          </a:xfrm>
        </p:spPr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286000"/>
            <a:ext cx="6400800" cy="3581400"/>
          </a:xfrm>
        </p:spPr>
        <p:txBody>
          <a:bodyPr/>
          <a:lstStyle>
            <a:lvl1pPr marL="0" indent="0">
              <a:buFont typeface="Monotype Sorts" pitchFamily="2" charset="2"/>
              <a:buNone/>
              <a:defRPr>
                <a:latin typeface="Times New Roman" pitchFamily="18" charset="0"/>
              </a:defRPr>
            </a:lvl1pPr>
          </a:lstStyle>
          <a:p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04800" y="6096000"/>
            <a:ext cx="1930400" cy="514350"/>
          </a:xfrm>
        </p:spPr>
        <p:txBody>
          <a:bodyPr/>
          <a:lstStyle>
            <a:lvl1pPr>
              <a:defRPr smtClean="0">
                <a:solidFill>
                  <a:srgbClr val="5E574E"/>
                </a:solidFill>
              </a:defRPr>
            </a:lvl1pPr>
          </a:lstStyle>
          <a:p>
            <a:pPr>
              <a:defRPr/>
            </a:pPr>
            <a:r>
              <a:rPr lang="en-US"/>
              <a:t>09/02/02</a:t>
            </a: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572000" y="6096000"/>
            <a:ext cx="2844800" cy="514350"/>
          </a:xfrm>
          <a:prstGeom prst="rect">
            <a:avLst/>
          </a:prstGeom>
        </p:spPr>
        <p:txBody>
          <a:bodyPr/>
          <a:lstStyle>
            <a:lvl1pPr>
              <a:defRPr smtClean="0">
                <a:solidFill>
                  <a:srgbClr val="5E574E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514600" y="6096000"/>
            <a:ext cx="1828800" cy="514350"/>
          </a:xfrm>
        </p:spPr>
        <p:txBody>
          <a:bodyPr/>
          <a:lstStyle>
            <a:lvl1pPr>
              <a:defRPr smtClean="0">
                <a:solidFill>
                  <a:srgbClr val="5E574E"/>
                </a:solidFill>
              </a:defRPr>
            </a:lvl1pPr>
          </a:lstStyle>
          <a:p>
            <a:pPr>
              <a:defRPr/>
            </a:pPr>
            <a:fld id="{BDC8804A-D6AE-40EC-A76E-33EB74273E1A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09/02/02</a:t>
            </a:r>
            <a:endParaRPr lang="en-US" altLang="ja-JP"/>
          </a:p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886200" y="6400800"/>
            <a:ext cx="2514600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946B79-B1C7-4DE2-B121-87301ABDE90E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91250" y="533400"/>
            <a:ext cx="196215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533400"/>
            <a:ext cx="573405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09/02/02</a:t>
            </a:r>
            <a:endParaRPr lang="en-US" altLang="ja-JP"/>
          </a:p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886200" y="6400800"/>
            <a:ext cx="2514600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D7795D-0C08-429E-8A5E-085A838DA741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09/02/02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Haixin Huang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C255F8-FB59-4AEB-9DA5-B00A4EA7D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09/02/02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Haixin Huang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1A58C5-F21E-4DE9-BE1F-4305ED8D9A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09/02/02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Haixin Huang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3054EF-208C-4F5F-83B0-2861F0355E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09/02/02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Haixin Huang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D78A43-1F42-430E-8812-7EA10C0FC2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09/02/02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Haixin Huang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B7A3ED-BCFB-4EC1-ABED-E2200F7870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09/02/02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Haixin Huang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FA0DB9-234B-4C90-A829-E9FE2079C2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09/02/02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Haixin Huang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D0FDFA-186B-4711-97B8-67752D50CF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09/02/02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Haixin Huang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B39BA7-4A51-40E6-BC41-995CC9EE36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09/02/02</a:t>
            </a:r>
            <a:endParaRPr lang="en-US" altLang="ja-JP"/>
          </a:p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886200" y="6400800"/>
            <a:ext cx="2514600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D0FAA2-0353-4E4B-9D82-7D7E4F87B0F3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09/02/02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Haixin Huang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C15977-48C1-4E9B-9F05-6D355BEA08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09/02/02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Haixin Huang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1B0D89-BB5C-446A-A938-CD5D8062C6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09/02/02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Haixin Huang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62DBDE-ED71-4B4C-A4B9-7E22DEA19B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09/02/02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Haixin Huang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80684D-8265-4A48-9AC0-B134A6E8F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09/02/02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Haixin Huang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73BE78-D8CE-4EE1-B3DE-C1A0EC752D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09/02/02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Haixin Huang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8C8AA9-073B-4194-975D-E95D41CF2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09/02/02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Haixin Huang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8E4895-3A5D-4B3E-AC62-9EDDAB5A12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09/02/02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Haixin Huang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4D7CB0-0FDE-48E0-9A5A-E932418B75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09/02/02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Haixin Huang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AF5478-42A2-4623-9FB3-3D424DC941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09/02/02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Haixin Huang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9D06C1-DFEB-4870-87B3-F26A822A65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09/02/02</a:t>
            </a:r>
            <a:endParaRPr lang="en-US" altLang="ja-JP"/>
          </a:p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886200" y="6400800"/>
            <a:ext cx="2514600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D5975C-D78D-41E8-A6BE-D32B543B004E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09/02/02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Haixin Huang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433DD6-4A84-462B-88CC-259830F10E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09/02/02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Haixin Huang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C672ED-878B-43A6-B805-9028C3D765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09/02/02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Haixin Huang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C8B7CA-1A8D-40FA-B039-4765CB9149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09/02/02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Haixin Huang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3DDC27-2AD5-40D1-8D54-A8643432A9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295400"/>
            <a:ext cx="38100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43400" y="1295400"/>
            <a:ext cx="38100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09/02/02</a:t>
            </a:r>
            <a:endParaRPr lang="en-US" altLang="ja-JP"/>
          </a:p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886200" y="6400800"/>
            <a:ext cx="2514600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DBDF32-32B8-441C-8015-52C3DFFA0B20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09/02/02</a:t>
            </a:r>
            <a:endParaRPr lang="en-US" altLang="ja-JP"/>
          </a:p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886200" y="6400800"/>
            <a:ext cx="2514600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34D0B3-E85E-4202-8D90-F76D865EAB49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09/02/02</a:t>
            </a:r>
            <a:endParaRPr lang="en-US" altLang="ja-JP"/>
          </a:p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886200" y="6400800"/>
            <a:ext cx="2514600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C70B1E-DBC7-45C4-8DCA-F537E296D8CB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09/02/02</a:t>
            </a:r>
            <a:endParaRPr lang="en-US" altLang="ja-JP"/>
          </a:p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886200" y="6400800"/>
            <a:ext cx="2514600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C2FF17-1460-4F4B-AA2C-6A5AA4E00580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09/02/02</a:t>
            </a:r>
            <a:endParaRPr lang="en-US" altLang="ja-JP"/>
          </a:p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886200" y="6400800"/>
            <a:ext cx="2514600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E9A0C7-A371-4456-A1A1-3F6041D2EA51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09/02/02</a:t>
            </a:r>
            <a:endParaRPr lang="en-US" altLang="ja-JP"/>
          </a:p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886200" y="6400800"/>
            <a:ext cx="2514600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D97E09-00ED-4FA8-AAC5-E18221A57490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4.xml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533400"/>
            <a:ext cx="7772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endParaRPr lang="ja-JP" altLang="en-US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295400"/>
            <a:ext cx="77724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ja-JP" altLang="en-US" smtClean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31800" y="6324600"/>
            <a:ext cx="139700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 b="0" smtClean="0">
                <a:solidFill>
                  <a:schemeClr val="bg2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09/02/02</a:t>
            </a:r>
            <a:endParaRPr lang="en-US" altLang="ja-JP"/>
          </a:p>
          <a:p>
            <a:pPr>
              <a:defRPr/>
            </a:pPr>
            <a:endParaRPr lang="en-US" altLang="ja-JP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057400" y="6400800"/>
            <a:ext cx="1524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 b="0" smtClean="0">
                <a:solidFill>
                  <a:schemeClr val="bg2"/>
                </a:solidFill>
                <a:latin typeface="Arial" charset="0"/>
              </a:defRPr>
            </a:lvl1pPr>
          </a:lstStyle>
          <a:p>
            <a:pPr>
              <a:defRPr/>
            </a:pPr>
            <a:fld id="{9D4F52F1-AEB0-4C63-9691-29BD6DB0FD64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  <p:pic>
        <p:nvPicPr>
          <p:cNvPr id="4103" name="Picture 10" descr="logo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629400" y="6200775"/>
            <a:ext cx="1676400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Font typeface="Monotype Sorts" pitchFamily="2" charset="2"/>
        <a:buChar char="l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6600"/>
        </a:buClr>
        <a:buSzPct val="70000"/>
        <a:buFont typeface="Monotype Sorts" pitchFamily="2" charset="2"/>
        <a:buChar char="l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6600"/>
        </a:buClr>
        <a:buSzPct val="50000"/>
        <a:buFont typeface="Monotype Sorts" pitchFamily="2" charset="2"/>
        <a:buChar char="l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6600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6600"/>
        </a:buClr>
        <a:buSzPct val="25000"/>
        <a:buFont typeface="CommercialPi BT" pitchFamily="18" charset="2"/>
        <a:buChar char=".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SzPct val="25000"/>
        <a:buFont typeface="CommercialPi BT" pitchFamily="18" charset="2"/>
        <a:buChar char=".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SzPct val="25000"/>
        <a:buFont typeface="CommercialPi BT" pitchFamily="18" charset="2"/>
        <a:buChar char=".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SzPct val="25000"/>
        <a:buFont typeface="CommercialPi BT" pitchFamily="18" charset="2"/>
        <a:buChar char=".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SzPct val="25000"/>
        <a:buFont typeface="CommercialPi BT" pitchFamily="18" charset="2"/>
        <a:buChar char=".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656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09/02/02</a:t>
            </a:r>
          </a:p>
        </p:txBody>
      </p:sp>
      <p:sp>
        <p:nvSpPr>
          <p:cNvPr id="9656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Haixin Huang</a:t>
            </a:r>
          </a:p>
        </p:txBody>
      </p:sp>
      <p:sp>
        <p:nvSpPr>
          <p:cNvPr id="9656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A6627FA0-8F89-4BEF-A8AE-C641C92295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417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09/02/02</a:t>
            </a:r>
          </a:p>
        </p:txBody>
      </p:sp>
      <p:sp>
        <p:nvSpPr>
          <p:cNvPr id="8417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Haixin Huang</a:t>
            </a:r>
          </a:p>
        </p:txBody>
      </p:sp>
      <p:sp>
        <p:nvSpPr>
          <p:cNvPr id="8417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6ED69BE2-795C-403D-BD88-72E48E608F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057400"/>
            <a:ext cx="9144000" cy="1470025"/>
          </a:xfrm>
        </p:spPr>
        <p:txBody>
          <a:bodyPr lIns="90000" tIns="46800" rIns="90000" bIns="46800" anchor="ctr"/>
          <a:lstStyle/>
          <a:p>
            <a:pPr algn="ctr" defTabSz="457200" eaLnBrk="1" hangingPunct="1">
              <a:buClr>
                <a:srgbClr val="FF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kumimoji="0" lang="en-GB" b="1" dirty="0" smtClean="0">
                <a:solidFill>
                  <a:srgbClr val="FF0000"/>
                </a:solidFill>
              </a:rPr>
              <a:t>AGS/Booster PP Setup Status</a:t>
            </a:r>
            <a:endParaRPr kumimoji="0" lang="en-GB" sz="3200" b="1" dirty="0" smtClean="0">
              <a:solidFill>
                <a:srgbClr val="FF0000"/>
              </a:solidFill>
            </a:endParaRPr>
          </a:p>
        </p:txBody>
      </p:sp>
      <p:grpSp>
        <p:nvGrpSpPr>
          <p:cNvPr id="8195" name="Group 3"/>
          <p:cNvGrpSpPr>
            <a:grpSpLocks/>
          </p:cNvGrpSpPr>
          <p:nvPr/>
        </p:nvGrpSpPr>
        <p:grpSpPr bwMode="auto">
          <a:xfrm>
            <a:off x="838200" y="5638800"/>
            <a:ext cx="2419350" cy="833438"/>
            <a:chOff x="528" y="3552"/>
            <a:chExt cx="1524" cy="525"/>
          </a:xfrm>
        </p:grpSpPr>
        <p:sp>
          <p:nvSpPr>
            <p:cNvPr id="8199" name="AutoShape 4"/>
            <p:cNvSpPr>
              <a:spLocks noChangeArrowheads="1"/>
            </p:cNvSpPr>
            <p:nvPr/>
          </p:nvSpPr>
          <p:spPr bwMode="auto">
            <a:xfrm>
              <a:off x="912" y="3552"/>
              <a:ext cx="1140" cy="288"/>
            </a:xfrm>
            <a:prstGeom prst="roundRect">
              <a:avLst>
                <a:gd name="adj" fmla="val 347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0" name="AutoShape 5"/>
            <p:cNvSpPr>
              <a:spLocks noChangeArrowheads="1"/>
            </p:cNvSpPr>
            <p:nvPr/>
          </p:nvSpPr>
          <p:spPr bwMode="auto">
            <a:xfrm>
              <a:off x="528" y="3552"/>
              <a:ext cx="1211" cy="525"/>
            </a:xfrm>
            <a:prstGeom prst="roundRect">
              <a:avLst>
                <a:gd name="adj" fmla="val 347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eaLnBrk="1" hangingPunct="1">
                <a:buClr>
                  <a:srgbClr val="000099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400" b="0" dirty="0" smtClean="0">
                  <a:solidFill>
                    <a:srgbClr val="000099"/>
                  </a:solidFill>
                </a:rPr>
                <a:t>Feb. </a:t>
              </a:r>
              <a:r>
                <a:rPr lang="en-GB" sz="2400" b="0" dirty="0" smtClean="0">
                  <a:solidFill>
                    <a:srgbClr val="000099"/>
                  </a:solidFill>
                </a:rPr>
                <a:t>5, 2013</a:t>
              </a:r>
            </a:p>
            <a:p>
              <a:pPr eaLnBrk="1" hangingPunct="1">
                <a:buClr>
                  <a:srgbClr val="000099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400" b="0" dirty="0" smtClean="0">
                  <a:solidFill>
                    <a:srgbClr val="000099"/>
                  </a:solidFill>
                </a:rPr>
                <a:t>Time Meeting</a:t>
              </a:r>
              <a:endParaRPr lang="en-GB" sz="2400" b="0" dirty="0" smtClean="0">
                <a:solidFill>
                  <a:srgbClr val="000099"/>
                </a:solidFill>
              </a:endParaRPr>
            </a:p>
          </p:txBody>
        </p:sp>
      </p:grpSp>
      <p:grpSp>
        <p:nvGrpSpPr>
          <p:cNvPr id="8196" name="Group 6"/>
          <p:cNvGrpSpPr>
            <a:grpSpLocks/>
          </p:cNvGrpSpPr>
          <p:nvPr/>
        </p:nvGrpSpPr>
        <p:grpSpPr bwMode="auto">
          <a:xfrm>
            <a:off x="3124200" y="3810000"/>
            <a:ext cx="2687638" cy="587376"/>
            <a:chOff x="1968" y="2544"/>
            <a:chExt cx="1693" cy="370"/>
          </a:xfrm>
        </p:grpSpPr>
        <p:sp>
          <p:nvSpPr>
            <p:cNvPr id="8197" name="AutoShape 7"/>
            <p:cNvSpPr>
              <a:spLocks noChangeArrowheads="1"/>
            </p:cNvSpPr>
            <p:nvPr/>
          </p:nvSpPr>
          <p:spPr bwMode="auto">
            <a:xfrm>
              <a:off x="1968" y="2544"/>
              <a:ext cx="1560" cy="365"/>
            </a:xfrm>
            <a:prstGeom prst="roundRect">
              <a:avLst>
                <a:gd name="adj" fmla="val 273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98" name="AutoShape 8"/>
            <p:cNvSpPr>
              <a:spLocks noChangeArrowheads="1"/>
            </p:cNvSpPr>
            <p:nvPr/>
          </p:nvSpPr>
          <p:spPr bwMode="auto">
            <a:xfrm>
              <a:off x="1968" y="2544"/>
              <a:ext cx="1693" cy="370"/>
            </a:xfrm>
            <a:prstGeom prst="roundRect">
              <a:avLst>
                <a:gd name="adj" fmla="val 273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eaLnBrk="1" hangingPunct="1">
                <a:buClr>
                  <a:srgbClr val="009999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3200" b="0" dirty="0" smtClean="0">
                  <a:solidFill>
                    <a:srgbClr val="009999"/>
                  </a:solidFill>
                </a:rPr>
                <a:t>Haixin/Vincent</a:t>
              </a:r>
              <a:endParaRPr lang="en-GB" sz="3200" b="0" dirty="0">
                <a:solidFill>
                  <a:srgbClr val="009999"/>
                </a:solidFill>
              </a:endParaRPr>
            </a:p>
          </p:txBody>
        </p:sp>
      </p:grp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921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15C2BC4-841E-4AFF-AB0A-F143FB07AE0D}" type="slidenum">
              <a:rPr lang="ja-JP" altLang="en-US">
                <a:latin typeface="Arial" pitchFamily="34" charset="0"/>
              </a:rPr>
              <a:pPr/>
              <a:t>2</a:t>
            </a:fld>
            <a:endParaRPr lang="en-US" altLang="ja-JP">
              <a:latin typeface="Arial" pitchFamily="34" charset="0"/>
            </a:endParaRPr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>
          <a:xfrm>
            <a:off x="12700" y="76200"/>
            <a:ext cx="8915400" cy="533400"/>
          </a:xfrm>
        </p:spPr>
        <p:txBody>
          <a:bodyPr/>
          <a:lstStyle/>
          <a:p>
            <a:pPr eaLnBrk="1" hangingPunct="1"/>
            <a:r>
              <a:rPr lang="en-US" sz="3200" b="1" dirty="0" smtClean="0">
                <a:solidFill>
                  <a:srgbClr val="FF0000"/>
                </a:solidFill>
              </a:rPr>
              <a:t>Timeline </a:t>
            </a:r>
          </a:p>
        </p:txBody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609600"/>
            <a:ext cx="8839200" cy="5791200"/>
          </a:xfrm>
          <a:ln>
            <a:solidFill>
              <a:schemeClr val="bg1"/>
            </a:solidFill>
          </a:ln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rgbClr val="FF0000"/>
              </a:buClr>
              <a:buSzPct val="60000"/>
              <a:buFontTx/>
              <a:buChar char="•"/>
            </a:pPr>
            <a:r>
              <a:rPr lang="en-US" sz="1800" dirty="0" smtClean="0">
                <a:solidFill>
                  <a:srgbClr val="000090"/>
                </a:solidFill>
                <a:latin typeface="Times New Roman" pitchFamily="18" charset="0"/>
              </a:rPr>
              <a:t>Jan. 23: PASS system issue delayed start, but got beam spiraling in the AGS.</a:t>
            </a:r>
          </a:p>
          <a:p>
            <a:pPr eaLnBrk="1" hangingPunct="1">
              <a:lnSpc>
                <a:spcPct val="90000"/>
              </a:lnSpc>
              <a:buClr>
                <a:srgbClr val="FF0000"/>
              </a:buClr>
              <a:buSzPct val="60000"/>
              <a:buFontTx/>
              <a:buChar char="•"/>
            </a:pPr>
            <a:r>
              <a:rPr lang="en-US" sz="1800" dirty="0" smtClean="0">
                <a:solidFill>
                  <a:srgbClr val="000090"/>
                </a:solidFill>
                <a:latin typeface="Times New Roman" pitchFamily="18" charset="0"/>
              </a:rPr>
              <a:t>Jan. 24: LLRF commissioning. Beam accelerated to flattop.</a:t>
            </a:r>
          </a:p>
          <a:p>
            <a:pPr eaLnBrk="1" hangingPunct="1">
              <a:lnSpc>
                <a:spcPct val="90000"/>
              </a:lnSpc>
              <a:buClr>
                <a:srgbClr val="FF0000"/>
              </a:buClr>
              <a:buSzPct val="60000"/>
              <a:buFontTx/>
              <a:buChar char="•"/>
            </a:pPr>
            <a:r>
              <a:rPr lang="en-US" sz="1800" dirty="0" smtClean="0">
                <a:solidFill>
                  <a:srgbClr val="000090"/>
                </a:solidFill>
                <a:latin typeface="Times New Roman" pitchFamily="18" charset="0"/>
              </a:rPr>
              <a:t>Jan. 25: AGS cold snake PS test.  </a:t>
            </a:r>
          </a:p>
          <a:p>
            <a:pPr eaLnBrk="1" hangingPunct="1">
              <a:lnSpc>
                <a:spcPct val="90000"/>
              </a:lnSpc>
              <a:buClr>
                <a:srgbClr val="FF0000"/>
              </a:buClr>
              <a:buSzPct val="60000"/>
              <a:buFontTx/>
              <a:buChar char="•"/>
            </a:pPr>
            <a:r>
              <a:rPr lang="en-US" sz="1800" dirty="0" smtClean="0">
                <a:solidFill>
                  <a:srgbClr val="000090"/>
                </a:solidFill>
                <a:latin typeface="Times New Roman" pitchFamily="18" charset="0"/>
              </a:rPr>
              <a:t>Jan. 26:  AGS LLRF setup continued. Beam survival from shot to shot.</a:t>
            </a:r>
          </a:p>
          <a:p>
            <a:pPr eaLnBrk="1" hangingPunct="1">
              <a:lnSpc>
                <a:spcPct val="90000"/>
              </a:lnSpc>
              <a:buClr>
                <a:srgbClr val="FF0000"/>
              </a:buClr>
              <a:buSzPct val="60000"/>
              <a:buFontTx/>
              <a:buChar char="•"/>
            </a:pPr>
            <a:r>
              <a:rPr lang="en-US" sz="1800" dirty="0" smtClean="0">
                <a:solidFill>
                  <a:srgbClr val="000090"/>
                </a:solidFill>
                <a:latin typeface="Times New Roman" pitchFamily="18" charset="0"/>
              </a:rPr>
              <a:t>Jan. 27: Polarimeter setup for flattop energy setup  was done.</a:t>
            </a:r>
          </a:p>
          <a:p>
            <a:pPr eaLnBrk="1" hangingPunct="1">
              <a:lnSpc>
                <a:spcPct val="90000"/>
              </a:lnSpc>
              <a:buClr>
                <a:srgbClr val="FF0000"/>
              </a:buClr>
              <a:buSzPct val="60000"/>
              <a:buFontTx/>
              <a:buChar char="•"/>
            </a:pPr>
            <a:r>
              <a:rPr lang="en-US" sz="1800" dirty="0" smtClean="0">
                <a:solidFill>
                  <a:srgbClr val="000090"/>
                </a:solidFill>
                <a:latin typeface="Times New Roman" pitchFamily="18" charset="0"/>
              </a:rPr>
              <a:t>Jan. 28: AGS LLRF setup continued. </a:t>
            </a:r>
          </a:p>
          <a:p>
            <a:pPr eaLnBrk="1" hangingPunct="1">
              <a:lnSpc>
                <a:spcPct val="90000"/>
              </a:lnSpc>
              <a:buClr>
                <a:srgbClr val="FF0000"/>
              </a:buClr>
              <a:buSzPct val="60000"/>
              <a:buFontTx/>
              <a:buChar char="•"/>
            </a:pPr>
            <a:r>
              <a:rPr lang="en-US" sz="1800" dirty="0" smtClean="0">
                <a:solidFill>
                  <a:srgbClr val="000090"/>
                </a:solidFill>
                <a:latin typeface="Times New Roman" pitchFamily="18" charset="0"/>
              </a:rPr>
              <a:t>Jan. 29: AGS LLRF setup almost done. Field fluctuation near flattop was fixed. Booster F3 and F6 fixed. </a:t>
            </a:r>
          </a:p>
          <a:p>
            <a:pPr eaLnBrk="1" hangingPunct="1">
              <a:lnSpc>
                <a:spcPct val="90000"/>
              </a:lnSpc>
              <a:buClr>
                <a:srgbClr val="FF0000"/>
              </a:buClr>
              <a:buSzPct val="60000"/>
              <a:buFontTx/>
              <a:buChar char="•"/>
            </a:pPr>
            <a:r>
              <a:rPr lang="en-US" sz="1800" dirty="0" smtClean="0">
                <a:solidFill>
                  <a:srgbClr val="000090"/>
                </a:solidFill>
                <a:latin typeface="Times New Roman" pitchFamily="18" charset="0"/>
              </a:rPr>
              <a:t>Jan. 30: JQ was tested with beam. AGS access to fix E17 snake compensation quads.</a:t>
            </a:r>
          </a:p>
          <a:p>
            <a:pPr eaLnBrk="1" hangingPunct="1">
              <a:lnSpc>
                <a:spcPct val="90000"/>
              </a:lnSpc>
              <a:buClr>
                <a:srgbClr val="FF0000"/>
              </a:buClr>
              <a:buSzPct val="60000"/>
              <a:buFontTx/>
              <a:buChar char="•"/>
            </a:pPr>
            <a:r>
              <a:rPr lang="en-US" sz="1800" dirty="0" smtClean="0">
                <a:solidFill>
                  <a:srgbClr val="0000FF"/>
                </a:solidFill>
                <a:latin typeface="Times New Roman" pitchFamily="18" charset="0"/>
              </a:rPr>
              <a:t>Jan. 31</a:t>
            </a:r>
            <a:r>
              <a:rPr lang="en-US" sz="1800" dirty="0">
                <a:solidFill>
                  <a:srgbClr val="0000FF"/>
                </a:solidFill>
                <a:latin typeface="Times New Roman" pitchFamily="18" charset="0"/>
              </a:rPr>
              <a:t>:</a:t>
            </a:r>
            <a:r>
              <a:rPr lang="en-US" sz="1800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1800" dirty="0" err="1" smtClean="0">
                <a:solidFill>
                  <a:srgbClr val="0000FF"/>
                </a:solidFill>
                <a:latin typeface="Times New Roman" pitchFamily="18" charset="0"/>
              </a:rPr>
              <a:t>Tunemeter</a:t>
            </a:r>
            <a:r>
              <a:rPr lang="en-US" sz="1800" dirty="0" smtClean="0">
                <a:solidFill>
                  <a:srgbClr val="0000FF"/>
                </a:solidFill>
                <a:latin typeface="Times New Roman" pitchFamily="18" charset="0"/>
              </a:rPr>
              <a:t> setup was done. AGS setup with snake on was done.</a:t>
            </a:r>
          </a:p>
          <a:p>
            <a:pPr eaLnBrk="1" hangingPunct="1">
              <a:lnSpc>
                <a:spcPct val="90000"/>
              </a:lnSpc>
              <a:buClr>
                <a:srgbClr val="FF0000"/>
              </a:buClr>
              <a:buSzPct val="60000"/>
              <a:buFontTx/>
              <a:buChar char="•"/>
            </a:pPr>
            <a:r>
              <a:rPr lang="en-US" sz="1800" dirty="0" smtClean="0">
                <a:solidFill>
                  <a:srgbClr val="0000FF"/>
                </a:solidFill>
                <a:latin typeface="Times New Roman" pitchFamily="18" charset="0"/>
              </a:rPr>
              <a:t>Feb. 1: Tune jump functions were set. Polarimeter setup for injection was done. Polarization was measured above 50</a:t>
            </a:r>
            <a:r>
              <a:rPr lang="en-US" sz="1800" dirty="0">
                <a:solidFill>
                  <a:srgbClr val="0000FF"/>
                </a:solidFill>
                <a:latin typeface="Times New Roman" pitchFamily="18" charset="0"/>
              </a:rPr>
              <a:t>% at </a:t>
            </a:r>
            <a:r>
              <a:rPr lang="en-US" sz="1800" dirty="0" smtClean="0">
                <a:solidFill>
                  <a:srgbClr val="0000FF"/>
                </a:solidFill>
                <a:latin typeface="Times New Roman" pitchFamily="18" charset="0"/>
              </a:rPr>
              <a:t>flattop.</a:t>
            </a:r>
          </a:p>
          <a:p>
            <a:pPr eaLnBrk="1" hangingPunct="1">
              <a:lnSpc>
                <a:spcPct val="90000"/>
              </a:lnSpc>
              <a:buClr>
                <a:srgbClr val="FF0000"/>
              </a:buClr>
              <a:buSzPct val="60000"/>
              <a:buFontTx/>
              <a:buChar char="•"/>
            </a:pPr>
            <a:r>
              <a:rPr lang="en-US" sz="1800" dirty="0" smtClean="0">
                <a:solidFill>
                  <a:srgbClr val="0000FF"/>
                </a:solidFill>
                <a:latin typeface="Times New Roman" pitchFamily="18" charset="0"/>
              </a:rPr>
              <a:t>Feb. 2: JQ on shown polarization gain (65% vs. 59%). Zigzags in 9</a:t>
            </a:r>
            <a:r>
              <a:rPr lang="en-US" sz="1800" baseline="30000" dirty="0" smtClean="0">
                <a:solidFill>
                  <a:srgbClr val="0000FF"/>
                </a:solidFill>
                <a:latin typeface="Times New Roman" pitchFamily="18" charset="0"/>
              </a:rPr>
              <a:t>th</a:t>
            </a:r>
            <a:r>
              <a:rPr lang="en-US" sz="1800" dirty="0" smtClean="0">
                <a:solidFill>
                  <a:srgbClr val="0000FF"/>
                </a:solidFill>
                <a:latin typeface="Times New Roman" pitchFamily="18" charset="0"/>
              </a:rPr>
              <a:t> harmonics have been tuned out. </a:t>
            </a:r>
            <a:r>
              <a:rPr lang="en-US" sz="1800" dirty="0" smtClean="0">
                <a:solidFill>
                  <a:srgbClr val="0000FF"/>
                </a:solidFill>
                <a:latin typeface="Times New Roman" pitchFamily="18" charset="0"/>
              </a:rPr>
              <a:t>Seen </a:t>
            </a:r>
            <a:r>
              <a:rPr lang="en-US" sz="1800" dirty="0" smtClean="0">
                <a:solidFill>
                  <a:srgbClr val="0000FF"/>
                </a:solidFill>
                <a:latin typeface="Times New Roman" pitchFamily="18" charset="0"/>
              </a:rPr>
              <a:t>some vertical </a:t>
            </a:r>
            <a:r>
              <a:rPr lang="en-US" sz="1800" dirty="0" err="1" smtClean="0">
                <a:solidFill>
                  <a:srgbClr val="0000FF"/>
                </a:solidFill>
                <a:latin typeface="Times New Roman" pitchFamily="18" charset="0"/>
              </a:rPr>
              <a:t>emittance</a:t>
            </a:r>
            <a:r>
              <a:rPr lang="en-US" sz="1800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1800" dirty="0" smtClean="0">
                <a:solidFill>
                  <a:srgbClr val="0000FF"/>
                </a:solidFill>
                <a:latin typeface="Times New Roman" pitchFamily="18" charset="0"/>
              </a:rPr>
              <a:t>growth </a:t>
            </a:r>
            <a:r>
              <a:rPr lang="en-US" sz="1800" dirty="0" smtClean="0">
                <a:solidFill>
                  <a:srgbClr val="0000FF"/>
                </a:solidFill>
                <a:latin typeface="Times New Roman" pitchFamily="18" charset="0"/>
              </a:rPr>
              <a:t>with JQ on</a:t>
            </a:r>
            <a:r>
              <a:rPr lang="en-US" sz="1800" dirty="0" smtClean="0">
                <a:solidFill>
                  <a:srgbClr val="0000FF"/>
                </a:solidFill>
                <a:latin typeface="Times New Roman" pitchFamily="18" charset="0"/>
              </a:rPr>
              <a:t>.</a:t>
            </a:r>
            <a:endParaRPr lang="en-US" sz="1800" dirty="0" smtClean="0">
              <a:solidFill>
                <a:srgbClr val="0000FF"/>
              </a:solidFill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buClr>
                <a:srgbClr val="FF0000"/>
              </a:buClr>
              <a:buSzPct val="60000"/>
              <a:buFontTx/>
              <a:buChar char="•"/>
            </a:pPr>
            <a:r>
              <a:rPr lang="en-US" sz="1800" dirty="0" smtClean="0">
                <a:solidFill>
                  <a:srgbClr val="0000FF"/>
                </a:solidFill>
                <a:latin typeface="Times New Roman" pitchFamily="18" charset="0"/>
              </a:rPr>
              <a:t>Feb. 3: Continue to optimize optics, to get higher polarization with higher intensity (seen polarization near 70% with 0.9*10^11).</a:t>
            </a:r>
          </a:p>
          <a:p>
            <a:pPr eaLnBrk="1" hangingPunct="1">
              <a:lnSpc>
                <a:spcPct val="90000"/>
              </a:lnSpc>
              <a:buClr>
                <a:srgbClr val="FF0000"/>
              </a:buClr>
              <a:buSzPct val="60000"/>
              <a:buFontTx/>
              <a:buChar char="•"/>
            </a:pPr>
            <a:r>
              <a:rPr lang="en-US" sz="1800" dirty="0" smtClean="0">
                <a:solidFill>
                  <a:srgbClr val="0000FF"/>
                </a:solidFill>
                <a:latin typeface="Times New Roman" pitchFamily="18" charset="0"/>
              </a:rPr>
              <a:t>Feb. 4: Increase intensity and </a:t>
            </a:r>
            <a:r>
              <a:rPr lang="en-US" sz="1800" dirty="0" smtClean="0">
                <a:solidFill>
                  <a:srgbClr val="0000FF"/>
                </a:solidFill>
                <a:latin typeface="Times New Roman" pitchFamily="18" charset="0"/>
              </a:rPr>
              <a:t>efficiency. </a:t>
            </a:r>
          </a:p>
          <a:p>
            <a:pPr eaLnBrk="1" hangingPunct="1">
              <a:lnSpc>
                <a:spcPct val="90000"/>
              </a:lnSpc>
              <a:buClr>
                <a:srgbClr val="FF0000"/>
              </a:buClr>
              <a:buSzPct val="60000"/>
              <a:buFontTx/>
              <a:buChar char="•"/>
            </a:pPr>
            <a:r>
              <a:rPr lang="en-US" sz="1800" dirty="0" smtClean="0">
                <a:solidFill>
                  <a:srgbClr val="0000FF"/>
                </a:solidFill>
                <a:latin typeface="Times New Roman" pitchFamily="18" charset="0"/>
              </a:rPr>
              <a:t>Feb. 5: Readjusted the JQ pulse shape for better matching. Taking polarization profile measurements with JQ on and off.</a:t>
            </a:r>
            <a:endParaRPr lang="en-US" sz="1800" dirty="0" smtClean="0">
              <a:solidFill>
                <a:srgbClr val="0000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4591469"/>
      </p:ext>
    </p:extLst>
  </p:cSld>
  <p:clrMapOvr>
    <a:masterClrMapping/>
  </p:clrMapOvr>
  <p:transition xmlns:p14="http://schemas.microsoft.com/office/powerpoint/2010/main" advTm="492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Content Placeholder 9" descr="jqon-off0203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2509" r="-22509"/>
          <a:stretch>
            <a:fillRect/>
          </a:stretch>
        </p:blipFill>
        <p:spPr>
          <a:xfrm>
            <a:off x="-1219200" y="762000"/>
            <a:ext cx="9869714" cy="60960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7772400" cy="5334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JQ on and off Comparison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 smtClean="0"/>
              <a:t>Haixin Huang</a:t>
            </a:r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D0FAA2-0353-4E4B-9D82-7D7E4F87B0F3}" type="slidenum">
              <a:rPr lang="ja-JP" altLang="en-US" smtClean="0"/>
              <a:pPr>
                <a:defRPr/>
              </a:pPr>
              <a:t>3</a:t>
            </a:fld>
            <a:endParaRPr lang="en-US" altLang="ja-JP"/>
          </a:p>
        </p:txBody>
      </p:sp>
      <p:sp>
        <p:nvSpPr>
          <p:cNvPr id="7" name="TextBox 6"/>
          <p:cNvSpPr txBox="1"/>
          <p:nvPr/>
        </p:nvSpPr>
        <p:spPr>
          <a:xfrm>
            <a:off x="6781800" y="2743200"/>
            <a:ext cx="21655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67.6% with JQ on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819400" y="5105400"/>
            <a:ext cx="22236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60.8% with JQ off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9845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921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15C2BC4-841E-4AFF-AB0A-F143FB07AE0D}" type="slidenum">
              <a:rPr lang="ja-JP" altLang="en-US">
                <a:latin typeface="Arial" pitchFamily="34" charset="0"/>
              </a:rPr>
              <a:pPr/>
              <a:t>4</a:t>
            </a:fld>
            <a:endParaRPr lang="en-US" altLang="ja-JP">
              <a:latin typeface="Arial" pitchFamily="34" charset="0"/>
            </a:endParaRPr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>
          <a:xfrm>
            <a:off x="12700" y="76200"/>
            <a:ext cx="8915400" cy="533400"/>
          </a:xfrm>
        </p:spPr>
        <p:txBody>
          <a:bodyPr/>
          <a:lstStyle/>
          <a:p>
            <a:pPr eaLnBrk="1" hangingPunct="1"/>
            <a:r>
              <a:rPr lang="en-US" sz="3200" b="1" dirty="0" smtClean="0">
                <a:solidFill>
                  <a:srgbClr val="FF0000"/>
                </a:solidFill>
              </a:rPr>
              <a:t>Plan Over Next A Few Days </a:t>
            </a:r>
          </a:p>
        </p:txBody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609600"/>
            <a:ext cx="8839200" cy="5562600"/>
          </a:xfrm>
          <a:ln>
            <a:solidFill>
              <a:schemeClr val="bg1"/>
            </a:solidFill>
          </a:ln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rgbClr val="FF0000"/>
              </a:buClr>
              <a:buSzPct val="60000"/>
              <a:buFontTx/>
              <a:buChar char="•"/>
            </a:pPr>
            <a:r>
              <a:rPr lang="en-US" sz="2400" dirty="0" smtClean="0">
                <a:solidFill>
                  <a:srgbClr val="000099"/>
                </a:solidFill>
                <a:latin typeface="Times New Roman" pitchFamily="18" charset="0"/>
              </a:rPr>
              <a:t>Ramp measurement with JQ on.</a:t>
            </a:r>
          </a:p>
          <a:p>
            <a:pPr eaLnBrk="1" hangingPunct="1">
              <a:lnSpc>
                <a:spcPct val="90000"/>
              </a:lnSpc>
              <a:buClr>
                <a:srgbClr val="FF0000"/>
              </a:buClr>
              <a:buSzPct val="60000"/>
              <a:buFontTx/>
              <a:buChar char="•"/>
            </a:pPr>
            <a:r>
              <a:rPr lang="en-US" sz="2400" dirty="0" smtClean="0">
                <a:solidFill>
                  <a:srgbClr val="000099"/>
                </a:solidFill>
                <a:latin typeface="Times New Roman" pitchFamily="18" charset="0"/>
              </a:rPr>
              <a:t>Timing scan with JQ timing (+-1ms, +-2ms).</a:t>
            </a:r>
          </a:p>
          <a:p>
            <a:pPr eaLnBrk="1" hangingPunct="1">
              <a:lnSpc>
                <a:spcPct val="90000"/>
              </a:lnSpc>
              <a:buClr>
                <a:srgbClr val="FF0000"/>
              </a:buClr>
              <a:buSzPct val="60000"/>
              <a:buFontTx/>
              <a:buChar char="•"/>
            </a:pPr>
            <a:r>
              <a:rPr lang="en-US" sz="2400" dirty="0" smtClean="0">
                <a:solidFill>
                  <a:srgbClr val="000099"/>
                </a:solidFill>
                <a:latin typeface="Times New Roman" pitchFamily="18" charset="0"/>
              </a:rPr>
              <a:t>Polarization profile measurement with JQ on and off.</a:t>
            </a:r>
          </a:p>
          <a:p>
            <a:pPr eaLnBrk="1" hangingPunct="1">
              <a:lnSpc>
                <a:spcPct val="90000"/>
              </a:lnSpc>
              <a:buClr>
                <a:srgbClr val="FF0000"/>
              </a:buClr>
              <a:buSzPct val="60000"/>
              <a:buFontTx/>
              <a:buChar char="•"/>
            </a:pPr>
            <a:r>
              <a:rPr lang="en-US" sz="2400" dirty="0" smtClean="0">
                <a:solidFill>
                  <a:srgbClr val="000099"/>
                </a:solidFill>
                <a:latin typeface="Times New Roman" pitchFamily="18" charset="0"/>
              </a:rPr>
              <a:t>Test extraction bump (the DC one, used in last year).</a:t>
            </a:r>
          </a:p>
          <a:p>
            <a:pPr eaLnBrk="1" hangingPunct="1">
              <a:lnSpc>
                <a:spcPct val="90000"/>
              </a:lnSpc>
              <a:buClr>
                <a:srgbClr val="FF0000"/>
              </a:buClr>
              <a:buSzPct val="60000"/>
              <a:buFontTx/>
              <a:buChar char="•"/>
            </a:pPr>
            <a:r>
              <a:rPr lang="en-US" sz="2400" dirty="0" smtClean="0">
                <a:solidFill>
                  <a:srgbClr val="000099"/>
                </a:solidFill>
                <a:latin typeface="Times New Roman" pitchFamily="18" charset="0"/>
              </a:rPr>
              <a:t>Set up H=2 in the booster while doing Siemens test on </a:t>
            </a:r>
            <a:r>
              <a:rPr lang="en-US" sz="2400" dirty="0" smtClean="0">
                <a:solidFill>
                  <a:srgbClr val="000099"/>
                </a:solidFill>
                <a:latin typeface="Times New Roman" pitchFamily="18" charset="0"/>
              </a:rPr>
              <a:t>coming days.</a:t>
            </a:r>
          </a:p>
          <a:p>
            <a:pPr eaLnBrk="1" hangingPunct="1">
              <a:lnSpc>
                <a:spcPct val="90000"/>
              </a:lnSpc>
              <a:buClr>
                <a:srgbClr val="FF0000"/>
              </a:buClr>
              <a:buSzPct val="60000"/>
              <a:buFontTx/>
              <a:buChar char="•"/>
            </a:pPr>
            <a:r>
              <a:rPr lang="en-US" sz="2400" dirty="0" smtClean="0">
                <a:solidFill>
                  <a:srgbClr val="000099"/>
                </a:solidFill>
                <a:latin typeface="Times New Roman" pitchFamily="18" charset="0"/>
              </a:rPr>
              <a:t>After switching to Siemens, we will setup the snake on machine right away.</a:t>
            </a:r>
            <a:endParaRPr lang="en-US" sz="2400" dirty="0" smtClean="0">
              <a:solidFill>
                <a:srgbClr val="000099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3472607"/>
      </p:ext>
    </p:extLst>
  </p:cSld>
  <p:clrMapOvr>
    <a:masterClrMapping/>
  </p:clrMapOvr>
  <p:transition xmlns:p14="http://schemas.microsoft.com/office/powerpoint/2010/main" advTm="49200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Contemporary Portrait">
  <a:themeElements>
    <a:clrScheme name="Contemporary Portrait 2">
      <a:dk1>
        <a:srgbClr val="000000"/>
      </a:dk1>
      <a:lt1>
        <a:srgbClr val="FFFFFF"/>
      </a:lt1>
      <a:dk2>
        <a:srgbClr val="000000"/>
      </a:dk2>
      <a:lt2>
        <a:srgbClr val="5E574E"/>
      </a:lt2>
      <a:accent1>
        <a:srgbClr val="FF6600"/>
      </a:accent1>
      <a:accent2>
        <a:srgbClr val="FFCC00"/>
      </a:accent2>
      <a:accent3>
        <a:srgbClr val="FFFFFF"/>
      </a:accent3>
      <a:accent4>
        <a:srgbClr val="000000"/>
      </a:accent4>
      <a:accent5>
        <a:srgbClr val="FFB8AA"/>
      </a:accent5>
      <a:accent6>
        <a:srgbClr val="E7B900"/>
      </a:accent6>
      <a:hlink>
        <a:srgbClr val="996633"/>
      </a:hlink>
      <a:folHlink>
        <a:srgbClr val="808000"/>
      </a:folHlink>
    </a:clrScheme>
    <a:fontScheme name="Contemporary Portrait">
      <a:majorFont>
        <a:latin typeface="Times New Roman"/>
        <a:ea typeface="ＭＳ Ｐゴシック"/>
        <a:cs typeface=""/>
      </a:majorFont>
      <a:minorFont>
        <a:latin typeface="Tahom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Contemporary Portrait 1">
        <a:dk1>
          <a:srgbClr val="5E574E"/>
        </a:dk1>
        <a:lt1>
          <a:srgbClr val="FFFFCC"/>
        </a:lt1>
        <a:dk2>
          <a:srgbClr val="0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AA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Portrait 2">
        <a:dk1>
          <a:srgbClr val="000000"/>
        </a:dk1>
        <a:lt1>
          <a:srgbClr val="FFFFFF"/>
        </a:lt1>
        <a:dk2>
          <a:srgbClr val="0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996633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4">
        <a:dk1>
          <a:srgbClr val="000000"/>
        </a:dk1>
        <a:lt1>
          <a:srgbClr val="FFFFFF"/>
        </a:lt1>
        <a:dk2>
          <a:srgbClr val="8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FF00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5">
        <a:dk1>
          <a:srgbClr val="000066"/>
        </a:dk1>
        <a:lt1>
          <a:srgbClr val="FFFFFF"/>
        </a:lt1>
        <a:dk2>
          <a:srgbClr val="0000FF"/>
        </a:dk2>
        <a:lt2>
          <a:srgbClr val="000000"/>
        </a:lt2>
        <a:accent1>
          <a:srgbClr val="0066FF"/>
        </a:accent1>
        <a:accent2>
          <a:srgbClr val="33CCCC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6">
        <a:dk1>
          <a:srgbClr val="000000"/>
        </a:dk1>
        <a:lt1>
          <a:srgbClr val="FFFFFF"/>
        </a:lt1>
        <a:dk2>
          <a:srgbClr val="000066"/>
        </a:dk2>
        <a:lt2>
          <a:srgbClr val="FFCC00"/>
        </a:lt2>
        <a:accent1>
          <a:srgbClr val="0066FF"/>
        </a:accent1>
        <a:accent2>
          <a:srgbClr val="33CCCC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Portrait 7">
        <a:dk1>
          <a:srgbClr val="5E574E"/>
        </a:dk1>
        <a:lt1>
          <a:srgbClr val="FFFFCC"/>
        </a:lt1>
        <a:dk2>
          <a:srgbClr val="8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C0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292858051</TotalTime>
  <Words>383</Words>
  <Application>Microsoft Macintosh PowerPoint</Application>
  <PresentationFormat>On-screen Show (4:3)</PresentationFormat>
  <Paragraphs>35</Paragraphs>
  <Slides>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Contemporary Portrait</vt:lpstr>
      <vt:lpstr>1_Custom Design</vt:lpstr>
      <vt:lpstr>Custom Design</vt:lpstr>
      <vt:lpstr>AGS/Booster PP Setup Status</vt:lpstr>
      <vt:lpstr>Timeline </vt:lpstr>
      <vt:lpstr>JQ on and off Comparison</vt:lpstr>
      <vt:lpstr>Plan Over Next A Few Days </vt:lpstr>
    </vt:vector>
  </TitlesOfParts>
  <Company>bnl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RHIC Monday Meeting 06-14-2010</dc:title>
  <dc:creator>Haixin Huang</dc:creator>
  <cp:lastModifiedBy>Haixin Huang</cp:lastModifiedBy>
  <cp:revision>879</cp:revision>
  <cp:lastPrinted>2000-11-14T18:14:29Z</cp:lastPrinted>
  <dcterms:created xsi:type="dcterms:W3CDTF">2012-07-26T16:02:31Z</dcterms:created>
  <dcterms:modified xsi:type="dcterms:W3CDTF">2013-02-05T16:58:15Z</dcterms:modified>
</cp:coreProperties>
</file>