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8"/>
  </p:notesMasterIdLst>
  <p:handoutMasterIdLst>
    <p:handoutMasterId r:id="rId9"/>
  </p:handoutMasterIdLst>
  <p:sldIdLst>
    <p:sldId id="555" r:id="rId4"/>
    <p:sldId id="738" r:id="rId5"/>
    <p:sldId id="754" r:id="rId6"/>
    <p:sldId id="752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9EB"/>
    <a:srgbClr val="000066"/>
    <a:srgbClr val="000099"/>
    <a:srgbClr val="0000FF"/>
    <a:srgbClr val="FF5050"/>
    <a:srgbClr val="FF0000"/>
    <a:srgbClr val="003399"/>
    <a:srgbClr val="FF66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464" autoAdjust="0"/>
    <p:restoredTop sz="94638" autoAdjust="0"/>
  </p:normalViewPr>
  <p:slideViewPr>
    <p:cSldViewPr>
      <p:cViewPr>
        <p:scale>
          <a:sx n="100" d="100"/>
          <a:sy n="100" d="100"/>
        </p:scale>
        <p:origin x="-992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672" y="-11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623AF5-12F2-4016-A612-EEDEA7E4E8AB}" type="datetime1">
              <a:rPr lang="en-US"/>
              <a:pPr>
                <a:defRPr/>
              </a:pPr>
              <a:t>2/4/13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CE1070-60EE-4051-9E93-A88A4935380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399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24B36D4-73F9-4D8C-9508-4219A1413EEE}" type="datetime1">
              <a:rPr lang="en-US"/>
              <a:pPr>
                <a:defRPr/>
              </a:pPr>
              <a:t>2/4/13</a:t>
            </a:fld>
            <a:endParaRPr lang="en-US" altLang="ja-JP"/>
          </a:p>
        </p:txBody>
      </p:sp>
      <p:sp>
        <p:nvSpPr>
          <p:cNvPr id="2355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8FB250A-6110-4A30-887A-323FA75147A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802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7975"/>
            <a:ext cx="1588" cy="1588"/>
          </a:xfrm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096000"/>
            <a:ext cx="2844800" cy="5143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BDC8804A-D6AE-40EC-A76E-33EB74273E1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6B79-B1C7-4DE2-B121-87301ABDE90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7795D-0C08-429E-8A5E-085A838DA74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55F8-FB59-4AEB-9DA5-B00A4EA7D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A58C5-F21E-4DE9-BE1F-4305ED8D9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54EF-208C-4F5F-83B0-2861F035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8A43-1F42-430E-8812-7EA10C0FC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7A3ED-BCFB-4EC1-ABED-E2200F787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0DB9-234B-4C90-A829-E9FE2079C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FDFA-186B-4711-97B8-67752D50C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39BA7-4A51-40E6-BC41-995CC9EE3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FAA2-0353-4E4B-9D82-7D7E4F87B0F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15977-48C1-4E9B-9F05-6D355BEA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B0D89-BB5C-446A-A938-CD5D8062C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DBDE-ED71-4B4C-A4B9-7E22DEA19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684D-8265-4A48-9AC0-B134A6E8F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3BE78-D8CE-4EE1-B3DE-C1A0EC752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8AA9-073B-4194-975D-E95D41CF2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4895-3A5D-4B3E-AC62-9EDDAB5A1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7CB0-0FDE-48E0-9A5A-E932418B7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F5478-42A2-4623-9FB3-3D424DC94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D06C1-DFEB-4870-87B3-F26A822A6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975C-D78D-41E8-A6BE-D32B543B004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3DD6-4A84-462B-88CC-259830F10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72ED-878B-43A6-B805-9028C3D76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B7CA-1A8D-40FA-B039-4765CB914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DC27-2AD5-40D1-8D54-A8643432A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DF32-32B8-441C-8015-52C3DFFA0B2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4D0B3-E85E-4202-8D90-F76D865EAB4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70B1E-DBC7-45C4-8DCA-F537E296D8C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F17-1460-4F4B-AA2C-6A5AA4E0058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A0C7-A371-4456-A1A1-3F6041D2EA5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7E09-00ED-4FA8-AAC5-E18221A5749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9D4F52F1-AEB0-4C63-9691-29BD6DB0FD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4103" name="Picture 10" descr="logo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6627FA0-8F89-4BEF-A8AE-C641C9229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D69BE2-795C-403D-BD88-72E48E608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470025"/>
          </a:xfrm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kumimoji="0" lang="en-GB" b="1" dirty="0" smtClean="0">
                <a:solidFill>
                  <a:srgbClr val="FF0000"/>
                </a:solidFill>
              </a:rPr>
              <a:t>AGS/Booster PP Setup Status</a:t>
            </a:r>
            <a:endParaRPr kumimoji="0" lang="en-GB" sz="3200" b="1" dirty="0" smtClean="0">
              <a:solidFill>
                <a:srgbClr val="FF0000"/>
              </a:solidFill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838200" y="5638800"/>
            <a:ext cx="2419350" cy="833438"/>
            <a:chOff x="528" y="3552"/>
            <a:chExt cx="1524" cy="525"/>
          </a:xfrm>
        </p:grpSpPr>
        <p:sp>
          <p:nvSpPr>
            <p:cNvPr id="8199" name="AutoShape 4"/>
            <p:cNvSpPr>
              <a:spLocks noChangeArrowheads="1"/>
            </p:cNvSpPr>
            <p:nvPr/>
          </p:nvSpPr>
          <p:spPr bwMode="auto">
            <a:xfrm>
              <a:off x="912" y="3552"/>
              <a:ext cx="114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AutoShape 5"/>
            <p:cNvSpPr>
              <a:spLocks noChangeArrowheads="1"/>
            </p:cNvSpPr>
            <p:nvPr/>
          </p:nvSpPr>
          <p:spPr bwMode="auto">
            <a:xfrm>
              <a:off x="528" y="3552"/>
              <a:ext cx="1211" cy="525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00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Feb.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5, 2013</a:t>
              </a:r>
            </a:p>
            <a:p>
              <a:pPr eaLnBrk="1" hangingPunct="1">
                <a:buClr>
                  <a:srgbClr val="0000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Time Meeting</a:t>
              </a:r>
              <a:endParaRPr lang="en-GB" sz="2400" b="0" dirty="0" smtClean="0">
                <a:solidFill>
                  <a:srgbClr val="000099"/>
                </a:solidFill>
              </a:endParaRPr>
            </a:p>
          </p:txBody>
        </p:sp>
      </p:grpSp>
      <p:grpSp>
        <p:nvGrpSpPr>
          <p:cNvPr id="8196" name="Group 6"/>
          <p:cNvGrpSpPr>
            <a:grpSpLocks/>
          </p:cNvGrpSpPr>
          <p:nvPr/>
        </p:nvGrpSpPr>
        <p:grpSpPr bwMode="auto">
          <a:xfrm>
            <a:off x="3124200" y="3810000"/>
            <a:ext cx="2687638" cy="587376"/>
            <a:chOff x="1968" y="2544"/>
            <a:chExt cx="1693" cy="370"/>
          </a:xfrm>
        </p:grpSpPr>
        <p:sp>
          <p:nvSpPr>
            <p:cNvPr id="8197" name="AutoShape 7"/>
            <p:cNvSpPr>
              <a:spLocks noChangeArrowheads="1"/>
            </p:cNvSpPr>
            <p:nvPr/>
          </p:nvSpPr>
          <p:spPr bwMode="auto">
            <a:xfrm>
              <a:off x="1968" y="2544"/>
              <a:ext cx="1560" cy="365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AutoShape 8"/>
            <p:cNvSpPr>
              <a:spLocks noChangeArrowheads="1"/>
            </p:cNvSpPr>
            <p:nvPr/>
          </p:nvSpPr>
          <p:spPr bwMode="auto">
            <a:xfrm>
              <a:off x="1968" y="2544"/>
              <a:ext cx="1693" cy="370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99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3200" b="0" dirty="0" smtClean="0">
                  <a:solidFill>
                    <a:srgbClr val="009999"/>
                  </a:solidFill>
                </a:rPr>
                <a:t>Haixin/Vincent</a:t>
              </a:r>
              <a:endParaRPr lang="en-GB" sz="3200" b="0" dirty="0">
                <a:solidFill>
                  <a:srgbClr val="009999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C2BC4-841E-4AFF-AB0A-F143FB07AE0D}" type="slidenum">
              <a:rPr lang="ja-JP" altLang="en-US">
                <a:latin typeface="Arial" pitchFamily="34" charset="0"/>
              </a:rPr>
              <a:pPr/>
              <a:t>2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76200"/>
            <a:ext cx="8915400" cy="533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Timeline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79120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90"/>
                </a:solidFill>
                <a:latin typeface="Times New Roman" pitchFamily="18" charset="0"/>
              </a:rPr>
              <a:t>Jan. 23: PASS system issue delayed start, but got beam spiraling in the AGS.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90"/>
                </a:solidFill>
                <a:latin typeface="Times New Roman" pitchFamily="18" charset="0"/>
              </a:rPr>
              <a:t>Jan. 24: LLRF commissioning. Beam accelerated to flattop.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90"/>
                </a:solidFill>
                <a:latin typeface="Times New Roman" pitchFamily="18" charset="0"/>
              </a:rPr>
              <a:t>Jan. 25: AGS cold snake PS test. 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90"/>
                </a:solidFill>
                <a:latin typeface="Times New Roman" pitchFamily="18" charset="0"/>
              </a:rPr>
              <a:t>Jan. 26:  AGS LLRF setup continued. Beam survival from shot to shot.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90"/>
                </a:solidFill>
                <a:latin typeface="Times New Roman" pitchFamily="18" charset="0"/>
              </a:rPr>
              <a:t>Jan. 27: Polarimeter setup for flattop energy setup  was done.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90"/>
                </a:solidFill>
                <a:latin typeface="Times New Roman" pitchFamily="18" charset="0"/>
              </a:rPr>
              <a:t>Jan. 28: AGS LLRF setup continued.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90"/>
                </a:solidFill>
                <a:latin typeface="Times New Roman" pitchFamily="18" charset="0"/>
              </a:rPr>
              <a:t>Jan. 29: AGS LLRF setup almost done. Field fluctuation near flattop was fixed. Booster F3 and F6 fixed.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90"/>
                </a:solidFill>
                <a:latin typeface="Times New Roman" pitchFamily="18" charset="0"/>
              </a:rPr>
              <a:t>Jan. 30: JQ was tested with beam. AGS access to fix E17 snake compensation quads.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Jan. 31</a:t>
            </a:r>
            <a:r>
              <a:rPr lang="en-US" sz="18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Times New Roman" pitchFamily="18" charset="0"/>
              </a:rPr>
              <a:t>Tunemeter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setup was done. AGS setup with snake on was done.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Feb. 1: Tune jump functions were set. Polarimeter setup for injection was done. Polarization was measured above 50</a:t>
            </a:r>
            <a:r>
              <a:rPr lang="en-US" sz="1800" dirty="0">
                <a:solidFill>
                  <a:srgbClr val="0000FF"/>
                </a:solidFill>
                <a:latin typeface="Times New Roman" pitchFamily="18" charset="0"/>
              </a:rPr>
              <a:t>% at 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flattop.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Feb. 2: JQ on shown polarization gain (65% vs. 59%). Zigzags in 9</a:t>
            </a:r>
            <a:r>
              <a:rPr lang="en-US" sz="1800" baseline="30000" dirty="0" smtClean="0">
                <a:solidFill>
                  <a:srgbClr val="0000FF"/>
                </a:solidFill>
                <a:latin typeface="Times New Roman" pitchFamily="18" charset="0"/>
              </a:rPr>
              <a:t>th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harmonics have been tuned out. 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Seen 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some vertical </a:t>
            </a:r>
            <a:r>
              <a:rPr lang="en-US" sz="1800" dirty="0" err="1" smtClean="0">
                <a:solidFill>
                  <a:srgbClr val="0000FF"/>
                </a:solidFill>
                <a:latin typeface="Times New Roman" pitchFamily="18" charset="0"/>
              </a:rPr>
              <a:t>emittance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growth 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with JQ on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Feb. 3: Continue to optimize optics, to get higher polarization with higher intensity (seen polarization near 70% with 0.9*10^11).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Feb. 4: Increase intensity and 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efficiency.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Feb. 5: Readjusted the JQ pulse shape for better matching. Taking polarization profile measurements with JQ on and off.</a:t>
            </a:r>
            <a:endParaRPr lang="en-US" sz="1800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591469"/>
      </p:ext>
    </p:extLst>
  </p:cSld>
  <p:clrMapOvr>
    <a:masterClrMapping/>
  </p:clrMapOvr>
  <p:transition xmlns:p14="http://schemas.microsoft.com/office/powerpoint/2010/main" advTm="492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jqon-off020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509" r="-22509"/>
          <a:stretch>
            <a:fillRect/>
          </a:stretch>
        </p:blipFill>
        <p:spPr>
          <a:xfrm>
            <a:off x="-1219200" y="762000"/>
            <a:ext cx="9869714" cy="6096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JQ on and off Comparison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0FAA2-0353-4E4B-9D82-7D7E4F87B0F3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7" name="TextBox 6"/>
          <p:cNvSpPr txBox="1"/>
          <p:nvPr/>
        </p:nvSpPr>
        <p:spPr>
          <a:xfrm>
            <a:off x="6781800" y="2743200"/>
            <a:ext cx="21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67.6% with JQ 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5105400"/>
            <a:ext cx="2223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60.8% with JQ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C2BC4-841E-4AFF-AB0A-F143FB07AE0D}" type="slidenum">
              <a:rPr lang="ja-JP" altLang="en-US">
                <a:latin typeface="Arial" pitchFamily="34" charset="0"/>
              </a:rPr>
              <a:pPr/>
              <a:t>4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76200"/>
            <a:ext cx="8915400" cy="533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Plan Over Next A Few Days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56260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</a:rPr>
              <a:t>Ramp measurement with JQ on.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</a:rPr>
              <a:t>Timing scan with JQ timing (+-1ms, +-2ms).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</a:rPr>
              <a:t>Polarization profile measurement with JQ on and off.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</a:rPr>
              <a:t>Test extraction bump (the DC one, used in last year).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</a:rPr>
              <a:t>Set up H=2 in the booster while doing Siemens test on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</a:rPr>
              <a:t>coming days.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60000"/>
              <a:buFontTx/>
              <a:buChar char="•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</a:rPr>
              <a:t>After switching to Siemens, we will setup the snake on machine right away.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72607"/>
      </p:ext>
    </p:extLst>
  </p:cSld>
  <p:clrMapOvr>
    <a:masterClrMapping/>
  </p:clrMapOvr>
  <p:transition xmlns:p14="http://schemas.microsoft.com/office/powerpoint/2010/main" advTm="4920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292858051</TotalTime>
  <Words>383</Words>
  <Application>Microsoft Macintosh PowerPoint</Application>
  <PresentationFormat>On-screen Show (4:3)</PresentationFormat>
  <Paragraphs>35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Contemporary Portrait</vt:lpstr>
      <vt:lpstr>1_Custom Design</vt:lpstr>
      <vt:lpstr>Custom Design</vt:lpstr>
      <vt:lpstr>AGS/Booster PP Setup Status</vt:lpstr>
      <vt:lpstr>Timeline </vt:lpstr>
      <vt:lpstr>JQ on and off Comparison</vt:lpstr>
      <vt:lpstr>Plan Over Next A Few Days 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Monday Meeting 06-14-2010</dc:title>
  <dc:creator>Haixin Huang</dc:creator>
  <cp:lastModifiedBy>Haixin Huang</cp:lastModifiedBy>
  <cp:revision>879</cp:revision>
  <cp:lastPrinted>2000-11-14T18:14:29Z</cp:lastPrinted>
  <dcterms:created xsi:type="dcterms:W3CDTF">2012-07-26T16:02:31Z</dcterms:created>
  <dcterms:modified xsi:type="dcterms:W3CDTF">2013-02-05T16:58:15Z</dcterms:modified>
</cp:coreProperties>
</file>