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EA1346-21E2-4D9E-9C85-1A5124677B9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Time Meeting Safety Topic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Annual EMS/OSH Audit &amp;</a:t>
            </a:r>
            <a:br>
              <a:rPr lang="en-US" dirty="0" smtClean="0"/>
            </a:br>
            <a:r>
              <a:rPr lang="en-US" dirty="0" smtClean="0"/>
              <a:t>Compliance Assessment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48200"/>
            <a:ext cx="7854696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Ray Karol</a:t>
            </a:r>
          </a:p>
          <a:p>
            <a:r>
              <a:rPr lang="en-US" sz="3200" dirty="0" smtClean="0"/>
              <a:t>2/26/2013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Annual Audit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Next week </a:t>
            </a:r>
            <a:r>
              <a:rPr lang="en-US" sz="2800" dirty="0" smtClean="0"/>
              <a:t>BNL is conducting the annual </a:t>
            </a:r>
            <a:r>
              <a:rPr lang="en-US" sz="2800" dirty="0" smtClean="0"/>
              <a:t>internal assessment of our environmental and safety </a:t>
            </a:r>
            <a:r>
              <a:rPr lang="en-US" sz="2800" dirty="0" smtClean="0"/>
              <a:t>programs and compliance assessments. </a:t>
            </a:r>
            <a:r>
              <a:rPr lang="en-US" sz="2800" dirty="0" smtClean="0"/>
              <a:t>The audit team will include visitors from other </a:t>
            </a:r>
            <a:r>
              <a:rPr lang="en-US" sz="2800" dirty="0" smtClean="0"/>
              <a:t>Labs. </a:t>
            </a:r>
          </a:p>
          <a:p>
            <a:r>
              <a:rPr lang="en-US" sz="2800" dirty="0" smtClean="0"/>
              <a:t>If </a:t>
            </a:r>
            <a:r>
              <a:rPr lang="en-US" sz="2800" dirty="0" smtClean="0"/>
              <a:t>you have any questions or concerns please contact your supervisor or </a:t>
            </a:r>
            <a:r>
              <a:rPr lang="en-US" sz="2800" dirty="0" smtClean="0"/>
              <a:t>ESSHQ Division.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0198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7200" b="1" dirty="0" smtClean="0"/>
              <a:t>What </a:t>
            </a:r>
            <a:r>
              <a:rPr lang="en-US" sz="7200" b="1" dirty="0" smtClean="0"/>
              <a:t>is the official Policy at BNL? </a:t>
            </a:r>
          </a:p>
          <a:p>
            <a:endParaRPr lang="en-US" sz="6000" dirty="0" smtClean="0"/>
          </a:p>
          <a:p>
            <a:r>
              <a:rPr lang="en-US" sz="8000" dirty="0" smtClean="0"/>
              <a:t>Know </a:t>
            </a:r>
            <a:r>
              <a:rPr lang="en-US" sz="8000" dirty="0" smtClean="0"/>
              <a:t>that it is called the ESSH Policy, there is only one policy at BNL, and it addresses Environmental, Safety, Security, and Health aspects. Know the 7 Commitments in the BNL ESSH Policy and how they apply to your work: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Environment</a:t>
            </a:r>
            <a:r>
              <a:rPr lang="en-US" sz="8000" dirty="0" smtClean="0"/>
              <a:t>: We protect the environment, conserve resources, and </a:t>
            </a:r>
            <a:r>
              <a:rPr lang="en-US" sz="8000" dirty="0" smtClean="0"/>
              <a:t>prevent </a:t>
            </a:r>
            <a:r>
              <a:rPr lang="en-US" sz="8000" dirty="0" smtClean="0"/>
              <a:t>pollution.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Safety</a:t>
            </a:r>
            <a:r>
              <a:rPr lang="en-US" sz="8000" dirty="0" smtClean="0"/>
              <a:t>: We maintain a safe workplace and we plan our work and perform it safely. We take responsibility for the safety of ourselves, coworkers, and guests.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Security</a:t>
            </a:r>
            <a:r>
              <a:rPr lang="en-US" sz="8000" dirty="0" smtClean="0"/>
              <a:t>: We protect people, property, information, computing systems, and facilities.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Health</a:t>
            </a:r>
            <a:r>
              <a:rPr lang="en-US" sz="8000" dirty="0" smtClean="0"/>
              <a:t>: We protect human health within our boundaries and in the surrounding community.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Complianc</a:t>
            </a:r>
            <a:r>
              <a:rPr lang="en-US" sz="8000" dirty="0" smtClean="0"/>
              <a:t>e: We achieve and maintain compliance with applicable ESSH requirements.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Community</a:t>
            </a:r>
            <a:r>
              <a:rPr lang="en-US" sz="8000" dirty="0" smtClean="0"/>
              <a:t>: We maintain open, proactive and constructive relationships with our employees, neighbors, regulators, DOE, and our other stakeholders. </a:t>
            </a:r>
          </a:p>
          <a:p>
            <a:pPr>
              <a:buNone/>
            </a:pPr>
            <a:r>
              <a:rPr lang="en-US" sz="8000" dirty="0" smtClean="0"/>
              <a:t>        • </a:t>
            </a:r>
            <a:r>
              <a:rPr lang="en-US" sz="8000" b="1" dirty="0" smtClean="0"/>
              <a:t>Continual Improvement</a:t>
            </a:r>
            <a:r>
              <a:rPr lang="en-US" sz="8000" dirty="0" smtClean="0"/>
              <a:t>: We continually improve ESSH performance. </a:t>
            </a:r>
          </a:p>
          <a:p>
            <a:pPr>
              <a:buNone/>
            </a:pPr>
            <a:endParaRPr lang="en-US" sz="59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What </a:t>
            </a:r>
            <a:r>
              <a:rPr lang="en-US" dirty="0" smtClean="0"/>
              <a:t>is in your environmental and safety R2A2’s? 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• </a:t>
            </a:r>
            <a:r>
              <a:rPr lang="en-US" dirty="0" smtClean="0"/>
              <a:t>Comply with Laboratory policies, and requirements </a:t>
            </a:r>
          </a:p>
          <a:p>
            <a:pPr>
              <a:buNone/>
            </a:pPr>
            <a:r>
              <a:rPr lang="en-US" dirty="0" smtClean="0"/>
              <a:t>    • </a:t>
            </a:r>
            <a:r>
              <a:rPr lang="en-US" dirty="0" smtClean="0"/>
              <a:t>Implement pollution prevention, </a:t>
            </a:r>
            <a:r>
              <a:rPr lang="en-US" dirty="0" smtClean="0"/>
              <a:t>waste minimization </a:t>
            </a:r>
            <a:r>
              <a:rPr lang="en-US" dirty="0" smtClean="0"/>
              <a:t>and work planning </a:t>
            </a:r>
            <a:r>
              <a:rPr lang="en-US" dirty="0" smtClean="0"/>
              <a:t>procedures </a:t>
            </a:r>
          </a:p>
          <a:p>
            <a:pPr>
              <a:buNone/>
            </a:pPr>
            <a:r>
              <a:rPr lang="en-US" dirty="0" smtClean="0"/>
              <a:t>    • Identify potential hazards, and unsafe conditions </a:t>
            </a:r>
          </a:p>
          <a:p>
            <a:pPr>
              <a:buNone/>
            </a:pPr>
            <a:r>
              <a:rPr lang="en-US" dirty="0" smtClean="0"/>
              <a:t>    • </a:t>
            </a:r>
            <a:r>
              <a:rPr lang="en-US" dirty="0" smtClean="0"/>
              <a:t>Implement the Stop Work Order Process </a:t>
            </a:r>
          </a:p>
          <a:p>
            <a:pPr>
              <a:buNone/>
            </a:pPr>
            <a:r>
              <a:rPr lang="en-US" dirty="0" smtClean="0"/>
              <a:t>    • </a:t>
            </a:r>
            <a:r>
              <a:rPr lang="en-US" dirty="0" smtClean="0"/>
              <a:t>Respond to emergencies and alarms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C-AD EMS/OSH Representative</a:t>
            </a:r>
          </a:p>
          <a:p>
            <a:pPr algn="ctr">
              <a:buNone/>
            </a:pPr>
            <a:r>
              <a:rPr lang="en-US" b="1" dirty="0" smtClean="0"/>
              <a:t>Ed Lessard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C-AD Environmental Compliance Representative</a:t>
            </a:r>
          </a:p>
          <a:p>
            <a:pPr algn="ctr">
              <a:buNone/>
            </a:pPr>
            <a:r>
              <a:rPr lang="en-US" b="1" dirty="0" smtClean="0"/>
              <a:t>Frank Craner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C-AD Topics</a:t>
            </a:r>
          </a:p>
          <a:p>
            <a:pPr lvl="1"/>
            <a:r>
              <a:rPr lang="en-US" dirty="0" smtClean="0"/>
              <a:t>IH – Noise and hearing Conservation</a:t>
            </a:r>
          </a:p>
          <a:p>
            <a:pPr lvl="1"/>
            <a:r>
              <a:rPr lang="en-US" dirty="0" smtClean="0"/>
              <a:t>Accelerator safety</a:t>
            </a:r>
          </a:p>
          <a:p>
            <a:pPr lvl="1"/>
            <a:r>
              <a:rPr lang="en-US" dirty="0" smtClean="0"/>
              <a:t>Soil Activation</a:t>
            </a:r>
          </a:p>
          <a:p>
            <a:pPr lvl="1"/>
            <a:r>
              <a:rPr lang="en-US" dirty="0" smtClean="0"/>
              <a:t>EMS (ISO14001) and OSH (OHSAS 18001) Standards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Monday 3/4, Thursday 3/7, Tuesday 3/12 - IH</a:t>
            </a:r>
          </a:p>
          <a:p>
            <a:pPr lvl="1"/>
            <a:r>
              <a:rPr lang="en-US" dirty="0" smtClean="0"/>
              <a:t>Wednesday 3/6 – EMS/OSH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348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Time Meeting Safety Topic  Annual EMS/OSH Audit &amp; Compliance Assessment </vt:lpstr>
      <vt:lpstr>Annual Audit</vt:lpstr>
      <vt:lpstr>Slide 3</vt:lpstr>
      <vt:lpstr>Slide 4</vt:lpstr>
      <vt:lpstr>Slide 5</vt:lpstr>
      <vt:lpstr>Schedule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Meeting Safety Topic</dc:title>
  <dc:creator>C-AD</dc:creator>
  <cp:lastModifiedBy>C-AD</cp:lastModifiedBy>
  <cp:revision>9</cp:revision>
  <dcterms:created xsi:type="dcterms:W3CDTF">2012-01-22T17:45:35Z</dcterms:created>
  <dcterms:modified xsi:type="dcterms:W3CDTF">2013-02-25T21:43:04Z</dcterms:modified>
</cp:coreProperties>
</file>