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8"/>
  </p:notesMasterIdLst>
  <p:handoutMasterIdLst>
    <p:handoutMasterId r:id="rId9"/>
  </p:handoutMasterIdLst>
  <p:sldIdLst>
    <p:sldId id="555" r:id="rId4"/>
    <p:sldId id="768" r:id="rId5"/>
    <p:sldId id="769" r:id="rId6"/>
    <p:sldId id="758" r:id="rId7"/>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464" autoAdjust="0"/>
    <p:restoredTop sz="94638" autoAdjust="0"/>
  </p:normalViewPr>
  <p:slideViewPr>
    <p:cSldViewPr>
      <p:cViewPr>
        <p:scale>
          <a:sx n="100" d="100"/>
          <a:sy n="100" d="100"/>
        </p:scale>
        <p:origin x="-1048" y="-704"/>
      </p:cViewPr>
      <p:guideLst>
        <p:guide orient="horz" pos="2160"/>
        <p:guide pos="2880"/>
      </p:guideLst>
    </p:cSldViewPr>
  </p:slideViewPr>
  <p:outlineViewPr>
    <p:cViewPr>
      <p:scale>
        <a:sx n="33" d="100"/>
        <a:sy n="33" d="100"/>
      </p:scale>
      <p:origin x="0" y="296"/>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9" d="100"/>
          <a:sy n="89" d="100"/>
        </p:scale>
        <p:origin x="-2672" y="-11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3/5/13</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3/5/13</a:t>
            </a:fld>
            <a:endParaRPr lang="en-US" altLang="ja-JP"/>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a:t>09/02/02</a:t>
            </a:r>
            <a:endParaRPr lang="en-US" altLang="ja-JP"/>
          </a:p>
        </p:txBody>
      </p:sp>
      <p:sp>
        <p:nvSpPr>
          <p:cNvPr id="5" name="Rectangle 5"/>
          <p:cNvSpPr>
            <a:spLocks noGrp="1" noChangeArrowheads="1"/>
          </p:cNvSpPr>
          <p:nvPr>
            <p:ph type="ftr" sz="quarter" idx="11"/>
          </p:nvPr>
        </p:nvSpPr>
        <p:spPr>
          <a:xfrm>
            <a:off x="4572000" y="6096000"/>
            <a:ext cx="2844800" cy="514350"/>
          </a:xfrm>
          <a:prstGeom prst="rect">
            <a:avLst/>
          </a:prstGeom>
        </p:spPr>
        <p:txBody>
          <a:bodyPr/>
          <a:lstStyle>
            <a:lvl1pPr>
              <a:defRPr smtClean="0">
                <a:solidFill>
                  <a:srgbClr val="5E574E"/>
                </a:solidFill>
                <a:latin typeface="Arial" charset="0"/>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8"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4"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3"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a:t>09/02/02</a:t>
            </a:r>
            <a:endParaRPr lang="en-US" altLang="ja-JP"/>
          </a:p>
          <a:p>
            <a:pPr>
              <a:defRPr/>
            </a:pP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AGS/Booster PP Setup Status</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0"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a:p>
          </p:txBody>
        </p:sp>
        <p:sp>
          <p:nvSpPr>
            <p:cNvPr id="8200" name="AutoShape 5"/>
            <p:cNvSpPr>
              <a:spLocks noChangeArrowheads="1"/>
            </p:cNvSpPr>
            <p:nvPr/>
          </p:nvSpPr>
          <p:spPr bwMode="auto">
            <a:xfrm>
              <a:off x="528" y="3552"/>
              <a:ext cx="1251"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March 5</a:t>
              </a:r>
              <a:r>
                <a:rPr lang="en-GB" sz="2400" b="0" dirty="0" smtClean="0">
                  <a:solidFill>
                    <a:srgbClr val="000099"/>
                  </a:solidFill>
                </a:rPr>
                <a:t>, </a:t>
              </a:r>
              <a:r>
                <a:rPr lang="en-GB" sz="2400" b="0" dirty="0" smtClean="0">
                  <a:solidFill>
                    <a:srgbClr val="000099"/>
                  </a:solidFill>
                </a:rPr>
                <a:t>2013</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Time Meeting</a:t>
              </a:r>
            </a:p>
          </p:txBody>
        </p:sp>
      </p:grpSp>
      <p:grpSp>
        <p:nvGrpSpPr>
          <p:cNvPr id="8196" name="Group 6"/>
          <p:cNvGrpSpPr>
            <a:grpSpLocks/>
          </p:cNvGrpSpPr>
          <p:nvPr/>
        </p:nvGrpSpPr>
        <p:grpSpPr bwMode="auto">
          <a:xfrm>
            <a:off x="3124199" y="3810000"/>
            <a:ext cx="2495550" cy="587376"/>
            <a:chOff x="1968" y="2544"/>
            <a:chExt cx="1572" cy="370"/>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a:p>
          </p:txBody>
        </p:sp>
        <p:sp>
          <p:nvSpPr>
            <p:cNvPr id="8198" name="AutoShape 8"/>
            <p:cNvSpPr>
              <a:spLocks noChangeArrowheads="1"/>
            </p:cNvSpPr>
            <p:nvPr/>
          </p:nvSpPr>
          <p:spPr bwMode="auto">
            <a:xfrm>
              <a:off x="1968" y="2544"/>
              <a:ext cx="1572" cy="370"/>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smtClean="0">
                  <a:solidFill>
                    <a:srgbClr val="009999"/>
                  </a:solidFill>
                </a:rPr>
                <a:t>Haixin</a:t>
              </a:r>
              <a:r>
                <a:rPr lang="en-GB" sz="3200" b="0" dirty="0">
                  <a:solidFill>
                    <a:srgbClr val="009999"/>
                  </a:solidFill>
                </a:rPr>
                <a:t> </a:t>
              </a:r>
              <a:r>
                <a:rPr lang="en-GB" sz="3200" b="0" dirty="0" smtClean="0">
                  <a:solidFill>
                    <a:srgbClr val="009999"/>
                  </a:solidFill>
                </a:rPr>
                <a:t>Huang</a:t>
              </a:r>
              <a:endParaRPr lang="en-GB" sz="3200" b="0" dirty="0">
                <a:solidFill>
                  <a:srgbClr val="009999"/>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u_Feb_28_2013_135929_12070.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600"/>
            <a:ext cx="5181600" cy="6248400"/>
          </a:xfrm>
          <a:prstGeom prst="rect">
            <a:avLst/>
          </a:prstGeom>
        </p:spPr>
      </p:pic>
      <p:sp>
        <p:nvSpPr>
          <p:cNvPr id="2" name="Title 1"/>
          <p:cNvSpPr>
            <a:spLocks noGrp="1"/>
          </p:cNvSpPr>
          <p:nvPr>
            <p:ph type="title"/>
          </p:nvPr>
        </p:nvSpPr>
        <p:spPr>
          <a:xfrm>
            <a:off x="0" y="76200"/>
            <a:ext cx="8839200" cy="533400"/>
          </a:xfrm>
        </p:spPr>
        <p:txBody>
          <a:bodyPr/>
          <a:lstStyle/>
          <a:p>
            <a:r>
              <a:rPr lang="en-US" b="1" dirty="0" smtClean="0">
                <a:solidFill>
                  <a:srgbClr val="FF0000"/>
                </a:solidFill>
              </a:rPr>
              <a:t>The Radial Swing Removed</a:t>
            </a:r>
            <a:endParaRPr lang="en-US" b="1" dirty="0">
              <a:solidFill>
                <a:srgbClr val="FF0000"/>
              </a:solidFill>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EFD0FAA2-0353-4E4B-9D82-7D7E4F87B0F3}" type="slidenum">
              <a:rPr lang="ja-JP" altLang="en-US" smtClean="0"/>
              <a:pPr>
                <a:defRPr/>
              </a:pPr>
              <a:t>2</a:t>
            </a:fld>
            <a:endParaRPr lang="en-US" altLang="ja-JP"/>
          </a:p>
        </p:txBody>
      </p:sp>
      <p:pic>
        <p:nvPicPr>
          <p:cNvPr id="7" name="Content Placeholder 6" descr="Thu_Feb_28_2013_124931_11120.gif"/>
          <p:cNvPicPr>
            <a:picLocks noGrp="1" noChangeAspect="1"/>
          </p:cNvPicPr>
          <p:nvPr>
            <p:ph idx="1"/>
          </p:nvPr>
        </p:nvPicPr>
        <p:blipFill>
          <a:blip r:embed="rId3">
            <a:extLst>
              <a:ext uri="{28A0092B-C50C-407E-A947-70E740481C1C}">
                <a14:useLocalDpi xmlns:a14="http://schemas.microsoft.com/office/drawing/2010/main" val="0"/>
              </a:ext>
            </a:extLst>
          </a:blip>
          <a:srcRect l="-28145" r="-28145"/>
          <a:stretch>
            <a:fillRect/>
          </a:stretch>
        </p:blipFill>
        <p:spPr>
          <a:xfrm>
            <a:off x="3124200" y="609600"/>
            <a:ext cx="6858000" cy="6136341"/>
          </a:xfrm>
          <a:ln>
            <a:solidFill>
              <a:srgbClr val="FF0000"/>
            </a:solidFill>
          </a:ln>
        </p:spPr>
      </p:pic>
      <p:sp>
        <p:nvSpPr>
          <p:cNvPr id="9" name="TextBox 8"/>
          <p:cNvSpPr txBox="1"/>
          <p:nvPr/>
        </p:nvSpPr>
        <p:spPr>
          <a:xfrm>
            <a:off x="1219200" y="4495800"/>
            <a:ext cx="706769" cy="400110"/>
          </a:xfrm>
          <a:prstGeom prst="rect">
            <a:avLst/>
          </a:prstGeom>
          <a:noFill/>
        </p:spPr>
        <p:txBody>
          <a:bodyPr wrap="none" rtlCol="0">
            <a:spAutoFit/>
          </a:bodyPr>
          <a:lstStyle/>
          <a:p>
            <a:r>
              <a:rPr lang="en-US" dirty="0" smtClean="0"/>
              <a:t>after</a:t>
            </a:r>
            <a:endParaRPr lang="en-US" dirty="0"/>
          </a:p>
        </p:txBody>
      </p:sp>
      <p:sp>
        <p:nvSpPr>
          <p:cNvPr id="10" name="TextBox 9"/>
          <p:cNvSpPr txBox="1"/>
          <p:nvPr/>
        </p:nvSpPr>
        <p:spPr>
          <a:xfrm>
            <a:off x="6553200" y="4876800"/>
            <a:ext cx="877839" cy="400110"/>
          </a:xfrm>
          <a:prstGeom prst="rect">
            <a:avLst/>
          </a:prstGeom>
          <a:noFill/>
        </p:spPr>
        <p:txBody>
          <a:bodyPr wrap="none" rtlCol="0">
            <a:spAutoFit/>
          </a:bodyPr>
          <a:lstStyle/>
          <a:p>
            <a:r>
              <a:rPr lang="en-US" dirty="0" smtClean="0"/>
              <a:t>before</a:t>
            </a:r>
            <a:endParaRPr lang="en-US" dirty="0"/>
          </a:p>
        </p:txBody>
      </p:sp>
    </p:spTree>
    <p:extLst>
      <p:ext uri="{BB962C8B-B14F-4D97-AF65-F5344CB8AC3E}">
        <p14:creationId xmlns:p14="http://schemas.microsoft.com/office/powerpoint/2010/main" val="17644968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839200" cy="533400"/>
          </a:xfrm>
        </p:spPr>
        <p:txBody>
          <a:bodyPr/>
          <a:lstStyle/>
          <a:p>
            <a:r>
              <a:rPr lang="en-US" b="1" dirty="0" smtClean="0">
                <a:solidFill>
                  <a:srgbClr val="FF0000"/>
                </a:solidFill>
              </a:rPr>
              <a:t>Faster Ramp Near the End</a:t>
            </a:r>
            <a:endParaRPr lang="en-US" b="1" dirty="0">
              <a:solidFill>
                <a:srgbClr val="FF0000"/>
              </a:solidFill>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EFD0FAA2-0353-4E4B-9D82-7D7E4F87B0F3}" type="slidenum">
              <a:rPr lang="ja-JP" altLang="en-US" smtClean="0"/>
              <a:pPr>
                <a:defRPr/>
              </a:pPr>
              <a:t>3</a:t>
            </a:fld>
            <a:endParaRPr lang="en-US" altLang="ja-JP"/>
          </a:p>
        </p:txBody>
      </p:sp>
      <p:pic>
        <p:nvPicPr>
          <p:cNvPr id="6" name="Content Placeholder 5" descr="Wed_Feb_27_2013_151526_26452.gif"/>
          <p:cNvPicPr>
            <a:picLocks noGrp="1" noChangeAspect="1"/>
          </p:cNvPicPr>
          <p:nvPr>
            <p:ph idx="1"/>
          </p:nvPr>
        </p:nvPicPr>
        <p:blipFill>
          <a:blip r:embed="rId2">
            <a:extLst>
              <a:ext uri="{28A0092B-C50C-407E-A947-70E740481C1C}">
                <a14:useLocalDpi xmlns:a14="http://schemas.microsoft.com/office/drawing/2010/main" val="0"/>
              </a:ext>
            </a:extLst>
          </a:blip>
          <a:srcRect l="-30952" r="-30952"/>
          <a:stretch>
            <a:fillRect/>
          </a:stretch>
        </p:blipFill>
        <p:spPr>
          <a:xfrm>
            <a:off x="-1066800" y="685800"/>
            <a:ext cx="10363200" cy="5883088"/>
          </a:xfrm>
        </p:spPr>
      </p:pic>
    </p:spTree>
    <p:extLst>
      <p:ext uri="{BB962C8B-B14F-4D97-AF65-F5344CB8AC3E}">
        <p14:creationId xmlns:p14="http://schemas.microsoft.com/office/powerpoint/2010/main" val="24933741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4</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Status</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smtClean="0">
                <a:solidFill>
                  <a:srgbClr val="000090"/>
                </a:solidFill>
                <a:latin typeface="+mj-lt"/>
              </a:rPr>
              <a:t>The </a:t>
            </a:r>
            <a:r>
              <a:rPr lang="en-US" sz="2400" dirty="0">
                <a:solidFill>
                  <a:srgbClr val="000090"/>
                </a:solidFill>
                <a:latin typeface="+mj-lt"/>
              </a:rPr>
              <a:t>radial swing during extraction which caused </a:t>
            </a:r>
            <a:r>
              <a:rPr lang="en-US" sz="2400" dirty="0" err="1">
                <a:solidFill>
                  <a:srgbClr val="000090"/>
                </a:solidFill>
                <a:latin typeface="+mj-lt"/>
              </a:rPr>
              <a:t>Ggamma</a:t>
            </a:r>
            <a:r>
              <a:rPr lang="en-US" sz="2400" dirty="0">
                <a:solidFill>
                  <a:srgbClr val="000090"/>
                </a:solidFill>
                <a:latin typeface="+mj-lt"/>
              </a:rPr>
              <a:t> value dipped below 45.3 from time to time has been mitigated to less level. Tom and Freddy increased the length of the extraction setup up to reduce the amplitude of the radial swing. Polarization measurements before and after showed polarization increased from 65% to 70% (1.8*10^11).</a:t>
            </a:r>
          </a:p>
          <a:p>
            <a:pPr>
              <a:buSzPct val="56000"/>
            </a:pPr>
            <a:r>
              <a:rPr lang="en-US" sz="2400" dirty="0" smtClean="0">
                <a:solidFill>
                  <a:srgbClr val="000090"/>
                </a:solidFill>
                <a:latin typeface="+mj-lt"/>
              </a:rPr>
              <a:t> </a:t>
            </a:r>
            <a:r>
              <a:rPr lang="en-US" sz="2400" dirty="0">
                <a:solidFill>
                  <a:srgbClr val="000090"/>
                </a:solidFill>
                <a:latin typeface="+mj-lt"/>
              </a:rPr>
              <a:t>Keith has set up a faster ramp near the end. Rocco and </a:t>
            </a:r>
            <a:r>
              <a:rPr lang="en-US" sz="2400" dirty="0" err="1">
                <a:solidFill>
                  <a:srgbClr val="000090"/>
                </a:solidFill>
                <a:latin typeface="+mj-lt"/>
              </a:rPr>
              <a:t>Yann</a:t>
            </a:r>
            <a:r>
              <a:rPr lang="en-US" sz="2400" dirty="0">
                <a:solidFill>
                  <a:srgbClr val="000090"/>
                </a:solidFill>
                <a:latin typeface="+mj-lt"/>
              </a:rPr>
              <a:t> already developed new jump quads timing for this lattice. </a:t>
            </a:r>
            <a:r>
              <a:rPr lang="en-US" sz="2400" dirty="0" err="1">
                <a:solidFill>
                  <a:srgbClr val="000090"/>
                </a:solidFill>
                <a:latin typeface="+mj-lt"/>
              </a:rPr>
              <a:t>Sev</a:t>
            </a:r>
            <a:r>
              <a:rPr lang="en-US" sz="2400" dirty="0">
                <a:solidFill>
                  <a:srgbClr val="000090"/>
                </a:solidFill>
                <a:latin typeface="+mj-lt"/>
              </a:rPr>
              <a:t> has modified the orbit control software to accommodate the shift of 36+Qy. </a:t>
            </a:r>
            <a:r>
              <a:rPr lang="en-US" sz="2400" dirty="0" smtClean="0">
                <a:solidFill>
                  <a:srgbClr val="000090"/>
                </a:solidFill>
                <a:latin typeface="+mj-lt"/>
              </a:rPr>
              <a:t>The polarization  is </a:t>
            </a:r>
            <a:r>
              <a:rPr lang="en-US" sz="2400" dirty="0">
                <a:solidFill>
                  <a:srgbClr val="000090"/>
                </a:solidFill>
                <a:latin typeface="+mj-lt"/>
              </a:rPr>
              <a:t>around  70%. We will continue to tune  this </a:t>
            </a:r>
            <a:r>
              <a:rPr lang="en-US" sz="2400" dirty="0" smtClean="0">
                <a:solidFill>
                  <a:srgbClr val="000090"/>
                </a:solidFill>
                <a:latin typeface="+mj-lt"/>
              </a:rPr>
              <a:t>setup and </a:t>
            </a:r>
            <a:r>
              <a:rPr lang="en-US" sz="2400" smtClean="0">
                <a:solidFill>
                  <a:srgbClr val="000090"/>
                </a:solidFill>
                <a:latin typeface="+mj-lt"/>
              </a:rPr>
              <a:t>hope for higher </a:t>
            </a:r>
            <a:r>
              <a:rPr lang="en-US" sz="2400" dirty="0" smtClean="0">
                <a:solidFill>
                  <a:srgbClr val="000090"/>
                </a:solidFill>
                <a:latin typeface="+mj-lt"/>
              </a:rPr>
              <a:t>polarization.</a:t>
            </a:r>
            <a:endParaRPr lang="en-US" sz="2400" dirty="0">
              <a:solidFill>
                <a:srgbClr val="000090"/>
              </a:solidFill>
              <a:latin typeface="+mj-lt"/>
            </a:endParaRPr>
          </a:p>
          <a:p>
            <a:pPr>
              <a:buSzPct val="56000"/>
            </a:pPr>
            <a:r>
              <a:rPr lang="en-US" sz="2400" dirty="0" smtClean="0">
                <a:solidFill>
                  <a:srgbClr val="000090"/>
                </a:solidFill>
                <a:latin typeface="+mj-lt"/>
              </a:rPr>
              <a:t>Intensity </a:t>
            </a:r>
            <a:r>
              <a:rPr lang="en-US" sz="2400" dirty="0">
                <a:solidFill>
                  <a:srgbClr val="000090"/>
                </a:solidFill>
                <a:latin typeface="+mj-lt"/>
              </a:rPr>
              <a:t>at AGS flattop has been pushed to 2.4*10^11 with 4.2*10^11 as Booster input.</a:t>
            </a:r>
          </a:p>
          <a:p>
            <a:pPr>
              <a:buSzPct val="56000"/>
            </a:pPr>
            <a:r>
              <a:rPr lang="en-US" sz="2400" dirty="0" smtClean="0">
                <a:solidFill>
                  <a:srgbClr val="000090"/>
                </a:solidFill>
                <a:latin typeface="+mj-lt"/>
              </a:rPr>
              <a:t>Keith </a:t>
            </a:r>
            <a:r>
              <a:rPr lang="en-US" sz="2400" dirty="0">
                <a:solidFill>
                  <a:srgbClr val="000090"/>
                </a:solidFill>
                <a:latin typeface="+mj-lt"/>
              </a:rPr>
              <a:t>has switched Booster stripping foil to the stamp foil. It give slightly better </a:t>
            </a:r>
            <a:r>
              <a:rPr lang="en-US" sz="2400" dirty="0" err="1">
                <a:solidFill>
                  <a:srgbClr val="000090"/>
                </a:solidFill>
                <a:latin typeface="+mj-lt"/>
              </a:rPr>
              <a:t>emittance</a:t>
            </a:r>
            <a:r>
              <a:rPr lang="en-US" sz="2400" dirty="0">
                <a:solidFill>
                  <a:srgbClr val="000090"/>
                </a:solidFill>
                <a:latin typeface="+mj-lt"/>
              </a:rPr>
              <a:t> at </a:t>
            </a:r>
            <a:r>
              <a:rPr lang="en-US" sz="2400" dirty="0" smtClean="0">
                <a:solidFill>
                  <a:srgbClr val="000090"/>
                </a:solidFill>
                <a:latin typeface="+mj-lt"/>
              </a:rPr>
              <a:t>Booster extraction. </a:t>
            </a:r>
            <a:endParaRPr lang="en-US" sz="2400" dirty="0">
              <a:solidFill>
                <a:srgbClr val="000090"/>
              </a:solidFill>
              <a:latin typeface="+mj-lt"/>
            </a:endParaRPr>
          </a:p>
        </p:txBody>
      </p:sp>
    </p:spTree>
    <p:extLst>
      <p:ext uri="{BB962C8B-B14F-4D97-AF65-F5344CB8AC3E}">
        <p14:creationId xmlns:p14="http://schemas.microsoft.com/office/powerpoint/2010/main" val="4256081014"/>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292861887</TotalTime>
  <Words>145</Words>
  <Application>Microsoft Macintosh PowerPoint</Application>
  <PresentationFormat>On-screen Show (4:3)</PresentationFormat>
  <Paragraphs>19</Paragraphs>
  <Slides>4</Slides>
  <Notes>2</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Contemporary Portrait</vt:lpstr>
      <vt:lpstr>1_Custom Design</vt:lpstr>
      <vt:lpstr>Custom Design</vt:lpstr>
      <vt:lpstr>AGS/Booster PP Setup Status</vt:lpstr>
      <vt:lpstr>The Radial Swing Removed</vt:lpstr>
      <vt:lpstr>Faster Ramp Near the End</vt:lpstr>
      <vt:lpstr>Status</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923</cp:revision>
  <cp:lastPrinted>2000-11-14T18:14:29Z</cp:lastPrinted>
  <dcterms:created xsi:type="dcterms:W3CDTF">2012-07-26T16:02:31Z</dcterms:created>
  <dcterms:modified xsi:type="dcterms:W3CDTF">2013-03-05T17:11:16Z</dcterms:modified>
</cp:coreProperties>
</file>