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5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ingrassia\My%20Documents\EXCEL\QUARETRLY\quarterly\fy13\fy13q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3\fy13q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5702965868637044E-2"/>
          <c:y val="8.3388441310722178E-2"/>
          <c:w val="0.7824940443451287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NORMAL!$AG$703:$AJ$703</c:f>
              <c:strCache>
                <c:ptCount val="4"/>
                <c:pt idx="0">
                  <c:v>FY13-week 18:</c:v>
                </c:pt>
                <c:pt idx="1">
                  <c:v>FY13-week 19:</c:v>
                </c:pt>
                <c:pt idx="2">
                  <c:v>FY13-week 20:</c:v>
                </c:pt>
                <c:pt idx="3">
                  <c:v>FY13-week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NORMAL!$AG$705:$AJ$705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NORMAL!$AG$712:$AJ$712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dLbl>
              <c:idx val="2"/>
              <c:layout>
                <c:manualLayout>
                  <c:x val="1.1396011396011415E-3"/>
                  <c:y val="-2.5348542458808628E-2"/>
                </c:manualLayout>
              </c:layout>
              <c:showVal val="1"/>
            </c:dLbl>
            <c:dLbl>
              <c:idx val="3"/>
              <c:layout>
                <c:manualLayout>
                  <c:x val="-1.1396011396010582E-3"/>
                  <c:y val="-5.238698774820457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0</c:v>
                </c:pt>
                <c:pt idx="1">
                  <c:v>19.77</c:v>
                </c:pt>
                <c:pt idx="2">
                  <c:v>141.35000000000008</c:v>
                </c:pt>
                <c:pt idx="3">
                  <c:v>129.72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NORMAL!$AG$708:$AJ$708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18.82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5.6980056980056983E-3"/>
                  <c:y val="2.02788339670469E-2"/>
                </c:manualLayout>
              </c:layout>
              <c:spPr>
                <a:solidFill>
                  <a:sysClr val="window" lastClr="FFFFFF"/>
                </a:solidFill>
              </c:spPr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>
                <c:manualLayout>
                  <c:x val="-1.1396011396011415E-3"/>
                  <c:y val="6.0836501901140844E-2"/>
                </c:manualLayout>
              </c:layout>
              <c:spPr>
                <a:solidFill>
                  <a:schemeClr val="bg1"/>
                </a:solidFill>
              </c:spPr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NORMAL!$AG$711:$AJ$711</c:f>
              <c:numCache>
                <c:formatCode>0</c:formatCode>
                <c:ptCount val="4"/>
                <c:pt idx="0">
                  <c:v>168</c:v>
                </c:pt>
                <c:pt idx="1">
                  <c:v>144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0</c:v>
                </c:pt>
                <c:pt idx="1">
                  <c:v>4.2300000000000004</c:v>
                </c:pt>
                <c:pt idx="2">
                  <c:v>26.650000000000009</c:v>
                </c:pt>
                <c:pt idx="3">
                  <c:v>19.45999999999999</c:v>
                </c:pt>
              </c:numCache>
            </c:numRef>
          </c:val>
        </c:ser>
        <c:overlap val="100"/>
        <c:axId val="52809088"/>
        <c:axId val="85136512"/>
      </c:barChart>
      <c:catAx>
        <c:axId val="5280908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5136512"/>
        <c:crosses val="autoZero"/>
        <c:lblAlgn val="ctr"/>
        <c:lblOffset val="100"/>
        <c:tickLblSkip val="1"/>
        <c:tickMarkSkip val="1"/>
      </c:catAx>
      <c:valAx>
        <c:axId val="85136512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1000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80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280908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5.5702965868637037E-2"/>
          <c:y val="8.3388441310722164E-2"/>
          <c:w val="0.80607197309885958"/>
          <c:h val="0.81460299167271133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NORMAL!$BG$703:$BK$703</c:f>
              <c:strCache>
                <c:ptCount val="5"/>
                <c:pt idx="0">
                  <c:v>FY13-week 22:</c:v>
                </c:pt>
                <c:pt idx="1">
                  <c:v>FY13-week 23:</c:v>
                </c:pt>
                <c:pt idx="2">
                  <c:v>FY13-week 24:</c:v>
                </c:pt>
                <c:pt idx="3">
                  <c:v>FY13-week 25:</c:v>
                </c:pt>
                <c:pt idx="4">
                  <c:v>FY13-week 26:</c:v>
                </c:pt>
              </c:strCache>
            </c:strRef>
          </c:cat>
          <c:val>
            <c:numRef>
              <c:f>NORMAL!$BG$704:$BK$704</c:f>
              <c:numCache>
                <c:formatCode>0</c:formatCode>
                <c:ptCount val="5"/>
                <c:pt idx="0">
                  <c:v>0</c:v>
                </c:pt>
                <c:pt idx="1">
                  <c:v>35.35</c:v>
                </c:pt>
                <c:pt idx="2">
                  <c:v>78.25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NORMAL!$BG$705:$BK$705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8.0500000000000007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NORMAL!$BG$712:$BK$712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NORMAL!$BG$707:$BK$707</c:f>
              <c:numCache>
                <c:formatCode>0</c:formatCode>
                <c:ptCount val="5"/>
                <c:pt idx="0">
                  <c:v>36.15</c:v>
                </c:pt>
                <c:pt idx="1">
                  <c:v>26.58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NORMAL!$BG$706:$BK$706</c:f>
              <c:numCache>
                <c:formatCode>0</c:formatCode>
                <c:ptCount val="5"/>
                <c:pt idx="0">
                  <c:v>87.050000000000011</c:v>
                </c:pt>
                <c:pt idx="1">
                  <c:v>69.28</c:v>
                </c:pt>
                <c:pt idx="2">
                  <c:v>52.6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NORMAL!$BG$708:$BK$708</c:f>
              <c:numCache>
                <c:formatCode>0</c:formatCode>
                <c:ptCount val="5"/>
                <c:pt idx="0">
                  <c:v>10.72</c:v>
                </c:pt>
                <c:pt idx="1">
                  <c:v>14.17</c:v>
                </c:pt>
                <c:pt idx="2">
                  <c:v>0.92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NORMAL!$BG$711:$BK$711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NORMAL!$BG$710:$BK$710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val>
            <c:numRef>
              <c:f>NORMAL!$BG$709:$BK$709</c:f>
              <c:numCache>
                <c:formatCode>0</c:formatCode>
                <c:ptCount val="5"/>
                <c:pt idx="0">
                  <c:v>34.08</c:v>
                </c:pt>
                <c:pt idx="1">
                  <c:v>21.62</c:v>
                </c:pt>
                <c:pt idx="2">
                  <c:v>28.18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overlap val="100"/>
        <c:axId val="125127680"/>
        <c:axId val="125211392"/>
      </c:barChart>
      <c:catAx>
        <c:axId val="12512768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211392"/>
        <c:crosses val="autoZero"/>
        <c:lblAlgn val="ctr"/>
        <c:lblOffset val="100"/>
        <c:tickLblSkip val="1"/>
        <c:tickMarkSkip val="1"/>
      </c:catAx>
      <c:valAx>
        <c:axId val="12521139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81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2512768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56616822661318278"/>
          <c:y val="0.1177729468844531"/>
          <c:w val="0.36464938344971026"/>
          <c:h val="0.7571966452222432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4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MARCH </a:t>
            </a:r>
            <a:r>
              <a:rPr lang="en-US" sz="14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2013</a:t>
            </a:r>
          </a:p>
        </c:rich>
      </c:tx>
      <c:layout>
        <c:manualLayout>
          <c:xMode val="edge"/>
          <c:yMode val="edge"/>
          <c:x val="0.19015280135823417"/>
          <c:y val="2.5641025641025942E-2"/>
        </c:manualLayout>
      </c:layout>
      <c:spPr>
        <a:noFill/>
        <a:ln w="25400">
          <a:noFill/>
        </a:ln>
      </c:spPr>
    </c:title>
    <c:view3D>
      <c:rotX val="10"/>
      <c:hPercent val="100"/>
      <c:rotY val="7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220680227471568"/>
          <c:y val="7.9284922717993589E-2"/>
          <c:w val="0.66626257655293086"/>
          <c:h val="0.77464202391367742"/>
        </c:manualLayout>
      </c:layout>
      <c:bar3DChart>
        <c:barDir val="col"/>
        <c:grouping val="standard"/>
        <c:ser>
          <c:idx val="10"/>
          <c:order val="0"/>
          <c:tx>
            <c:strRef>
              <c:f>NORMAL!$BF$844</c:f>
              <c:strCache>
                <c:ptCount val="1"/>
                <c:pt idx="0">
                  <c:v>LINAC_Rf</c:v>
                </c:pt>
              </c:strCache>
            </c:strRef>
          </c:tx>
          <c:dPt>
            <c:idx val="4"/>
            <c:spPr>
              <a:solidFill>
                <a:srgbClr val="FFFF00"/>
              </a:solidFill>
            </c:spPr>
          </c:dPt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NORMAL!$BB$845:$BF$845</c:f>
              <c:numCache>
                <c:formatCode>0.0</c:formatCode>
                <c:ptCount val="5"/>
                <c:pt idx="4" formatCode="0.0%">
                  <c:v>5.8676837318468534E-3</c:v>
                </c:pt>
              </c:numCache>
            </c:numRef>
          </c:val>
        </c:ser>
        <c:ser>
          <c:idx val="11"/>
          <c:order val="1"/>
          <c:tx>
            <c:strRef>
              <c:f>NORMAL!$BF$852</c:f>
              <c:strCache>
                <c:ptCount val="1"/>
                <c:pt idx="0">
                  <c:v>PS_AGS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NORMAL!$BB$853:$BF$853</c:f>
              <c:numCache>
                <c:formatCode>0.0</c:formatCode>
                <c:ptCount val="5"/>
                <c:pt idx="4" formatCode="0.0%">
                  <c:v>2.4099415327228147E-3</c:v>
                </c:pt>
              </c:numCache>
            </c:numRef>
          </c:val>
        </c:ser>
        <c:ser>
          <c:idx val="13"/>
          <c:order val="2"/>
          <c:tx>
            <c:strRef>
              <c:f>NORMAL!$BF$872</c:f>
              <c:strCache>
                <c:ptCount val="1"/>
                <c:pt idx="0">
                  <c:v>ACG_Booster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NORMAL!$BB$873:$BF$873</c:f>
              <c:numCache>
                <c:formatCode>0.0%</c:formatCode>
                <c:ptCount val="5"/>
                <c:pt idx="4">
                  <c:v>3.772082399044406E-3</c:v>
                </c:pt>
              </c:numCache>
            </c:numRef>
          </c:val>
        </c:ser>
        <c:ser>
          <c:idx val="14"/>
          <c:order val="3"/>
          <c:tx>
            <c:strRef>
              <c:f>NORMAL!$BF$874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NORMAL!$BB$875:$BF$875</c:f>
              <c:numCache>
                <c:formatCode>0.0</c:formatCode>
                <c:ptCount val="5"/>
                <c:pt idx="4" formatCode="0.0%">
                  <c:v>2.5566336260189862E-3</c:v>
                </c:pt>
              </c:numCache>
            </c:numRef>
          </c:val>
        </c:ser>
        <c:ser>
          <c:idx val="0"/>
          <c:order val="4"/>
          <c:tx>
            <c:strRef>
              <c:f>NORMAL!$BB$862</c:f>
              <c:strCache>
                <c:ptCount val="1"/>
                <c:pt idx="0">
                  <c:v>ES&amp;FD_AtR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NORMAL!$BB$863:$BF$863</c:f>
              <c:numCache>
                <c:formatCode>0.0</c:formatCode>
                <c:ptCount val="5"/>
                <c:pt idx="0" formatCode="0.0%">
                  <c:v>8.2566692512416433E-3</c:v>
                </c:pt>
              </c:numCache>
            </c:numRef>
          </c:val>
        </c:ser>
        <c:ser>
          <c:idx val="1"/>
          <c:order val="5"/>
          <c:tx>
            <c:strRef>
              <c:f>NORMAL!$BB$864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NORMAL!$BB$865:$BF$865</c:f>
              <c:numCache>
                <c:formatCode>0.0</c:formatCode>
                <c:ptCount val="5"/>
                <c:pt idx="0" formatCode="0.0%">
                  <c:v>4.8198830654456295E-3</c:v>
                </c:pt>
                <c:pt idx="2" formatCode="0.0%">
                  <c:v>1.4501561222992938E-2</c:v>
                </c:pt>
                <c:pt idx="4" formatCode="0.0%">
                  <c:v>2.3680295060667655E-3</c:v>
                </c:pt>
              </c:numCache>
            </c:numRef>
          </c:val>
        </c:ser>
        <c:ser>
          <c:idx val="2"/>
          <c:order val="6"/>
          <c:tx>
            <c:strRef>
              <c:f>NORMAL!$BB$866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NORMAL!$BB$867:$BF$867</c:f>
              <c:numCache>
                <c:formatCode>0.0</c:formatCode>
                <c:ptCount val="5"/>
                <c:pt idx="0" formatCode="0.0%">
                  <c:v>2.6195016660030598E-3</c:v>
                </c:pt>
                <c:pt idx="2" formatCode="0.0%">
                  <c:v>4.0025985456526745E-3</c:v>
                </c:pt>
              </c:numCache>
            </c:numRef>
          </c:val>
        </c:ser>
        <c:ser>
          <c:idx val="3"/>
          <c:order val="7"/>
          <c:tx>
            <c:strRef>
              <c:f>NORMAL!$BB$868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NORMAL!$BB$869:$BF$869</c:f>
              <c:numCache>
                <c:formatCode>0.0</c:formatCode>
                <c:ptCount val="5"/>
                <c:pt idx="0" formatCode="0.0%">
                  <c:v>4.7360590121335311E-3</c:v>
                </c:pt>
                <c:pt idx="2" formatCode="0.0%">
                  <c:v>6.3077600117353669E-3</c:v>
                </c:pt>
                <c:pt idx="4" formatCode="0.0%">
                  <c:v>2.3051614660826924E-3</c:v>
                </c:pt>
              </c:numCache>
            </c:numRef>
          </c:val>
        </c:ser>
        <c:ser>
          <c:idx val="12"/>
          <c:order val="8"/>
          <c:tx>
            <c:strRef>
              <c:f>NORMAL!$BF$892</c:f>
              <c:strCache>
                <c:ptCount val="1"/>
                <c:pt idx="0">
                  <c:v>CntrlsHdRHIC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NORMAL!$BB$893:$BF$893</c:f>
              <c:numCache>
                <c:formatCode>0.0</c:formatCode>
                <c:ptCount val="5"/>
                <c:pt idx="4" formatCode="0.0%">
                  <c:v>4.673190972149458E-3</c:v>
                </c:pt>
              </c:numCache>
            </c:numRef>
          </c:val>
        </c:ser>
        <c:ser>
          <c:idx val="4"/>
          <c:order val="9"/>
          <c:tx>
            <c:strRef>
              <c:f>NORMAL!$BB$870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NORMAL!$BB$871:$BF$871</c:f>
              <c:numCache>
                <c:formatCode>0.0</c:formatCode>
                <c:ptCount val="5"/>
                <c:pt idx="0" formatCode="0.0%">
                  <c:v>6.6640122383117839E-3</c:v>
                </c:pt>
              </c:numCache>
            </c:numRef>
          </c:val>
        </c:ser>
        <c:ser>
          <c:idx val="6"/>
          <c:order val="10"/>
          <c:tx>
            <c:strRef>
              <c:f>NORMAL!$BB$882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NORMAL!$BB$883:$BF$883</c:f>
              <c:numCache>
                <c:formatCode>0.0</c:formatCode>
                <c:ptCount val="5"/>
                <c:pt idx="0" formatCode="0.0%">
                  <c:v>8.8015255977702805E-3</c:v>
                </c:pt>
                <c:pt idx="2" formatCode="0.0%">
                  <c:v>6.6221002116557352E-3</c:v>
                </c:pt>
                <c:pt idx="4" formatCode="0.0%">
                  <c:v>2.0557849074792012E-2</c:v>
                </c:pt>
              </c:numCache>
            </c:numRef>
          </c:val>
        </c:ser>
        <c:ser>
          <c:idx val="7"/>
          <c:order val="11"/>
          <c:tx>
            <c:strRef>
              <c:f>NORMAL!$BB$884</c:f>
              <c:strCache>
                <c:ptCount val="1"/>
                <c:pt idx="0">
                  <c:v>RadMonIntlk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NORMAL!$BB$885:$BF$885</c:f>
              <c:numCache>
                <c:formatCode>0.0</c:formatCode>
                <c:ptCount val="5"/>
                <c:pt idx="0" formatCode="0.0%">
                  <c:v>1.0624698757308411E-2</c:v>
                </c:pt>
                <c:pt idx="2" formatCode="0.0%">
                  <c:v>7.9423290513212768E-3</c:v>
                </c:pt>
                <c:pt idx="4" formatCode="0.0%">
                  <c:v>9.6816781575473077E-3</c:v>
                </c:pt>
              </c:numCache>
            </c:numRef>
          </c:val>
        </c:ser>
        <c:ser>
          <c:idx val="8"/>
          <c:order val="12"/>
          <c:tx>
            <c:strRef>
              <c:f>NORMAL!$BB$888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NORMAL!$BB$889:$BF$889</c:f>
              <c:numCache>
                <c:formatCode>0.0</c:formatCode>
                <c:ptCount val="5"/>
                <c:pt idx="0" formatCode="0.0%">
                  <c:v>5.1761352920220464E-3</c:v>
                </c:pt>
              </c:numCache>
            </c:numRef>
          </c:val>
        </c:ser>
        <c:ser>
          <c:idx val="9"/>
          <c:order val="13"/>
          <c:tx>
            <c:strRef>
              <c:f>NORMAL!$BB$890</c:f>
              <c:strCache>
                <c:ptCount val="1"/>
                <c:pt idx="0">
                  <c:v>QuenchDetect</c:v>
                </c:pt>
              </c:strCache>
            </c:strRef>
          </c:tx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NORMAL!$BB$891:$BF$891</c:f>
              <c:numCache>
                <c:formatCode>0.0</c:formatCode>
                <c:ptCount val="5"/>
                <c:pt idx="0" formatCode="0.0%">
                  <c:v>1.5130241622833671E-2</c:v>
                </c:pt>
                <c:pt idx="2" formatCode="0.0%">
                  <c:v>2.3470734927387416E-3</c:v>
                </c:pt>
              </c:numCache>
            </c:numRef>
          </c:val>
        </c:ser>
        <c:ser>
          <c:idx val="5"/>
          <c:order val="14"/>
          <c:tx>
            <c:strRef>
              <c:f>NORMAL!$BB$878</c:f>
              <c:strCache>
                <c:ptCount val="1"/>
                <c:pt idx="0">
                  <c:v>sum&lt;1hr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02/26/13/2 to 03/05/13/1</c:v>
                </c:pt>
                <c:pt idx="2">
                  <c:v>03/05/13/2 to 03/12/13/1</c:v>
                </c:pt>
                <c:pt idx="4">
                  <c:v>03/12/13/2 to 03/19/13/1</c:v>
                </c:pt>
              </c:strCache>
            </c:strRef>
          </c:cat>
          <c:val>
            <c:numRef>
              <c:f>NORMAL!$BB$879:$BF$879</c:f>
              <c:numCache>
                <c:formatCode>0.0</c:formatCode>
                <c:ptCount val="5"/>
                <c:pt idx="0" formatCode="0.0%">
                  <c:v>4.5893669188373605E-3</c:v>
                </c:pt>
                <c:pt idx="2" formatCode="0.0%">
                  <c:v>4.5893669188373605E-3</c:v>
                </c:pt>
                <c:pt idx="4" formatCode="0.0%">
                  <c:v>4.8827511054297034E-3</c:v>
                </c:pt>
              </c:numCache>
            </c:numRef>
          </c:val>
        </c:ser>
        <c:shape val="box"/>
        <c:axId val="93414144"/>
        <c:axId val="99953664"/>
        <c:axId val="93006464"/>
      </c:bar3DChart>
      <c:catAx>
        <c:axId val="93414144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3664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99953664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3414144"/>
        <c:crosses val="max"/>
        <c:crossBetween val="between"/>
      </c:valAx>
      <c:serAx>
        <c:axId val="930064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324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953664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0.05556</cdr:y>
    </cdr:from>
    <cdr:to>
      <cdr:x>0.35</cdr:x>
      <cdr:y>0.6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381000"/>
          <a:ext cx="3200400" cy="3733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="1" dirty="0" err="1" smtClean="0">
              <a:solidFill>
                <a:srgbClr val="7030A0"/>
              </a:solidFill>
            </a:rPr>
            <a:t>LINAC_Rf</a:t>
          </a:r>
          <a:endParaRPr lang="en-US" sz="110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Mod5 </a:t>
          </a:r>
        </a:p>
        <a:p xmlns:a="http://schemas.openxmlformats.org/drawingml/2006/main">
          <a:r>
            <a:rPr lang="en-US" sz="1100" b="1" dirty="0" smtClean="0">
              <a:solidFill>
                <a:srgbClr val="7030A0"/>
              </a:solidFill>
            </a:rPr>
            <a:t>PS_AGS</a:t>
          </a:r>
        </a:p>
        <a:p xmlns:a="http://schemas.openxmlformats.org/drawingml/2006/main">
          <a:r>
            <a:rPr lang="en-US" dirty="0" smtClean="0"/>
            <a:t>MMPS trips 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ACG_Booster</a:t>
          </a:r>
          <a:r>
            <a:rPr lang="en-US" b="1" dirty="0" smtClean="0">
              <a:solidFill>
                <a:srgbClr val="7030A0"/>
              </a:solidFill>
            </a:rPr>
            <a:t> &amp; RHIC</a:t>
          </a:r>
        </a:p>
        <a:p xmlns:a="http://schemas.openxmlformats.org/drawingml/2006/main">
          <a:r>
            <a:rPr lang="en-US" dirty="0" smtClean="0"/>
            <a:t>Booster relays cleaned</a:t>
          </a:r>
        </a:p>
        <a:p xmlns:a="http://schemas.openxmlformats.org/drawingml/2006/main">
          <a:r>
            <a:rPr lang="en-US" dirty="0" smtClean="0"/>
            <a:t>RHIC 6:00 changed from NA to CA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dirty="0"/>
            <a:t>y</a:t>
          </a:r>
          <a:r>
            <a:rPr lang="en-US" dirty="0" smtClean="0"/>
            <a:t>i10-tq4 &amp; bi4-tq6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Rf_RHIC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9 MHz system Bouncer gain adjustment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ControlsHdRHIC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/>
            <a:t>c</a:t>
          </a:r>
          <a:r>
            <a:rPr lang="en-US" dirty="0" smtClean="0"/>
            <a:t>fe-3c-ps1 &amp; cfe-3c-ps2 communications</a:t>
          </a:r>
        </a:p>
        <a:p xmlns:a="http://schemas.openxmlformats.org/drawingml/2006/main">
          <a:r>
            <a:rPr lang="en-US" b="1" dirty="0" err="1" smtClean="0">
              <a:solidFill>
                <a:srgbClr val="7030A0"/>
              </a:solidFill>
            </a:rPr>
            <a:t>HumanError</a:t>
          </a:r>
          <a:endParaRPr lang="en-US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dirty="0" smtClean="0"/>
            <a:t>BPMs added to database and orbit feedback not re-configured</a:t>
          </a:r>
        </a:p>
        <a:p xmlns:a="http://schemas.openxmlformats.org/drawingml/2006/main">
          <a:r>
            <a:rPr lang="en-US" dirty="0" smtClean="0"/>
            <a:t>Set Booster to Restricted Access – Lost AGS sweep</a:t>
          </a:r>
        </a:p>
        <a:p xmlns:a="http://schemas.openxmlformats.org/drawingml/2006/main">
          <a:r>
            <a:rPr lang="en-US" dirty="0"/>
            <a:t>b</a:t>
          </a:r>
          <a:r>
            <a:rPr lang="en-US" dirty="0" smtClean="0"/>
            <a:t>i4-tq6 was off and not noticed by operators</a:t>
          </a:r>
        </a:p>
        <a:p xmlns:a="http://schemas.openxmlformats.org/drawingml/2006/main">
          <a:r>
            <a:rPr lang="en-US" b="1" dirty="0" smtClean="0">
              <a:solidFill>
                <a:srgbClr val="7030A0"/>
              </a:solidFill>
            </a:rPr>
            <a:t>BLM pulls permit</a:t>
          </a:r>
        </a:p>
        <a:p xmlns:a="http://schemas.openxmlformats.org/drawingml/2006/main">
          <a:r>
            <a:rPr lang="en-US" dirty="0" smtClean="0"/>
            <a:t>13x</a:t>
          </a:r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endParaRPr lang="en-US" dirty="0" smtClean="0"/>
        </a:p>
        <a:p xmlns:a="http://schemas.openxmlformats.org/drawingml/2006/main">
          <a:r>
            <a:rPr lang="en-US" dirty="0" smtClean="0"/>
            <a:t> </a:t>
          </a:r>
          <a:endParaRPr lang="en-US" sz="110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EA241DE1-7F2A-408F-9780-6A11B4A44961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633A80A-92C2-4251-A50C-FC937D4AC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A66F8B6-CD3B-4803-8032-43AA2332686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0BD3-D62C-443B-9193-D4E6BC5E875E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9FBF1-D27F-433D-9C22-ADAEB089B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13CE-AA78-49F8-84DD-E2F9E4653DE2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E3E38-660A-4AD4-8A45-442823E5D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B12E0-6C49-48A9-B5BB-A859AB8CF51F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E8132-044B-4336-994A-BE15D30D5D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11C58-FAB6-4334-8F61-64EB0788A729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FF2B-B184-4D6F-872D-647A39CB8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131A2-14CE-4111-8AF7-D93D295A02A2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8529A-E17C-4BAF-AD77-C17E6FFC2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13E2-A847-48CF-88AE-CD538BEFB885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EA95-5545-4B20-B45B-F05C2E7DB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1EB2B-99D7-4794-98BE-9584F9DC3ECA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4CF20-49AF-4A02-8B6B-A28DBF9AB5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31E96-2865-45CB-9C05-33C09BC9C12E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0580D-6FDB-4300-AA79-3E305FF821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14720-2F25-4BE8-B59E-96550ADD4EB5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45F85-549F-40AD-A358-54969B1B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90FB-B7B5-4B68-A4B5-E8931A50FF53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1F703-A375-4D02-92B7-713DB7E70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5D3F8-0D42-45E0-9CA9-E249D57238B5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30B36-BDD0-4438-B7CC-64C12B662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F593EC7-A72B-445C-BC6E-82A617527C0D}" type="datetimeFigureOut">
              <a:rPr lang="en-US"/>
              <a:pPr>
                <a:defRPr/>
              </a:pPr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BAC9CC-3B9E-4EC3-A529-3F272168BF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Availability February- March Run13</a:t>
            </a:r>
            <a:br>
              <a:rPr lang="en-US" dirty="0" smtClean="0"/>
            </a:br>
            <a:r>
              <a:rPr lang="en-US" sz="1600" dirty="0" smtClean="0"/>
              <a:t>last week availability </a:t>
            </a:r>
            <a:r>
              <a:rPr lang="en-US" sz="1600" dirty="0" smtClean="0"/>
              <a:t>83% </a:t>
            </a:r>
            <a:r>
              <a:rPr lang="en-US" sz="1600" dirty="0" smtClean="0"/>
              <a:t>previous week </a:t>
            </a:r>
            <a:r>
              <a:rPr lang="en-US" sz="1600" dirty="0" smtClean="0"/>
              <a:t>86%</a:t>
            </a:r>
            <a:endParaRPr lang="en-US" sz="1600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103</Words>
  <Application>Microsoft Office PowerPoint</Application>
  <PresentationFormat>On-screen Show (4:3)</PresentationFormat>
  <Paragraphs>46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Arial</vt:lpstr>
      <vt:lpstr>Office Theme</vt:lpstr>
      <vt:lpstr>Availability February- March Run13 last week availability 83% previous week 86%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227</cp:revision>
  <dcterms:created xsi:type="dcterms:W3CDTF">2011-03-02T18:37:40Z</dcterms:created>
  <dcterms:modified xsi:type="dcterms:W3CDTF">2013-03-19T15:53:31Z</dcterms:modified>
</cp:coreProperties>
</file>