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89" r:id="rId2"/>
    <p:sldId id="628" r:id="rId3"/>
    <p:sldId id="631" r:id="rId4"/>
    <p:sldId id="632" r:id="rId5"/>
    <p:sldId id="633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4246C"/>
    <a:srgbClr val="042B7F"/>
    <a:srgbClr val="0000FF"/>
    <a:srgbClr val="0B6B1B"/>
    <a:srgbClr val="1E045E"/>
    <a:srgbClr val="0E8C23"/>
    <a:srgbClr val="13B9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4" autoAdjust="0"/>
    <p:restoredTop sz="90095" autoAdjust="0"/>
  </p:normalViewPr>
  <p:slideViewPr>
    <p:cSldViewPr>
      <p:cViewPr varScale="1">
        <p:scale>
          <a:sx n="73" d="100"/>
          <a:sy n="73" d="100"/>
        </p:scale>
        <p:origin x="-155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86" y="-10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31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852" y="0"/>
            <a:ext cx="29731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731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852" y="8831580"/>
            <a:ext cx="29731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A76B745-74A3-4958-A951-3571C1AD5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31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852" y="0"/>
            <a:ext cx="29731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816" y="4415790"/>
            <a:ext cx="502837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731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852" y="8831580"/>
            <a:ext cx="29731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93202F-CF91-4C53-A895-26D419436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6" y="4414200"/>
            <a:ext cx="5028370" cy="4184971"/>
          </a:xfrm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BG_Title_BNL_bluePassion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22C2-78B0-4AC5-8026-553F589F2AFF}" type="datetime1">
              <a:rPr lang="en-US"/>
              <a:pPr>
                <a:defRPr/>
              </a:pPr>
              <a:t>3/19/2013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B5B5-7891-4DDB-B7A8-EEA4748D9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58289-2B87-4CCB-8195-0830F085A705}" type="datetime1">
              <a:rPr lang="en-US"/>
              <a:pPr>
                <a:defRPr/>
              </a:pPr>
              <a:t>3/19/2013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F0DB-2B82-414B-BC2E-FEDA41DA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9E20-1275-49B8-AB68-A37F8A23E803}" type="datetime1">
              <a:rPr lang="en-US"/>
              <a:pPr>
                <a:defRPr/>
              </a:pPr>
              <a:t>3/19/2013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D56E-CF58-48DB-9859-5D577ABEE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96A3-CFC6-43A5-90DB-AF1141B209C6}" type="datetime1">
              <a:rPr lang="en-US"/>
              <a:pPr>
                <a:defRPr/>
              </a:pPr>
              <a:t>3/19/2013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F8C1-A238-4A28-B153-EC937AAD7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F151-4F9A-468A-9545-56D75F1B3582}" type="datetime1">
              <a:rPr lang="en-US"/>
              <a:pPr>
                <a:defRPr/>
              </a:pPr>
              <a:t>3/19/2013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681D-C136-463C-817B-09C95575F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031A-DBBE-4E3A-8600-F2AE3EBC2EC7}" type="datetime1">
              <a:rPr lang="en-US"/>
              <a:pPr>
                <a:defRPr/>
              </a:pPr>
              <a:t>3/19/2013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F3C6-C1CC-4413-A7F9-3A853AC92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1F3A-3287-4EE1-B70D-222303418C90}" type="datetime1">
              <a:rPr lang="en-US"/>
              <a:pPr>
                <a:defRPr/>
              </a:pPr>
              <a:t>3/19/2013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5864-09A3-41D8-B284-9EC237F8F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82E8-883D-43F2-B1A9-62D091797644}" type="datetime1">
              <a:rPr lang="en-US"/>
              <a:pPr>
                <a:defRPr/>
              </a:pPr>
              <a:t>3/19/2013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528B-F4F9-4E0C-A4F0-CCD122817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8D5-36AA-4B34-ABD2-6CE36B6FD22B}" type="datetime1">
              <a:rPr lang="en-US"/>
              <a:pPr>
                <a:defRPr/>
              </a:pPr>
              <a:t>3/19/2013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E9AC-BB94-4B35-8EF4-9705E32DB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1BA0-E8DE-42C4-A874-049076D8C4BA}" type="datetime1">
              <a:rPr lang="en-US"/>
              <a:pPr>
                <a:defRPr/>
              </a:pPr>
              <a:t>3/19/2013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D01B-8AFA-4785-96C7-E8F2CA02C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VBG_Slide4_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87E042C2-FACD-4A40-B75F-8A9F93EA1671}" type="datetime1">
              <a:rPr lang="en-US"/>
              <a:pPr>
                <a:defRPr/>
              </a:pPr>
              <a:t>3/19/2013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3446682-1843-4EC0-950D-B015D47ED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1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+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2133600"/>
            <a:ext cx="8763000" cy="35480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Picture of the Week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Electrical </a:t>
            </a:r>
            <a:r>
              <a:rPr lang="en-US" b="1" dirty="0" smtClean="0">
                <a:solidFill>
                  <a:schemeClr val="bg1"/>
                </a:solidFill>
              </a:rPr>
              <a:t>Safety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Collider-Accelerator Department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3-19-2013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95313" y="361950"/>
            <a:ext cx="8153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Take 5 for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763000" cy="914400"/>
          </a:xfrm>
        </p:spPr>
        <p:txBody>
          <a:bodyPr/>
          <a:lstStyle/>
          <a:p>
            <a:r>
              <a:rPr lang="en-US" dirty="0" smtClean="0"/>
              <a:t>Picture of the Week</a:t>
            </a:r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ctr"/>
            <a:fld id="{0C8A96F8-784C-482C-8DCF-19FD03F927ED}" type="slidenum">
              <a:rPr lang="en-US" sz="1200" smtClean="0"/>
              <a:pPr algn="ctr"/>
              <a:t>2</a:t>
            </a:fld>
            <a:endParaRPr lang="en-US" sz="1200" dirty="0" smtClean="0"/>
          </a:p>
        </p:txBody>
      </p:sp>
      <p:pic>
        <p:nvPicPr>
          <p:cNvPr id="1026" name="yiv1573444432MA1.1355941841" descr="[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9906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correct, A or 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620000" cy="4419600"/>
          </a:xfrm>
        </p:spPr>
        <p:txBody>
          <a:bodyPr/>
          <a:lstStyle/>
          <a:p>
            <a:r>
              <a:rPr lang="en-US" sz="1800" dirty="0" smtClean="0">
                <a:solidFill>
                  <a:srgbClr val="000066"/>
                </a:solidFill>
              </a:rPr>
              <a:t>Assume qualified people have brought magnets in an accelerator into an electrically safe condition and are working on them.  Assume they have removed a magnet cover and a piece of de-energized </a:t>
            </a:r>
            <a:r>
              <a:rPr lang="en-US" sz="1800" dirty="0" err="1" smtClean="0">
                <a:solidFill>
                  <a:srgbClr val="000066"/>
                </a:solidFill>
              </a:rPr>
              <a:t>LOTO’d</a:t>
            </a:r>
            <a:r>
              <a:rPr lang="en-US" sz="1800" dirty="0" smtClean="0">
                <a:solidFill>
                  <a:srgbClr val="000066"/>
                </a:solidFill>
              </a:rPr>
              <a:t> </a:t>
            </a:r>
            <a:r>
              <a:rPr lang="en-US" sz="1800" dirty="0" smtClean="0">
                <a:solidFill>
                  <a:srgbClr val="000066"/>
                </a:solidFill>
              </a:rPr>
              <a:t>bus is exposed.  Assume they leave the area for some reason.  </a:t>
            </a:r>
          </a:p>
          <a:p>
            <a:r>
              <a:rPr lang="en-US" sz="1800" dirty="0" smtClean="0">
                <a:solidFill>
                  <a:srgbClr val="000066"/>
                </a:solidFill>
              </a:rPr>
              <a:t>Do these workers have to establish a physical barrier around their work area to protect people from an electrical hazard?  Or is there no electrical hazard because the equipment has been put into an electrically safe condition?</a:t>
            </a:r>
          </a:p>
          <a:p>
            <a:pPr>
              <a:buFont typeface="+mj-lt"/>
              <a:buAutoNum type="alphaUcPeriod"/>
            </a:pPr>
            <a:r>
              <a:rPr lang="en-US" sz="1800" dirty="0" smtClean="0">
                <a:solidFill>
                  <a:srgbClr val="000066"/>
                </a:solidFill>
              </a:rPr>
              <a:t>Nothing has to be done because no one is supposed to be working on the bus other than those who made it electrically safe </a:t>
            </a:r>
          </a:p>
          <a:p>
            <a:pPr>
              <a:buFont typeface="+mj-lt"/>
              <a:buAutoNum type="alphaUcPeriod"/>
            </a:pPr>
            <a:r>
              <a:rPr lang="en-US" sz="1800" dirty="0" smtClean="0">
                <a:solidFill>
                  <a:srgbClr val="000066"/>
                </a:solidFill>
              </a:rPr>
              <a:t>A boundary must be set up assuming the bus is energized to the system voltage</a:t>
            </a:r>
            <a:endParaRPr lang="en-US" sz="1800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tag can be used for personnel protection?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3840480" cy="284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9361" y="2971800"/>
            <a:ext cx="4894639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C-AD OPM and training program to the rescue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Comprehensive, up-to-date OPM LOTO procedures written in our own words and crafted with broad participation of C-AD workers</a:t>
            </a:r>
          </a:p>
          <a:p>
            <a:r>
              <a:rPr lang="en-US" dirty="0" smtClean="0">
                <a:solidFill>
                  <a:srgbClr val="000066"/>
                </a:solidFill>
              </a:rPr>
              <a:t>On the job training in C-AD LOTO procedures; ‘learning by doing’ as opposed to classroom training or web training in SBMS Subject Area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19900</TotalTime>
  <Words>215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Take 5 for Safety</vt:lpstr>
      <vt:lpstr>Picture of the Week</vt:lpstr>
      <vt:lpstr>Which is correct, A or B?</vt:lpstr>
      <vt:lpstr>Which tag can be used for personnel protection?</vt:lpstr>
      <vt:lpstr>C-AD OPM and training program to the rescue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Safety Software QA </dc:subject>
  <dc:creator>Ed Lessard</dc:creator>
  <cp:lastModifiedBy>lessard</cp:lastModifiedBy>
  <cp:revision>1043</cp:revision>
  <cp:lastPrinted>2007-07-02T19:06:14Z</cp:lastPrinted>
  <dcterms:created xsi:type="dcterms:W3CDTF">2007-06-28T20:22:43Z</dcterms:created>
  <dcterms:modified xsi:type="dcterms:W3CDTF">2013-03-19T14:57:10Z</dcterms:modified>
</cp:coreProperties>
</file>