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6" r:id="rId3"/>
    <p:sldId id="265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ingrassia\My%20Documents\EXCEL\QUARETRLY\quarterly\fy13\fy13q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2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3\fy13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702965868637058E-2"/>
          <c:y val="8.3388441310722192E-2"/>
          <c:w val="0.7824940443451287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NORMAL!$AG$703:$AJ$703</c:f>
              <c:strCache>
                <c:ptCount val="4"/>
                <c:pt idx="0">
                  <c:v>FY13-week 18:</c:v>
                </c:pt>
                <c:pt idx="1">
                  <c:v>FY13-week 19:</c:v>
                </c:pt>
                <c:pt idx="2">
                  <c:v>FY13-week 20:</c:v>
                </c:pt>
                <c:pt idx="3">
                  <c:v>FY13-week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dLbl>
              <c:idx val="2"/>
              <c:layout>
                <c:manualLayout>
                  <c:x val="1.1396011396011419E-3"/>
                  <c:y val="-2.5348542458808632E-2"/>
                </c:manualLayout>
              </c:layout>
              <c:showVal val="1"/>
            </c:dLbl>
            <c:dLbl>
              <c:idx val="3"/>
              <c:layout>
                <c:manualLayout>
                  <c:x val="-1.1396011396010586E-3"/>
                  <c:y val="-5.238698774820459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0</c:v>
                </c:pt>
                <c:pt idx="1">
                  <c:v>19.77</c:v>
                </c:pt>
                <c:pt idx="2">
                  <c:v>141.35000000000011</c:v>
                </c:pt>
                <c:pt idx="3">
                  <c:v>129.72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18.82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6980056980056983E-3"/>
                  <c:y val="2.0278833967046904E-2"/>
                </c:manualLayout>
              </c:layout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-1.1396011396011419E-3"/>
                  <c:y val="6.0836501901140864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NORMAL!$AG$711:$AJ$711</c:f>
              <c:numCache>
                <c:formatCode>0</c:formatCode>
                <c:ptCount val="4"/>
                <c:pt idx="0">
                  <c:v>168</c:v>
                </c:pt>
                <c:pt idx="1">
                  <c:v>144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0</c:v>
                </c:pt>
                <c:pt idx="1">
                  <c:v>4.2300000000000004</c:v>
                </c:pt>
                <c:pt idx="2">
                  <c:v>26.650000000000013</c:v>
                </c:pt>
                <c:pt idx="3">
                  <c:v>19.459999999999987</c:v>
                </c:pt>
              </c:numCache>
            </c:numRef>
          </c:val>
        </c:ser>
        <c:overlap val="100"/>
        <c:axId val="85232640"/>
        <c:axId val="85267200"/>
      </c:barChart>
      <c:catAx>
        <c:axId val="8523264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267200"/>
        <c:crosses val="autoZero"/>
        <c:lblAlgn val="ctr"/>
        <c:lblOffset val="100"/>
        <c:tickLblSkip val="1"/>
        <c:tickMarkSkip val="1"/>
      </c:catAx>
      <c:valAx>
        <c:axId val="85267200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819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23264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274104887832417"/>
          <c:y val="8.3388441310722164E-2"/>
          <c:w val="0.80607197309885992"/>
          <c:h val="0.8146029916727114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NORMAL!$BG$703:$BK$703</c:f>
              <c:strCache>
                <c:ptCount val="5"/>
                <c:pt idx="0">
                  <c:v>FY13-week 22:</c:v>
                </c:pt>
                <c:pt idx="1">
                  <c:v>FY13-week 23:</c:v>
                </c:pt>
                <c:pt idx="2">
                  <c:v>FY13-week 24:</c:v>
                </c:pt>
                <c:pt idx="3">
                  <c:v>FY13-week 25:</c:v>
                </c:pt>
                <c:pt idx="4">
                  <c:v>FY13-week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0</c:v>
                </c:pt>
                <c:pt idx="1">
                  <c:v>35.35</c:v>
                </c:pt>
                <c:pt idx="2">
                  <c:v>78.25</c:v>
                </c:pt>
                <c:pt idx="3">
                  <c:v>57.65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8.0500000000000007</c:v>
                </c:pt>
                <c:pt idx="3">
                  <c:v>9.43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NORMAL!$BG$707:$BK$707</c:f>
              <c:numCache>
                <c:formatCode>0</c:formatCode>
                <c:ptCount val="5"/>
                <c:pt idx="0">
                  <c:v>36.15</c:v>
                </c:pt>
                <c:pt idx="1">
                  <c:v>26.58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NORMAL!$BG$706:$BK$706</c:f>
              <c:numCache>
                <c:formatCode>0</c:formatCode>
                <c:ptCount val="5"/>
                <c:pt idx="0">
                  <c:v>87.050000000000011</c:v>
                </c:pt>
                <c:pt idx="1">
                  <c:v>69.28</c:v>
                </c:pt>
                <c:pt idx="2">
                  <c:v>52.6</c:v>
                </c:pt>
                <c:pt idx="3">
                  <c:v>43.03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NORMAL!$BG$708:$BK$708</c:f>
              <c:numCache>
                <c:formatCode>0</c:formatCode>
                <c:ptCount val="5"/>
                <c:pt idx="0">
                  <c:v>10.72</c:v>
                </c:pt>
                <c:pt idx="1">
                  <c:v>14.17</c:v>
                </c:pt>
                <c:pt idx="2">
                  <c:v>0.92</c:v>
                </c:pt>
                <c:pt idx="3">
                  <c:v>10.85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NORMAL!$BG$709:$BK$709</c:f>
              <c:numCache>
                <c:formatCode>0</c:formatCode>
                <c:ptCount val="5"/>
                <c:pt idx="0">
                  <c:v>34.08</c:v>
                </c:pt>
                <c:pt idx="1">
                  <c:v>21.62</c:v>
                </c:pt>
                <c:pt idx="2">
                  <c:v>28.18</c:v>
                </c:pt>
                <c:pt idx="3">
                  <c:v>47.04</c:v>
                </c:pt>
                <c:pt idx="4">
                  <c:v>0</c:v>
                </c:pt>
              </c:numCache>
            </c:numRef>
          </c:val>
        </c:ser>
        <c:overlap val="100"/>
        <c:axId val="112205824"/>
        <c:axId val="112207360"/>
      </c:barChart>
      <c:catAx>
        <c:axId val="11220582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07360"/>
        <c:crosses val="autoZero"/>
        <c:lblAlgn val="ctr"/>
        <c:lblOffset val="100"/>
        <c:tickLblSkip val="1"/>
        <c:tickMarkSkip val="1"/>
      </c:catAx>
      <c:valAx>
        <c:axId val="11220736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84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0582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3215173575001224"/>
          <c:y val="0.10093675091908616"/>
          <c:w val="0.26784826424998764"/>
          <c:h val="0.7908690371529771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 dirty="0"/>
              <a:t>Run13 </a:t>
            </a:r>
            <a:r>
              <a:rPr lang="en-US" sz="3200" dirty="0" smtClean="0"/>
              <a:t>availability     &lt;82%&gt; </a:t>
            </a:r>
            <a:endParaRPr lang="en-US" sz="3200" b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813"/>
          <c:y val="0.1299886993292505"/>
          <c:w val="0.86326111721694443"/>
          <c:h val="0.62631335666375032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dPt>
            <c:idx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RHIC_HOURS_DOE!$A$26:$A$46</c:f>
              <c:strCache>
                <c:ptCount val="13"/>
                <c:pt idx="0">
                  <c:v>01/01/13/2 to 01/08/13/1</c:v>
                </c:pt>
                <c:pt idx="1">
                  <c:v>01/08/13/2 to 01/15/13/1</c:v>
                </c:pt>
                <c:pt idx="2">
                  <c:v>01/15/13 to 01/22/13/1</c:v>
                </c:pt>
                <c:pt idx="3">
                  <c:v>01/22/13 to 01/29/13/1</c:v>
                </c:pt>
                <c:pt idx="4">
                  <c:v>01/29/13/2 to 02/05/13/1</c:v>
                </c:pt>
                <c:pt idx="5">
                  <c:v>02/05/13/2 to 02/12/13/1</c:v>
                </c:pt>
                <c:pt idx="6">
                  <c:v>02/12/13/2 to 02/19/13/1</c:v>
                </c:pt>
                <c:pt idx="7">
                  <c:v>02/19/13/2 to 02/26/13/1</c:v>
                </c:pt>
                <c:pt idx="8">
                  <c:v>02/26/13/2 to 03/05/13/1</c:v>
                </c:pt>
                <c:pt idx="9">
                  <c:v>03/05/13/2 to 03/12/13/1</c:v>
                </c:pt>
                <c:pt idx="10">
                  <c:v>03/12/13/2 to 03/19/13/1</c:v>
                </c:pt>
                <c:pt idx="11">
                  <c:v>03/19/13/2 to 03/26/13/1</c:v>
                </c:pt>
                <c:pt idx="12">
                  <c:v>03/26/13/2 to 04/02/13/1</c:v>
                </c:pt>
              </c:strCache>
            </c:strRef>
          </c:cat>
          <c:val>
            <c:numRef>
              <c:f>RHIC_HOURS_DOE!$B$26:$B$46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0.82374999999999998</c:v>
                </c:pt>
                <c:pt idx="6">
                  <c:v>0.84136904761904763</c:v>
                </c:pt>
                <c:pt idx="7">
                  <c:v>0.86955355945837243</c:v>
                </c:pt>
                <c:pt idx="8">
                  <c:v>0.78331637843336721</c:v>
                </c:pt>
                <c:pt idx="9">
                  <c:v>0.85853562782176274</c:v>
                </c:pt>
                <c:pt idx="10">
                  <c:v>0.83133828106296381</c:v>
                </c:pt>
                <c:pt idx="11">
                  <c:v>0.70066815144766148</c:v>
                </c:pt>
                <c:pt idx="12">
                  <c:v>0</c:v>
                </c:pt>
              </c:numCache>
            </c:numRef>
          </c:val>
        </c:ser>
        <c:axId val="94713728"/>
        <c:axId val="94715264"/>
      </c:barChart>
      <c:catAx>
        <c:axId val="94713728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715264"/>
        <c:crosses val="autoZero"/>
        <c:auto val="1"/>
        <c:lblAlgn val="ctr"/>
        <c:lblOffset val="100"/>
      </c:catAx>
      <c:valAx>
        <c:axId val="94715264"/>
        <c:scaling>
          <c:orientation val="minMax"/>
          <c:max val="0.9"/>
          <c:min val="0.60000000000000031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713728"/>
        <c:crosses val="autoZero"/>
        <c:crossBetween val="between"/>
        <c:majorUnit val="0.1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MARCH 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2013</a:t>
            </a:r>
          </a:p>
        </c:rich>
      </c:tx>
      <c:layout>
        <c:manualLayout>
          <c:xMode val="edge"/>
          <c:yMode val="edge"/>
          <c:x val="0.19015280135823417"/>
          <c:y val="2.5641025641025956E-2"/>
        </c:manualLayout>
      </c:layout>
      <c:spPr>
        <a:noFill/>
        <a:ln w="25400">
          <a:noFill/>
        </a:ln>
      </c:spPr>
    </c:title>
    <c:view3D>
      <c:rotX val="10"/>
      <c:hPercent val="100"/>
      <c:rotY val="7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225"/>
          <c:y val="1.2618256051326913E-2"/>
          <c:w val="0.63987366884322761"/>
          <c:h val="0.81932283464566924"/>
        </c:manualLayout>
      </c:layout>
      <c:bar3DChart>
        <c:barDir val="col"/>
        <c:grouping val="standard"/>
        <c:ser>
          <c:idx val="10"/>
          <c:order val="0"/>
          <c:tx>
            <c:strRef>
              <c:f>NORMAL!$BF$844</c:f>
              <c:strCache>
                <c:ptCount val="1"/>
                <c:pt idx="0">
                  <c:v>LINAC_Rf</c:v>
                </c:pt>
              </c:strCache>
            </c:strRef>
          </c:tx>
          <c:dPt>
            <c:idx val="4"/>
            <c:spPr>
              <a:solidFill>
                <a:srgbClr val="FFFF00"/>
              </a:solidFill>
            </c:spPr>
          </c:dPt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NORMAL!$BB$845:$BH$845</c:f>
              <c:numCache>
                <c:formatCode>0.0</c:formatCode>
                <c:ptCount val="7"/>
                <c:pt idx="4" formatCode="0.0%">
                  <c:v>4.4140366365040826E-3</c:v>
                </c:pt>
              </c:numCache>
            </c:numRef>
          </c:val>
        </c:ser>
        <c:ser>
          <c:idx val="11"/>
          <c:order val="1"/>
          <c:tx>
            <c:strRef>
              <c:f>NORMAL!$BF$852</c:f>
              <c:strCache>
                <c:ptCount val="1"/>
                <c:pt idx="0">
                  <c:v>PS_AGS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NORMAL!$BB$853:$BH$853</c:f>
              <c:numCache>
                <c:formatCode>0.0</c:formatCode>
                <c:ptCount val="7"/>
                <c:pt idx="4" formatCode="0.0%">
                  <c:v>1.8129079042784623E-3</c:v>
                </c:pt>
              </c:numCache>
            </c:numRef>
          </c:val>
        </c:ser>
        <c:ser>
          <c:idx val="15"/>
          <c:order val="2"/>
          <c:tx>
            <c:strRef>
              <c:f>NORMAL!$BH$850</c:f>
              <c:strCache>
                <c:ptCount val="1"/>
                <c:pt idx="0">
                  <c:v>RF_AGS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NORMAL!$BB$851:$BH$851</c:f>
              <c:numCache>
                <c:formatCode>0.0</c:formatCode>
                <c:ptCount val="7"/>
                <c:pt idx="6" formatCode="0.0%">
                  <c:v>1.224895166629883E-2</c:v>
                </c:pt>
              </c:numCache>
            </c:numRef>
          </c:val>
        </c:ser>
        <c:ser>
          <c:idx val="13"/>
          <c:order val="3"/>
          <c:tx>
            <c:strRef>
              <c:f>NORMAL!$BF$872</c:f>
              <c:strCache>
                <c:ptCount val="1"/>
                <c:pt idx="0">
                  <c:v>ACG_Booster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NORMAL!$BB$873:$BH$873</c:f>
              <c:numCache>
                <c:formatCode>0.0%</c:formatCode>
                <c:ptCount val="7"/>
                <c:pt idx="4">
                  <c:v>2.8375949806097676E-3</c:v>
                </c:pt>
              </c:numCache>
            </c:numRef>
          </c:val>
        </c:ser>
        <c:ser>
          <c:idx val="14"/>
          <c:order val="4"/>
          <c:tx>
            <c:strRef>
              <c:f>NORMAL!$BF$874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NORMAL!$BB$875:$BH$875</c:f>
              <c:numCache>
                <c:formatCode>0.0</c:formatCode>
                <c:ptCount val="7"/>
                <c:pt idx="4" formatCode="0.0%">
                  <c:v>1.9232588201910645E-3</c:v>
                </c:pt>
              </c:numCache>
            </c:numRef>
          </c:val>
        </c:ser>
        <c:ser>
          <c:idx val="0"/>
          <c:order val="5"/>
          <c:tx>
            <c:strRef>
              <c:f>NORMAL!$BB$862</c:f>
              <c:strCache>
                <c:ptCount val="1"/>
                <c:pt idx="0">
                  <c:v>ES&amp;FD_AtR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NORMAL!$BB$863:$BH$863</c:f>
              <c:numCache>
                <c:formatCode>0.0</c:formatCode>
                <c:ptCount val="7"/>
                <c:pt idx="0" formatCode="0.0%">
                  <c:v>6.2111801242236021E-3</c:v>
                </c:pt>
              </c:numCache>
            </c:numRef>
          </c:val>
        </c:ser>
        <c:ser>
          <c:idx val="1"/>
          <c:order val="6"/>
          <c:tx>
            <c:strRef>
              <c:f>NORMAL!$BB$864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NORMAL!$BB$865:$BH$865</c:f>
              <c:numCache>
                <c:formatCode>0.0</c:formatCode>
                <c:ptCount val="7"/>
                <c:pt idx="0" formatCode="0.0%">
                  <c:v>3.6258158085569247E-3</c:v>
                </c:pt>
                <c:pt idx="2" formatCode="0.0%">
                  <c:v>1.0908976258788661E-2</c:v>
                </c:pt>
                <c:pt idx="4" formatCode="0.0%">
                  <c:v>1.7813790711605762E-3</c:v>
                </c:pt>
                <c:pt idx="6" formatCode="0.0%">
                  <c:v>1.2059778667591512E-2</c:v>
                </c:pt>
              </c:numCache>
            </c:numRef>
          </c:val>
        </c:ser>
        <c:ser>
          <c:idx val="2"/>
          <c:order val="7"/>
          <c:tx>
            <c:strRef>
              <c:f>NORMAL!$BB$866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NORMAL!$BB$867:$BH$867</c:f>
              <c:numCache>
                <c:formatCode>0.0</c:formatCode>
                <c:ptCount val="7"/>
                <c:pt idx="0" formatCode="0.0%">
                  <c:v>1.970552069867894E-3</c:v>
                </c:pt>
                <c:pt idx="2" formatCode="0.0%">
                  <c:v>3.0110035627581421E-3</c:v>
                </c:pt>
                <c:pt idx="6" formatCode="0.0%">
                  <c:v>2.4750133997540752E-3</c:v>
                </c:pt>
              </c:numCache>
            </c:numRef>
          </c:val>
        </c:ser>
        <c:ser>
          <c:idx val="3"/>
          <c:order val="8"/>
          <c:tx>
            <c:strRef>
              <c:f>NORMAL!$BB$868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NORMAL!$BB$869:$BH$869</c:f>
              <c:numCache>
                <c:formatCode>0.0</c:formatCode>
                <c:ptCount val="7"/>
                <c:pt idx="0" formatCode="0.0%">
                  <c:v>3.5627581423211523E-3</c:v>
                </c:pt>
                <c:pt idx="2" formatCode="0.0%">
                  <c:v>4.7450893842418884E-3</c:v>
                </c:pt>
                <c:pt idx="4" formatCode="0.0%">
                  <c:v>1.7340858214837469E-3</c:v>
                </c:pt>
                <c:pt idx="6" formatCode="0.0%">
                  <c:v>1.860201153955292E-3</c:v>
                </c:pt>
              </c:numCache>
            </c:numRef>
          </c:val>
        </c:ser>
        <c:ser>
          <c:idx val="12"/>
          <c:order val="9"/>
          <c:tx>
            <c:strRef>
              <c:f>NORMAL!$BF$892</c:f>
              <c:strCache>
                <c:ptCount val="1"/>
                <c:pt idx="0">
                  <c:v>CntrlsHdRHIC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NORMAL!$BB$893:$BH$893</c:f>
              <c:numCache>
                <c:formatCode>0.0</c:formatCode>
                <c:ptCount val="7"/>
                <c:pt idx="4" formatCode="0.0%">
                  <c:v>3.5154648926443229E-3</c:v>
                </c:pt>
                <c:pt idx="6" formatCode="0.0%">
                  <c:v>2.9637103130813127E-3</c:v>
                </c:pt>
              </c:numCache>
            </c:numRef>
          </c:val>
        </c:ser>
        <c:ser>
          <c:idx val="4"/>
          <c:order val="10"/>
          <c:tx>
            <c:strRef>
              <c:f>NORMAL!$BB$870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NORMAL!$BB$871:$BH$871</c:f>
              <c:numCache>
                <c:formatCode>0.0</c:formatCode>
                <c:ptCount val="7"/>
                <c:pt idx="0" formatCode="0.0%">
                  <c:v>5.0130844657439227E-3</c:v>
                </c:pt>
              </c:numCache>
            </c:numRef>
          </c:val>
        </c:ser>
        <c:ser>
          <c:idx val="6"/>
          <c:order val="11"/>
          <c:tx>
            <c:strRef>
              <c:f>NORMAL!$BB$882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NORMAL!$BB$883:$BH$883</c:f>
              <c:numCache>
                <c:formatCode>0.0</c:formatCode>
                <c:ptCount val="7"/>
                <c:pt idx="0" formatCode="0.0%">
                  <c:v>6.6210549547561243E-3</c:v>
                </c:pt>
                <c:pt idx="2" formatCode="0.0%">
                  <c:v>4.9815556326260361E-3</c:v>
                </c:pt>
                <c:pt idx="4" formatCode="0.0%">
                  <c:v>1.5464892644323233E-2</c:v>
                </c:pt>
                <c:pt idx="6" formatCode="0.0%">
                  <c:v>3.420878393290664E-3</c:v>
                </c:pt>
              </c:numCache>
            </c:numRef>
          </c:val>
        </c:ser>
        <c:ser>
          <c:idx val="17"/>
          <c:order val="12"/>
          <c:tx>
            <c:strRef>
              <c:f>NORMAL!$BH$896</c:f>
              <c:strCache>
                <c:ptCount val="1"/>
                <c:pt idx="0">
                  <c:v>RHICperformance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NORMAL!$BB$897:$BH$897</c:f>
              <c:numCache>
                <c:formatCode>0.0</c:formatCode>
                <c:ptCount val="7"/>
                <c:pt idx="6" formatCode="0.0%">
                  <c:v>5.8485985433679097E-3</c:v>
                </c:pt>
              </c:numCache>
            </c:numRef>
          </c:val>
        </c:ser>
        <c:ser>
          <c:idx val="16"/>
          <c:order val="13"/>
          <c:tx>
            <c:strRef>
              <c:f>NORMAL!$BH$894</c:f>
              <c:strCache>
                <c:ptCount val="1"/>
                <c:pt idx="0">
                  <c:v>Experiments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NORMAL!$BB$895:$BH$895</c:f>
              <c:numCache>
                <c:formatCode>0.0</c:formatCode>
                <c:ptCount val="7"/>
                <c:pt idx="6" formatCode="0.0%">
                  <c:v>1.1728725919853706E-2</c:v>
                </c:pt>
              </c:numCache>
            </c:numRef>
          </c:val>
        </c:ser>
        <c:ser>
          <c:idx val="7"/>
          <c:order val="14"/>
          <c:tx>
            <c:strRef>
              <c:f>NORMAL!$BB$884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NORMAL!$BB$885:$BH$885</c:f>
              <c:numCache>
                <c:formatCode>0.0</c:formatCode>
                <c:ptCount val="7"/>
                <c:pt idx="0" formatCode="0.0%">
                  <c:v>7.9925591953841791E-3</c:v>
                </c:pt>
                <c:pt idx="2" formatCode="0.0%">
                  <c:v>5.9747138758394552E-3</c:v>
                </c:pt>
                <c:pt idx="4" formatCode="0.0%">
                  <c:v>7.2831604502317368E-3</c:v>
                </c:pt>
                <c:pt idx="6" formatCode="0.0%">
                  <c:v>6.6683482044329542E-3</c:v>
                </c:pt>
              </c:numCache>
            </c:numRef>
          </c:val>
        </c:ser>
        <c:ser>
          <c:idx val="8"/>
          <c:order val="15"/>
          <c:tx>
            <c:strRef>
              <c:f>NORMAL!$BB$888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NORMAL!$BB$889:$BH$889</c:f>
              <c:numCache>
                <c:formatCode>0.0</c:formatCode>
                <c:ptCount val="7"/>
                <c:pt idx="0" formatCode="0.0%">
                  <c:v>3.893810890058959E-3</c:v>
                </c:pt>
                <c:pt idx="6" formatCode="0.0%">
                  <c:v>9.1433616041870277E-3</c:v>
                </c:pt>
              </c:numCache>
            </c:numRef>
          </c:val>
        </c:ser>
        <c:ser>
          <c:idx val="9"/>
          <c:order val="16"/>
          <c:tx>
            <c:strRef>
              <c:f>NORMAL!$BB$890</c:f>
              <c:strCache>
                <c:ptCount val="1"/>
                <c:pt idx="0">
                  <c:v>QuenchDetect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NORMAL!$BB$891:$BH$891</c:f>
              <c:numCache>
                <c:formatCode>0.0</c:formatCode>
                <c:ptCount val="7"/>
                <c:pt idx="0" formatCode="0.0%">
                  <c:v>1.1381908755556955E-2</c:v>
                </c:pt>
                <c:pt idx="2" formatCode="0.0%">
                  <c:v>1.7656146546016333E-3</c:v>
                </c:pt>
              </c:numCache>
            </c:numRef>
          </c:val>
        </c:ser>
        <c:ser>
          <c:idx val="5"/>
          <c:order val="17"/>
          <c:tx>
            <c:strRef>
              <c:f>NORMAL!$BB$878</c:f>
              <c:strCache>
                <c:ptCount val="1"/>
                <c:pt idx="0">
                  <c:v>sum&lt;1hr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NORMAL!$BB$843:$BH$843</c:f>
              <c:strCache>
                <c:ptCount val="7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  <c:pt idx="6">
                  <c:v>03/19/13/2 to 03/26/13/1</c:v>
                </c:pt>
              </c:strCache>
            </c:strRef>
          </c:cat>
          <c:val>
            <c:numRef>
              <c:f>NORMAL!$BB$879:$BH$879</c:f>
              <c:numCache>
                <c:formatCode>0.0</c:formatCode>
                <c:ptCount val="7"/>
                <c:pt idx="0" formatCode="0.0%">
                  <c:v>3.4524072264085505E-3</c:v>
                </c:pt>
                <c:pt idx="2" formatCode="0.0%">
                  <c:v>3.4524072264085505E-3</c:v>
                </c:pt>
                <c:pt idx="4" formatCode="0.0%">
                  <c:v>3.6731090582337545E-3</c:v>
                </c:pt>
                <c:pt idx="6" formatCode="0.0%">
                  <c:v>5.7382476274553075E-3</c:v>
                </c:pt>
              </c:numCache>
            </c:numRef>
          </c:val>
        </c:ser>
        <c:shape val="box"/>
        <c:axId val="100641792"/>
        <c:axId val="100722944"/>
        <c:axId val="116168896"/>
      </c:bar3DChart>
      <c:catAx>
        <c:axId val="10064179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294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0072294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41792"/>
        <c:crosses val="max"/>
        <c:crossBetween val="between"/>
      </c:valAx>
      <c:serAx>
        <c:axId val="1161688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32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294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0.04444</cdr:y>
    </cdr:from>
    <cdr:to>
      <cdr:x>0.325</cdr:x>
      <cdr:y>0.66667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304800"/>
          <a:ext cx="2971800" cy="426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Rf_AGS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Problems with feedback amplifiers 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dirty="0" smtClean="0"/>
            <a:t>Rotator PS, bi4-tq5, yi6-tq4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dirty="0" smtClean="0"/>
            <a:t>B </a:t>
          </a:r>
          <a:r>
            <a:rPr lang="en-US" dirty="0" err="1" smtClean="0"/>
            <a:t>Inj</a:t>
          </a:r>
          <a:r>
            <a:rPr lang="en-US" dirty="0" smtClean="0"/>
            <a:t> kicker tripped – could not be turned on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RF_RHIC</a:t>
          </a:r>
        </a:p>
        <a:p xmlns:a="http://schemas.openxmlformats.org/drawingml/2006/main">
          <a:r>
            <a:rPr lang="en-US" dirty="0" smtClean="0"/>
            <a:t>Fine tuning 9 MHz bouncers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Controls </a:t>
          </a:r>
          <a:r>
            <a:rPr lang="en-US" b="1" dirty="0" err="1" smtClean="0">
              <a:solidFill>
                <a:srgbClr val="7030A0"/>
              </a:solidFill>
            </a:rPr>
            <a:t>Hd</a:t>
          </a:r>
          <a:r>
            <a:rPr lang="en-US" b="1" dirty="0" smtClean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dirty="0" smtClean="0"/>
            <a:t>Problem with V124 module for BBQ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Human Error</a:t>
          </a:r>
        </a:p>
        <a:p xmlns:a="http://schemas.openxmlformats.org/drawingml/2006/main">
          <a:r>
            <a:rPr lang="en-US" dirty="0" smtClean="0"/>
            <a:t>Lost sweep, breakers opened on MCR UPS panel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RHIC performance</a:t>
          </a:r>
        </a:p>
        <a:p xmlns:a="http://schemas.openxmlformats.org/drawingml/2006/main">
          <a:r>
            <a:rPr lang="en-US" dirty="0" smtClean="0"/>
            <a:t>Saturday morning multiple permit pulls by snake loss monitor – undiagnosed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Experiments</a:t>
          </a:r>
        </a:p>
        <a:p xmlns:a="http://schemas.openxmlformats.org/drawingml/2006/main">
          <a:r>
            <a:rPr lang="en-US" dirty="0" smtClean="0"/>
            <a:t>Jet target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BLM pulls permit</a:t>
          </a:r>
        </a:p>
        <a:p xmlns:a="http://schemas.openxmlformats.org/drawingml/2006/main">
          <a:r>
            <a:rPr lang="en-US" dirty="0" smtClean="0"/>
            <a:t>10x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Quench Protect</a:t>
          </a:r>
        </a:p>
        <a:p xmlns:a="http://schemas.openxmlformats.org/drawingml/2006/main">
          <a:r>
            <a:rPr lang="en-US" dirty="0" smtClean="0"/>
            <a:t>Bad connection for b8-dh0-qp controller</a:t>
          </a:r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EA241DE1-7F2A-408F-9780-6A11B4A44961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633A80A-92C2-4251-A50C-FC937D4AC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66F8B6-CD3B-4803-8032-43AA233268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0BD3-D62C-443B-9193-D4E6BC5E875E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9FBF1-D27F-433D-9C22-ADAEB089B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D13CE-AA78-49F8-84DD-E2F9E4653DE2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E3E38-660A-4AD4-8A45-442823E5D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12E0-6C49-48A9-B5BB-A859AB8CF51F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E8132-044B-4336-994A-BE15D30D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11C58-FAB6-4334-8F61-64EB0788A729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FF2B-B184-4D6F-872D-647A39CB8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131A2-14CE-4111-8AF7-D93D295A02A2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8529A-E17C-4BAF-AD77-C17E6FFC2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F13E2-A847-48CF-88AE-CD538BEFB885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AEA95-5545-4B20-B45B-F05C2E7DB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1EB2B-99D7-4794-98BE-9584F9DC3ECA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4CF20-49AF-4A02-8B6B-A28DBF9AB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1E96-2865-45CB-9C05-33C09BC9C12E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0580D-6FDB-4300-AA79-3E305FF82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14720-2F25-4BE8-B59E-96550ADD4EB5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45F85-549F-40AD-A358-54969B1B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90FB-B7B5-4B68-A4B5-E8931A50FF53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1F703-A375-4D02-92B7-713DB7E70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5D3F8-0D42-45E0-9CA9-E249D57238B5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30B36-BDD0-4438-B7CC-64C12B662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593EC7-A72B-445C-BC6E-82A617527C0D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BAC9CC-3B9E-4EC3-A529-3F272168B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February- March Run13</a:t>
            </a:r>
            <a:br>
              <a:rPr lang="en-US" dirty="0" smtClean="0"/>
            </a:br>
            <a:r>
              <a:rPr lang="en-US" sz="1600" dirty="0" smtClean="0"/>
              <a:t>last week availability </a:t>
            </a:r>
            <a:r>
              <a:rPr lang="en-US" sz="1600" dirty="0" smtClean="0"/>
              <a:t>70</a:t>
            </a:r>
            <a:r>
              <a:rPr lang="en-US" sz="1600" dirty="0" smtClean="0"/>
              <a:t>% </a:t>
            </a:r>
            <a:r>
              <a:rPr lang="en-US" sz="1600" dirty="0" smtClean="0"/>
              <a:t>previous week </a:t>
            </a:r>
            <a:r>
              <a:rPr lang="en-US" sz="1600" dirty="0" smtClean="0"/>
              <a:t>83%</a:t>
            </a:r>
            <a:endParaRPr lang="en-US" sz="1600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123</Words>
  <Application>Microsoft Office PowerPoint</Application>
  <PresentationFormat>On-screen Show (4:3)</PresentationFormat>
  <Paragraphs>51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Availability February- March Run13 last week availability 70% previous week 83%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233</cp:revision>
  <dcterms:created xsi:type="dcterms:W3CDTF">2011-03-02T18:37:40Z</dcterms:created>
  <dcterms:modified xsi:type="dcterms:W3CDTF">2013-03-26T15:14:35Z</dcterms:modified>
</cp:coreProperties>
</file>