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89" r:id="rId2"/>
    <p:sldId id="631" r:id="rId3"/>
    <p:sldId id="632" r:id="rId4"/>
    <p:sldId id="633" r:id="rId5"/>
    <p:sldId id="634" r:id="rId6"/>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04246C"/>
    <a:srgbClr val="042B7F"/>
    <a:srgbClr val="0000FF"/>
    <a:srgbClr val="0B6B1B"/>
    <a:srgbClr val="1E045E"/>
    <a:srgbClr val="0E8C23"/>
    <a:srgbClr val="13B92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91056" autoAdjust="0"/>
  </p:normalViewPr>
  <p:slideViewPr>
    <p:cSldViewPr>
      <p:cViewPr varScale="1">
        <p:scale>
          <a:sx n="74" d="100"/>
          <a:sy n="74" d="100"/>
        </p:scale>
        <p:origin x="-1133" y="-77"/>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86"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2973149" cy="46482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16387" name="Rectangle 3"/>
          <p:cNvSpPr>
            <a:spLocks noGrp="1" noChangeArrowheads="1"/>
          </p:cNvSpPr>
          <p:nvPr>
            <p:ph type="dt" sz="quarter" idx="1"/>
          </p:nvPr>
        </p:nvSpPr>
        <p:spPr bwMode="auto">
          <a:xfrm>
            <a:off x="3884852" y="0"/>
            <a:ext cx="2973148" cy="46482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endParaRPr lang="en-US" dirty="0"/>
          </a:p>
        </p:txBody>
      </p:sp>
      <p:sp>
        <p:nvSpPr>
          <p:cNvPr id="16388" name="Rectangle 4"/>
          <p:cNvSpPr>
            <a:spLocks noGrp="1" noChangeArrowheads="1"/>
          </p:cNvSpPr>
          <p:nvPr>
            <p:ph type="ftr" sz="quarter" idx="2"/>
          </p:nvPr>
        </p:nvSpPr>
        <p:spPr bwMode="auto">
          <a:xfrm>
            <a:off x="1" y="8831580"/>
            <a:ext cx="2973149" cy="46482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16389" name="Rectangle 5"/>
          <p:cNvSpPr>
            <a:spLocks noGrp="1" noChangeArrowheads="1"/>
          </p:cNvSpPr>
          <p:nvPr>
            <p:ph type="sldNum" sz="quarter" idx="3"/>
          </p:nvPr>
        </p:nvSpPr>
        <p:spPr bwMode="auto">
          <a:xfrm>
            <a:off x="3884852" y="8831580"/>
            <a:ext cx="2973148" cy="46482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fld id="{3A76B745-74A3-4958-A951-3571C1AD550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73149" cy="46482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3075" name="Rectangle 3"/>
          <p:cNvSpPr>
            <a:spLocks noGrp="1" noChangeArrowheads="1"/>
          </p:cNvSpPr>
          <p:nvPr>
            <p:ph type="dt" idx="1"/>
          </p:nvPr>
        </p:nvSpPr>
        <p:spPr bwMode="auto">
          <a:xfrm>
            <a:off x="3884852" y="0"/>
            <a:ext cx="2973148" cy="46482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endParaRPr lang="en-US" dirty="0"/>
          </a:p>
        </p:txBody>
      </p:sp>
      <p:sp>
        <p:nvSpPr>
          <p:cNvPr id="1024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816" y="4415790"/>
            <a:ext cx="5028370" cy="418338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8831580"/>
            <a:ext cx="2973149" cy="46482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884852" y="8831580"/>
            <a:ext cx="2973148" cy="46482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fld id="{1893202F-CF91-4C53-A895-26D41943601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06488" y="696913"/>
            <a:ext cx="4648200" cy="3486150"/>
          </a:xfrm>
          <a:ln/>
        </p:spPr>
      </p:sp>
      <p:sp>
        <p:nvSpPr>
          <p:cNvPr id="11267" name="Rectangle 3"/>
          <p:cNvSpPr>
            <a:spLocks noGrp="1" noChangeArrowheads="1"/>
          </p:cNvSpPr>
          <p:nvPr>
            <p:ph type="body" idx="1"/>
          </p:nvPr>
        </p:nvSpPr>
        <p:spPr>
          <a:xfrm>
            <a:off x="914816" y="4414200"/>
            <a:ext cx="5028370" cy="4184971"/>
          </a:xfrm>
          <a:noFill/>
          <a:ln/>
        </p:spPr>
        <p:txBody>
          <a:bodyPr/>
          <a:lstStyle/>
          <a:p>
            <a:endParaRPr lang="en-US" dirty="0" smtClean="0">
              <a:latin typeface="Arial" pitchFamily="34" charset="0"/>
              <a:ea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893202F-CF91-4C53-A895-26D419436013}" type="slidenum">
              <a:rPr lang="en-US" smtClean="0"/>
              <a:pPr>
                <a:defRPr/>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 descr="ppt_BG_Title_BNL_bluePassionwhit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171" name="Rectangle 3"/>
          <p:cNvSpPr>
            <a:spLocks noGrp="1" noChangeArrowheads="1"/>
          </p:cNvSpPr>
          <p:nvPr>
            <p:ph type="ctrTitle"/>
          </p:nvPr>
        </p:nvSpPr>
        <p:spPr>
          <a:xfrm>
            <a:off x="457200" y="457200"/>
            <a:ext cx="6172200" cy="1600200"/>
          </a:xfrm>
        </p:spPr>
        <p:txBody>
          <a:bodyPr anchor="b"/>
          <a:lstStyle>
            <a:lvl1pPr algn="r">
              <a:defRPr sz="3800">
                <a:solidFill>
                  <a:schemeClr val="bg1"/>
                </a:solidFill>
              </a:defRPr>
            </a:lvl1pPr>
          </a:lstStyle>
          <a:p>
            <a:r>
              <a:rPr lang="en-US"/>
              <a:t>Click to edit Master title style</a:t>
            </a:r>
          </a:p>
        </p:txBody>
      </p:sp>
      <p:sp>
        <p:nvSpPr>
          <p:cNvPr id="7172" name="Rectangle 4"/>
          <p:cNvSpPr>
            <a:spLocks noGrp="1" noChangeArrowheads="1"/>
          </p:cNvSpPr>
          <p:nvPr>
            <p:ph type="subTitle" idx="1"/>
          </p:nvPr>
        </p:nvSpPr>
        <p:spPr>
          <a:xfrm>
            <a:off x="457200" y="2286000"/>
            <a:ext cx="6172200" cy="990600"/>
          </a:xfrm>
        </p:spPr>
        <p:txBody>
          <a:bodyPr/>
          <a:lstStyle>
            <a:lvl1pPr marL="0" indent="0" algn="r">
              <a:buFont typeface="Wingdings" pitchFamily="48" charset="2"/>
              <a:buNone/>
              <a:defRPr sz="1900" i="1">
                <a:solidFill>
                  <a:schemeClr val="bg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8C622C2-78B0-4AC5-8026-553F589F2AFF}" type="datetime1">
              <a:rPr lang="en-US"/>
              <a:pPr>
                <a:defRPr/>
              </a:pPr>
              <a:t>4/2/2013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F0EB5B5-7891-4DDB-B7A8-EEA4748D971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1" y="304800"/>
            <a:ext cx="20955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1" y="304800"/>
            <a:ext cx="61341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658289-2B87-4CCB-8195-0830F085A705}" type="datetime1">
              <a:rPr lang="en-US"/>
              <a:pPr>
                <a:defRPr/>
              </a:pPr>
              <a:t>4/2/2013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AF0DB-2B82-414B-BC2E-FEDA41DA40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A99E20-1275-49B8-AB68-A37F8A23E803}" type="datetime1">
              <a:rPr lang="en-US"/>
              <a:pPr>
                <a:defRPr/>
              </a:pPr>
              <a:t>4/2/2013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783D56E-CF58-48DB-9859-5D577ABEE5D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12996A3-CFC6-43A5-90DB-AF1141B209C6}" type="datetime1">
              <a:rPr lang="en-US"/>
              <a:pPr>
                <a:defRPr/>
              </a:pPr>
              <a:t>4/2/2013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49CF8C1-A238-4A28-B153-EC937AAD7E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267F151-4F9A-468A-9545-56D75F1B3582}" type="datetime1">
              <a:rPr lang="en-US"/>
              <a:pPr>
                <a:defRPr/>
              </a:pPr>
              <a:t>4/2/2013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4A681D-C136-463C-817B-09C95575F07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892031A-DBBE-4E3A-8600-F2AE3EBC2EC7}" type="datetime1">
              <a:rPr lang="en-US"/>
              <a:pPr>
                <a:defRPr/>
              </a:pPr>
              <a:t>4/2/2013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546F3C6-C1CC-4413-A7F9-3A853AC926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0A21F3A-3287-4EE1-B70D-222303418C90}" type="datetime1">
              <a:rPr lang="en-US"/>
              <a:pPr>
                <a:defRPr/>
              </a:pPr>
              <a:t>4/2/2013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8F55864-09A3-41D8-B284-9EC237F8F4C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5782E8-883D-43F2-B1A9-62D091797644}" type="datetime1">
              <a:rPr lang="en-US"/>
              <a:pPr>
                <a:defRPr/>
              </a:pPr>
              <a:t>4/2/2013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277528B-F4F9-4E0C-A4F0-CCD122817A7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C2F8D5-36AA-4B34-ABD2-6CE36B6FD22B}" type="datetime1">
              <a:rPr lang="en-US"/>
              <a:pPr>
                <a:defRPr/>
              </a:pPr>
              <a:t>4/2/2013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42BE9AC-BB94-4B35-8EF4-9705E32DB46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7F01BA0-E8DE-42C4-A874-049076D8C4BA}" type="datetime1">
              <a:rPr lang="en-US"/>
              <a:pPr>
                <a:defRPr/>
              </a:pPr>
              <a:t>4/2/2013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634D01B-8AFA-4785-96C7-E8F2CA02CB7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REVBG_Slide4_Blue"/>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762000" y="1828800"/>
            <a:ext cx="76200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057400" y="6223000"/>
            <a:ext cx="1143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chemeClr val="accent1"/>
                </a:solidFill>
                <a:latin typeface="Arial" charset="0"/>
                <a:ea typeface="ＭＳ Ｐゴシック" pitchFamily="-128" charset="-128"/>
                <a:cs typeface="+mn-cs"/>
              </a:defRPr>
            </a:lvl1pPr>
          </a:lstStyle>
          <a:p>
            <a:pPr>
              <a:defRPr/>
            </a:pPr>
            <a:fld id="{87E042C2-FACD-4A40-B75F-8A9F93EA1671}" type="datetime1">
              <a:rPr lang="en-US"/>
              <a:pPr>
                <a:defRPr/>
              </a:pPr>
              <a:t>4/2/2013</a:t>
            </a:fld>
            <a:endParaRPr lang="en-US" dirty="0"/>
          </a:p>
        </p:txBody>
      </p:sp>
      <p:sp>
        <p:nvSpPr>
          <p:cNvPr id="1029" name="Rectangle 5"/>
          <p:cNvSpPr>
            <a:spLocks noGrp="1" noChangeArrowheads="1"/>
          </p:cNvSpPr>
          <p:nvPr>
            <p:ph type="ftr" sz="quarter" idx="3"/>
          </p:nvPr>
        </p:nvSpPr>
        <p:spPr bwMode="auto">
          <a:xfrm>
            <a:off x="3181350" y="6235700"/>
            <a:ext cx="30099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defRPr sz="1400">
                <a:latin typeface="Arial" charset="0"/>
                <a:ea typeface="ＭＳ Ｐゴシック" pitchFamily="-128" charset="-128"/>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324600" y="6235700"/>
            <a:ext cx="990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rgbClr val="042B7F"/>
                </a:solidFill>
                <a:latin typeface="Arial" charset="0"/>
                <a:ea typeface="ＭＳ Ｐゴシック" pitchFamily="48" charset="-128"/>
                <a:cs typeface="+mn-cs"/>
              </a:defRPr>
            </a:lvl1pPr>
          </a:lstStyle>
          <a:p>
            <a:pPr>
              <a:defRPr/>
            </a:pPr>
            <a:fld id="{A3446682-1843-4EC0-950D-B015D47ED0E7}" type="slidenum">
              <a:rPr lang="en-US"/>
              <a:pPr>
                <a:defRPr/>
              </a:pPr>
              <a:t>‹#›</a:t>
            </a:fld>
            <a:endParaRPr lang="en-US" dirty="0"/>
          </a:p>
        </p:txBody>
      </p:sp>
      <p:sp>
        <p:nvSpPr>
          <p:cNvPr id="1031" name="Rectangle 2"/>
          <p:cNvSpPr>
            <a:spLocks noGrp="1" noChangeArrowheads="1"/>
          </p:cNvSpPr>
          <p:nvPr>
            <p:ph type="title"/>
          </p:nvPr>
        </p:nvSpPr>
        <p:spPr bwMode="auto">
          <a:xfrm>
            <a:off x="381000" y="304801"/>
            <a:ext cx="8382000" cy="10906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0" fontAlgn="base" hangingPunct="0">
        <a:lnSpc>
          <a:spcPct val="80000"/>
        </a:lnSpc>
        <a:spcBef>
          <a:spcPct val="0"/>
        </a:spcBef>
        <a:spcAft>
          <a:spcPct val="0"/>
        </a:spcAft>
        <a:defRPr sz="3600" b="1">
          <a:solidFill>
            <a:srgbClr val="042B7F"/>
          </a:solidFill>
          <a:latin typeface="+mj-lt"/>
          <a:ea typeface="+mj-ea"/>
          <a:cs typeface="ＭＳ Ｐゴシック"/>
        </a:defRPr>
      </a:lvl1pPr>
      <a:lvl2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2pPr>
      <a:lvl3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3pPr>
      <a:lvl4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4pPr>
      <a:lvl5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5pPr>
      <a:lvl6pPr marL="457200" algn="l" rtl="0" fontAlgn="base">
        <a:lnSpc>
          <a:spcPct val="80000"/>
        </a:lnSpc>
        <a:spcBef>
          <a:spcPct val="0"/>
        </a:spcBef>
        <a:spcAft>
          <a:spcPct val="0"/>
        </a:spcAft>
        <a:defRPr sz="3600" b="1">
          <a:solidFill>
            <a:srgbClr val="042B7F"/>
          </a:solidFill>
          <a:latin typeface="Arial" charset="0"/>
          <a:ea typeface="ＭＳ Ｐゴシック" pitchFamily="48" charset="-128"/>
        </a:defRPr>
      </a:lvl6pPr>
      <a:lvl7pPr marL="914400" algn="l" rtl="0" fontAlgn="base">
        <a:lnSpc>
          <a:spcPct val="80000"/>
        </a:lnSpc>
        <a:spcBef>
          <a:spcPct val="0"/>
        </a:spcBef>
        <a:spcAft>
          <a:spcPct val="0"/>
        </a:spcAft>
        <a:defRPr sz="3600" b="1">
          <a:solidFill>
            <a:srgbClr val="042B7F"/>
          </a:solidFill>
          <a:latin typeface="Arial" charset="0"/>
          <a:ea typeface="ＭＳ Ｐゴシック" pitchFamily="48" charset="-128"/>
        </a:defRPr>
      </a:lvl7pPr>
      <a:lvl8pPr marL="1371600" algn="l" rtl="0" fontAlgn="base">
        <a:lnSpc>
          <a:spcPct val="80000"/>
        </a:lnSpc>
        <a:spcBef>
          <a:spcPct val="0"/>
        </a:spcBef>
        <a:spcAft>
          <a:spcPct val="0"/>
        </a:spcAft>
        <a:defRPr sz="3600" b="1">
          <a:solidFill>
            <a:srgbClr val="042B7F"/>
          </a:solidFill>
          <a:latin typeface="Arial" charset="0"/>
          <a:ea typeface="ＭＳ Ｐゴシック" pitchFamily="48" charset="-128"/>
        </a:defRPr>
      </a:lvl8pPr>
      <a:lvl9pPr marL="1828800" algn="l" rtl="0" fontAlgn="base">
        <a:lnSpc>
          <a:spcPct val="80000"/>
        </a:lnSpc>
        <a:spcBef>
          <a:spcPct val="0"/>
        </a:spcBef>
        <a:spcAft>
          <a:spcPct val="0"/>
        </a:spcAft>
        <a:defRPr sz="3600" b="1">
          <a:solidFill>
            <a:srgbClr val="042B7F"/>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lr>
          <a:srgbClr val="042B7F"/>
        </a:buClr>
        <a:buSzPct val="110000"/>
        <a:buFont typeface="Wingdings" pitchFamily="2" charset="2"/>
        <a:buChar char="§"/>
        <a:defRPr sz="2400">
          <a:solidFill>
            <a:schemeClr val="tx1"/>
          </a:solidFill>
          <a:latin typeface="+mn-lt"/>
          <a:ea typeface="+mn-ea"/>
          <a:cs typeface="ＭＳ Ｐゴシック"/>
        </a:defRPr>
      </a:lvl1pPr>
      <a:lvl2pPr marL="742950" indent="-285750" algn="l" rtl="0" eaLnBrk="0" fontAlgn="base" hangingPunct="0">
        <a:spcBef>
          <a:spcPct val="20000"/>
        </a:spcBef>
        <a:spcAft>
          <a:spcPct val="0"/>
        </a:spcAft>
        <a:buClr>
          <a:srgbClr val="042B7F"/>
        </a:buClr>
        <a:buSzPct val="90000"/>
        <a:buFont typeface="Symbol" pitchFamily="18" charset="2"/>
        <a:buChar char="·"/>
        <a:defRPr sz="2000">
          <a:solidFill>
            <a:schemeClr val="tx1"/>
          </a:solidFill>
          <a:latin typeface="+mn-lt"/>
          <a:ea typeface="+mn-ea"/>
          <a:cs typeface="ＭＳ Ｐゴシック"/>
        </a:defRPr>
      </a:lvl2pPr>
      <a:lvl3pPr marL="1085850" indent="-228600" algn="l" rtl="0" eaLnBrk="0" fontAlgn="base" hangingPunct="0">
        <a:lnSpc>
          <a:spcPct val="80000"/>
        </a:lnSpc>
        <a:spcBef>
          <a:spcPct val="20000"/>
        </a:spcBef>
        <a:spcAft>
          <a:spcPct val="0"/>
        </a:spcAft>
        <a:buClr>
          <a:srgbClr val="042B7F"/>
        </a:buClr>
        <a:buSzPct val="90000"/>
        <a:buChar char="-"/>
        <a:defRPr sz="2000">
          <a:solidFill>
            <a:schemeClr val="tx1"/>
          </a:solidFill>
          <a:latin typeface="+mn-lt"/>
          <a:ea typeface="+mn-ea"/>
          <a:cs typeface="ＭＳ Ｐゴシック"/>
        </a:defRPr>
      </a:lvl3pPr>
      <a:lvl4pPr marL="14287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4pPr>
      <a:lvl5pPr marL="17716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5pPr>
      <a:lvl6pPr marL="22288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6pPr>
      <a:lvl7pPr marL="26860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7pPr>
      <a:lvl8pPr marL="31432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8pPr>
      <a:lvl9pPr marL="36004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4294967295"/>
          </p:nvPr>
        </p:nvSpPr>
        <p:spPr>
          <a:xfrm>
            <a:off x="381000" y="2133600"/>
            <a:ext cx="8763000" cy="3548062"/>
          </a:xfrm>
        </p:spPr>
        <p:txBody>
          <a:bodyPr/>
          <a:lstStyle/>
          <a:p>
            <a:pPr marL="0" indent="0">
              <a:lnSpc>
                <a:spcPct val="90000"/>
              </a:lnSpc>
              <a:buNone/>
            </a:pPr>
            <a:endParaRPr lang="en-US" b="1" dirty="0" smtClean="0">
              <a:solidFill>
                <a:schemeClr val="bg1"/>
              </a:solidFill>
            </a:endParaRPr>
          </a:p>
          <a:p>
            <a:pPr marL="0" indent="0">
              <a:lnSpc>
                <a:spcPct val="90000"/>
              </a:lnSpc>
              <a:buNone/>
            </a:pPr>
            <a:r>
              <a:rPr lang="en-US" b="1" dirty="0" smtClean="0">
                <a:solidFill>
                  <a:schemeClr val="bg1"/>
                </a:solidFill>
              </a:rPr>
              <a:t>Danger Tags and Locks</a:t>
            </a:r>
          </a:p>
          <a:p>
            <a:pPr marL="0" indent="0">
              <a:lnSpc>
                <a:spcPct val="90000"/>
              </a:lnSpc>
              <a:buNone/>
            </a:pPr>
            <a:r>
              <a:rPr lang="en-US" b="1" dirty="0" smtClean="0">
                <a:solidFill>
                  <a:schemeClr val="bg1"/>
                </a:solidFill>
              </a:rPr>
              <a:t>Picture of the Week</a:t>
            </a:r>
          </a:p>
          <a:p>
            <a:pPr marL="0" indent="0">
              <a:lnSpc>
                <a:spcPct val="90000"/>
              </a:lnSpc>
              <a:buNone/>
            </a:pPr>
            <a:endParaRPr lang="en-US" sz="2800" b="1" dirty="0" smtClean="0">
              <a:solidFill>
                <a:schemeClr val="bg1"/>
              </a:solidFill>
            </a:endParaRPr>
          </a:p>
          <a:p>
            <a:pPr marL="0" indent="0">
              <a:lnSpc>
                <a:spcPct val="90000"/>
              </a:lnSpc>
              <a:buFont typeface="Wingdings" pitchFamily="2" charset="2"/>
              <a:buNone/>
            </a:pPr>
            <a:endParaRPr lang="en-US" b="1" dirty="0" smtClean="0">
              <a:solidFill>
                <a:schemeClr val="bg1"/>
              </a:solidFill>
            </a:endParaRPr>
          </a:p>
          <a:p>
            <a:pPr marL="0" indent="0">
              <a:lnSpc>
                <a:spcPct val="70000"/>
              </a:lnSpc>
              <a:buFont typeface="Wingdings" pitchFamily="2" charset="2"/>
              <a:buNone/>
            </a:pPr>
            <a:r>
              <a:rPr lang="en-US" b="1" dirty="0" smtClean="0">
                <a:solidFill>
                  <a:schemeClr val="bg1"/>
                </a:solidFill>
              </a:rPr>
              <a:t>Collider-Accelerator Department</a:t>
            </a:r>
          </a:p>
          <a:p>
            <a:pPr marL="0" indent="0">
              <a:lnSpc>
                <a:spcPct val="70000"/>
              </a:lnSpc>
              <a:buFont typeface="Wingdings" pitchFamily="2" charset="2"/>
              <a:buNone/>
            </a:pPr>
            <a:r>
              <a:rPr lang="en-US" b="1" dirty="0" smtClean="0">
                <a:solidFill>
                  <a:schemeClr val="bg1"/>
                </a:solidFill>
              </a:rPr>
              <a:t>4-2-2013</a:t>
            </a:r>
          </a:p>
        </p:txBody>
      </p:sp>
      <p:sp>
        <p:nvSpPr>
          <p:cNvPr id="579587" name="Rectangle 3"/>
          <p:cNvSpPr>
            <a:spLocks noGrp="1" noChangeArrowheads="1"/>
          </p:cNvSpPr>
          <p:nvPr>
            <p:ph type="ctrTitle" idx="4294967295"/>
          </p:nvPr>
        </p:nvSpPr>
        <p:spPr>
          <a:xfrm>
            <a:off x="595313" y="361950"/>
            <a:ext cx="8153400" cy="1143000"/>
          </a:xfrm>
          <a:effectLst>
            <a:outerShdw dist="35921" dir="2700000" algn="ctr" rotWithShape="0">
              <a:schemeClr val="bg2"/>
            </a:outerShdw>
          </a:effectLst>
        </p:spPr>
        <p:txBody>
          <a:bodyPr/>
          <a:lstStyle/>
          <a:p>
            <a:pPr>
              <a:defRPr/>
            </a:pPr>
            <a:r>
              <a:rPr lang="en-US" dirty="0" smtClean="0">
                <a:solidFill>
                  <a:schemeClr val="bg1"/>
                </a:solidFill>
                <a:cs typeface="+mj-cs"/>
              </a:rPr>
              <a:t>Take 5 for Safety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1"/>
            <a:ext cx="8839200" cy="1090613"/>
          </a:xfrm>
        </p:spPr>
        <p:txBody>
          <a:bodyPr/>
          <a:lstStyle/>
          <a:p>
            <a:r>
              <a:rPr lang="en-US" dirty="0" smtClean="0"/>
              <a:t>Use of LOTO Danger Tags and Locks</a:t>
            </a:r>
            <a:endParaRPr lang="en-US" dirty="0"/>
          </a:p>
        </p:txBody>
      </p:sp>
      <p:sp>
        <p:nvSpPr>
          <p:cNvPr id="3" name="Content Placeholder 2"/>
          <p:cNvSpPr>
            <a:spLocks noGrp="1"/>
          </p:cNvSpPr>
          <p:nvPr>
            <p:ph idx="1"/>
          </p:nvPr>
        </p:nvSpPr>
        <p:spPr>
          <a:xfrm>
            <a:off x="304800" y="1295400"/>
            <a:ext cx="8839200" cy="5029200"/>
          </a:xfrm>
        </p:spPr>
        <p:txBody>
          <a:bodyPr/>
          <a:lstStyle/>
          <a:p>
            <a:r>
              <a:rPr lang="en-US" sz="1800" dirty="0" smtClean="0">
                <a:solidFill>
                  <a:srgbClr val="000066"/>
                </a:solidFill>
              </a:rPr>
              <a:t>While the OSHA standard does not specifically mandate colors to be used on accident prevention tags, the following color scheme is recommended by OSHA for meeting the requirements on the use of Danger tags:</a:t>
            </a:r>
          </a:p>
          <a:p>
            <a:pPr lvl="1"/>
            <a:r>
              <a:rPr lang="en-US" sz="1800" dirty="0" smtClean="0">
                <a:solidFill>
                  <a:srgbClr val="000066"/>
                </a:solidFill>
              </a:rPr>
              <a:t>"DANGER" - Red, or predominantly red, with lettering or symbols in a contrasting color</a:t>
            </a:r>
            <a:endParaRPr lang="en-US" sz="1800" dirty="0" smtClean="0"/>
          </a:p>
          <a:p>
            <a:r>
              <a:rPr lang="en-US" sz="1800" b="1" dirty="0" smtClean="0">
                <a:solidFill>
                  <a:srgbClr val="000066"/>
                </a:solidFill>
              </a:rPr>
              <a:t>Does the OSHA LOTO standard apply to general industry service and maintenance </a:t>
            </a:r>
            <a:r>
              <a:rPr lang="en-US" sz="1800" b="1" dirty="0" smtClean="0">
                <a:solidFill>
                  <a:srgbClr val="FF0000"/>
                </a:solidFill>
              </a:rPr>
              <a:t>operations</a:t>
            </a:r>
            <a:r>
              <a:rPr lang="en-US" sz="1800" b="1" dirty="0" smtClean="0"/>
              <a:t>?</a:t>
            </a:r>
          </a:p>
          <a:p>
            <a:r>
              <a:rPr lang="en-US" sz="1800" dirty="0" smtClean="0">
                <a:solidFill>
                  <a:srgbClr val="000066"/>
                </a:solidFill>
              </a:rPr>
              <a:t>The OSHA LOTO standard applies to the control of hazardous energy when employees are involved in service or maintenance activities such as </a:t>
            </a:r>
            <a:r>
              <a:rPr lang="en-US" sz="1800" dirty="0" smtClean="0">
                <a:solidFill>
                  <a:srgbClr val="FF0000"/>
                </a:solidFill>
              </a:rPr>
              <a:t>constructing, installing, setting up, adjusting, inspecting, modifying</a:t>
            </a:r>
            <a:r>
              <a:rPr lang="en-US" sz="1800" dirty="0" smtClean="0">
                <a:solidFill>
                  <a:srgbClr val="000066"/>
                </a:solidFill>
              </a:rPr>
              <a:t>, and maintaining or servicing machines or equipment (OSHA 3120, Control of Hazardous Energy, Lockout/Tagout)</a:t>
            </a:r>
          </a:p>
          <a:p>
            <a:r>
              <a:rPr lang="en-US" sz="1800" dirty="0" smtClean="0">
                <a:solidFill>
                  <a:srgbClr val="000066"/>
                </a:solidFill>
              </a:rPr>
              <a:t>Requirements for LOTO are </a:t>
            </a:r>
            <a:r>
              <a:rPr lang="en-US" sz="1800" dirty="0" smtClean="0">
                <a:solidFill>
                  <a:srgbClr val="000066"/>
                </a:solidFill>
              </a:rPr>
              <a:t>in </a:t>
            </a:r>
            <a:r>
              <a:rPr lang="en-US" sz="1800" dirty="0" smtClean="0">
                <a:solidFill>
                  <a:srgbClr val="000066"/>
                </a:solidFill>
              </a:rPr>
              <a:t>the BNL SBMS Subject Area Lockout/Tagout</a:t>
            </a:r>
          </a:p>
          <a:p>
            <a:r>
              <a:rPr lang="en-US" sz="1800" dirty="0" smtClean="0">
                <a:solidFill>
                  <a:srgbClr val="000066"/>
                </a:solidFill>
              </a:rPr>
              <a:t>Subject </a:t>
            </a:r>
            <a:r>
              <a:rPr lang="en-US" sz="1800" dirty="0" smtClean="0">
                <a:solidFill>
                  <a:srgbClr val="000066"/>
                </a:solidFill>
              </a:rPr>
              <a:t>Area establishes safe lockout/tagout </a:t>
            </a:r>
            <a:r>
              <a:rPr lang="en-US" sz="1800" dirty="0" smtClean="0">
                <a:solidFill>
                  <a:srgbClr val="000066"/>
                </a:solidFill>
              </a:rPr>
              <a:t>procedures (e.g., lock, tag, try)</a:t>
            </a:r>
            <a:endParaRPr lang="en-US" sz="1800" dirty="0" smtClean="0">
              <a:solidFill>
                <a:srgbClr val="000066"/>
              </a:solidFill>
            </a:endParaRPr>
          </a:p>
          <a:p>
            <a:r>
              <a:rPr lang="en-US" sz="1800" dirty="0" smtClean="0">
                <a:solidFill>
                  <a:srgbClr val="000066"/>
                </a:solidFill>
              </a:rPr>
              <a:t>Training is </a:t>
            </a:r>
            <a:r>
              <a:rPr lang="en-US" sz="1800" dirty="0" smtClean="0">
                <a:solidFill>
                  <a:srgbClr val="000066"/>
                </a:solidFill>
              </a:rPr>
              <a:t>required prior to performing LOTO</a:t>
            </a:r>
            <a:endParaRPr lang="en-US" sz="1800" dirty="0" smtClean="0">
              <a:solidFill>
                <a:srgbClr val="000066"/>
              </a:solidFill>
            </a:endParaRP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NIOSH LOTO Study Case No. 1 Uncontrolled Kinetic Energy</a:t>
            </a:r>
            <a:endParaRPr lang="en-US" dirty="0"/>
          </a:p>
        </p:txBody>
      </p:sp>
      <p:sp>
        <p:nvSpPr>
          <p:cNvPr id="3" name="Content Placeholder 2"/>
          <p:cNvSpPr>
            <a:spLocks noGrp="1"/>
          </p:cNvSpPr>
          <p:nvPr>
            <p:ph idx="1"/>
          </p:nvPr>
        </p:nvSpPr>
        <p:spPr>
          <a:xfrm>
            <a:off x="762000" y="1828800"/>
            <a:ext cx="7620000" cy="4114800"/>
          </a:xfrm>
        </p:spPr>
        <p:txBody>
          <a:bodyPr/>
          <a:lstStyle/>
          <a:p>
            <a:r>
              <a:rPr lang="en-US" sz="1600" dirty="0" smtClean="0">
                <a:solidFill>
                  <a:srgbClr val="000066"/>
                </a:solidFill>
              </a:rPr>
              <a:t>A 25-year-old male worker at a concrete pipe manufacturing facility died from injuries he received while cleaning a concrete mixer. </a:t>
            </a:r>
            <a:r>
              <a:rPr lang="en-US" sz="1600" dirty="0" smtClean="0">
                <a:solidFill>
                  <a:srgbClr val="000066"/>
                </a:solidFill>
              </a:rPr>
              <a:t> This worker’s daily </a:t>
            </a:r>
            <a:r>
              <a:rPr lang="en-US" sz="1600" dirty="0" smtClean="0">
                <a:solidFill>
                  <a:srgbClr val="000066"/>
                </a:solidFill>
              </a:rPr>
              <a:t>tasks included cleaning out the concrete mixer at the end of the shift. The clean-out procedure was to </a:t>
            </a:r>
            <a:r>
              <a:rPr lang="en-US" sz="1600" dirty="0" smtClean="0">
                <a:solidFill>
                  <a:srgbClr val="FF0000"/>
                </a:solidFill>
              </a:rPr>
              <a:t>shut off the power at the breaker </a:t>
            </a:r>
            <a:r>
              <a:rPr lang="en-US" sz="1600" dirty="0" smtClean="0">
                <a:solidFill>
                  <a:srgbClr val="000066"/>
                </a:solidFill>
              </a:rPr>
              <a:t>panel (approximately 35 feet from the mixer), </a:t>
            </a:r>
            <a:r>
              <a:rPr lang="en-US" sz="1600" dirty="0" smtClean="0">
                <a:solidFill>
                  <a:srgbClr val="FF0000"/>
                </a:solidFill>
              </a:rPr>
              <a:t>push the toggle switch </a:t>
            </a:r>
            <a:r>
              <a:rPr lang="en-US" sz="1600" dirty="0" smtClean="0">
                <a:solidFill>
                  <a:srgbClr val="000066"/>
                </a:solidFill>
              </a:rPr>
              <a:t>by the mixer to make sure that the power was off, and then enter the mixer to clean it.</a:t>
            </a:r>
          </a:p>
          <a:p>
            <a:r>
              <a:rPr lang="en-US" sz="1600" dirty="0" smtClean="0">
                <a:solidFill>
                  <a:srgbClr val="000066"/>
                </a:solidFill>
              </a:rPr>
              <a:t>No one witnessed the event, but investigators concluded that the mixer operator had shut off the main breaker and then made a telephone call. The </a:t>
            </a:r>
            <a:r>
              <a:rPr lang="en-US" sz="1600" dirty="0" smtClean="0">
                <a:solidFill>
                  <a:srgbClr val="000066"/>
                </a:solidFill>
              </a:rPr>
              <a:t>worker did </a:t>
            </a:r>
            <a:r>
              <a:rPr lang="en-US" sz="1600" dirty="0" smtClean="0">
                <a:solidFill>
                  <a:srgbClr val="000066"/>
                </a:solidFill>
              </a:rPr>
              <a:t>not know that the operator had de-energized the mixer at the breaker. Thinking he was turning the mixer off, he activated the breaker switch and energized the mixer. The </a:t>
            </a:r>
            <a:r>
              <a:rPr lang="en-US" sz="1600" dirty="0" smtClean="0">
                <a:solidFill>
                  <a:srgbClr val="000066"/>
                </a:solidFill>
              </a:rPr>
              <a:t>worker then </a:t>
            </a:r>
            <a:r>
              <a:rPr lang="en-US" sz="1600" dirty="0" smtClean="0">
                <a:solidFill>
                  <a:srgbClr val="000066"/>
                </a:solidFill>
              </a:rPr>
              <a:t>entered the mixer and began cleaning without first pushing the toggle switch to make sure that the equipment was de-energized.</a:t>
            </a:r>
          </a:p>
          <a:p>
            <a:r>
              <a:rPr lang="en-US" sz="1600" dirty="0" smtClean="0">
                <a:solidFill>
                  <a:srgbClr val="000066"/>
                </a:solidFill>
              </a:rPr>
              <a:t>The mixer operator returned from making his telephone call and pushed the toggle switch to check that the mixer was de-energized.</a:t>
            </a:r>
            <a:endParaRPr lang="en-US" sz="1600" dirty="0">
              <a:solidFill>
                <a:srgbClr val="000066"/>
              </a:solidFill>
            </a:endParaRP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NIOSH LOTO Study </a:t>
            </a:r>
            <a:r>
              <a:rPr lang="it-IT" dirty="0" smtClean="0"/>
              <a:t>Case No. 2 Uncontrolled </a:t>
            </a:r>
            <a:r>
              <a:rPr lang="it-IT" dirty="0" smtClean="0"/>
              <a:t>Electrical Energy</a:t>
            </a:r>
            <a:endParaRPr lang="en-US" dirty="0"/>
          </a:p>
        </p:txBody>
      </p:sp>
      <p:sp>
        <p:nvSpPr>
          <p:cNvPr id="3" name="Content Placeholder 2"/>
          <p:cNvSpPr>
            <a:spLocks noGrp="1"/>
          </p:cNvSpPr>
          <p:nvPr>
            <p:ph idx="1"/>
          </p:nvPr>
        </p:nvSpPr>
        <p:spPr>
          <a:xfrm>
            <a:off x="685800" y="1600200"/>
            <a:ext cx="7620000" cy="4267200"/>
          </a:xfrm>
        </p:spPr>
        <p:txBody>
          <a:bodyPr/>
          <a:lstStyle/>
          <a:p>
            <a:r>
              <a:rPr lang="en-US" sz="1600" dirty="0" smtClean="0">
                <a:solidFill>
                  <a:srgbClr val="000066"/>
                </a:solidFill>
              </a:rPr>
              <a:t>A 53-year-old journey man wireman was electrocuted when he contacted two energized, 6.9 KV buss terminals. The </a:t>
            </a:r>
            <a:r>
              <a:rPr lang="en-US" sz="1600" dirty="0" smtClean="0">
                <a:solidFill>
                  <a:srgbClr val="000066"/>
                </a:solidFill>
              </a:rPr>
              <a:t>wireman was installing </a:t>
            </a:r>
            <a:r>
              <a:rPr lang="en-US" sz="1600" dirty="0" smtClean="0">
                <a:solidFill>
                  <a:srgbClr val="000066"/>
                </a:solidFill>
              </a:rPr>
              <a:t>electrical components of a sulfur dioxide emission control system in a 14-compartment switch house.</a:t>
            </a:r>
          </a:p>
          <a:p>
            <a:r>
              <a:rPr lang="en-US" sz="1600" dirty="0" smtClean="0">
                <a:solidFill>
                  <a:srgbClr val="000066"/>
                </a:solidFill>
              </a:rPr>
              <a:t>The circuit breaker protecting the internal buss within the switch house had been tripped out and </a:t>
            </a:r>
            <a:r>
              <a:rPr lang="en-US" sz="1600" dirty="0" smtClean="0">
                <a:solidFill>
                  <a:srgbClr val="FF0000"/>
                </a:solidFill>
              </a:rPr>
              <a:t>marked with a tag</a:t>
            </a:r>
            <a:r>
              <a:rPr lang="en-US" sz="1600" dirty="0" smtClean="0">
                <a:solidFill>
                  <a:srgbClr val="000066"/>
                </a:solidFill>
              </a:rPr>
              <a:t>, but it had not been secured by locking. This procedure was consistent with the hazardous energy control procedures of the power plant.</a:t>
            </a:r>
          </a:p>
          <a:p>
            <a:r>
              <a:rPr lang="en-US" sz="1600" dirty="0" smtClean="0">
                <a:solidFill>
                  <a:srgbClr val="000066"/>
                </a:solidFill>
              </a:rPr>
              <a:t>The </a:t>
            </a:r>
            <a:r>
              <a:rPr lang="en-US" sz="1600" dirty="0" smtClean="0">
                <a:solidFill>
                  <a:srgbClr val="000066"/>
                </a:solidFill>
              </a:rPr>
              <a:t>wireman was wiping </a:t>
            </a:r>
            <a:r>
              <a:rPr lang="en-US" sz="1600" dirty="0" smtClean="0">
                <a:solidFill>
                  <a:srgbClr val="000066"/>
                </a:solidFill>
              </a:rPr>
              <a:t>down the individual compartments before a pre-startup inspection by power plant personnel. Without the knowledge of the </a:t>
            </a:r>
            <a:r>
              <a:rPr lang="en-US" sz="1600" dirty="0" smtClean="0">
                <a:solidFill>
                  <a:srgbClr val="000066"/>
                </a:solidFill>
              </a:rPr>
              <a:t>wireman, </a:t>
            </a:r>
            <a:r>
              <a:rPr lang="en-US" sz="1600" dirty="0" smtClean="0">
                <a:solidFill>
                  <a:srgbClr val="000066"/>
                </a:solidFill>
              </a:rPr>
              <a:t>power plant personnel had energized the internal buss in the switch house. When the </a:t>
            </a:r>
            <a:r>
              <a:rPr lang="en-US" sz="1600" dirty="0" smtClean="0">
                <a:solidFill>
                  <a:srgbClr val="000066"/>
                </a:solidFill>
              </a:rPr>
              <a:t>wireman began </a:t>
            </a:r>
            <a:r>
              <a:rPr lang="en-US" sz="1600" dirty="0" smtClean="0">
                <a:solidFill>
                  <a:srgbClr val="000066"/>
                </a:solidFill>
              </a:rPr>
              <a:t>to wipe down one of the compartments at the south end of the switch house, he contacted the A-phase buss terminal with his right hand and the C-phase buss terminal with his left hand. This act completed a path between phases, and the </a:t>
            </a:r>
            <a:r>
              <a:rPr lang="en-US" sz="1600" dirty="0" smtClean="0">
                <a:solidFill>
                  <a:srgbClr val="000066"/>
                </a:solidFill>
              </a:rPr>
              <a:t>wireman was </a:t>
            </a:r>
            <a:r>
              <a:rPr lang="en-US" sz="1600" dirty="0" smtClean="0">
                <a:solidFill>
                  <a:srgbClr val="000066"/>
                </a:solidFill>
              </a:rPr>
              <a:t>electrocuted.</a:t>
            </a:r>
            <a:endParaRPr lang="en-US" sz="1600" dirty="0">
              <a:solidFill>
                <a:srgbClr val="000066"/>
              </a:solidFill>
            </a:endParaRP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Picture of the Week – Ladder Heaven</a:t>
            </a:r>
            <a:endParaRPr lang="en-US" sz="2800" dirty="0"/>
          </a:p>
        </p:txBody>
      </p:sp>
      <p:pic>
        <p:nvPicPr>
          <p:cNvPr id="5" name="Content Placeholder 4" descr="photo522.jpg"/>
          <p:cNvPicPr>
            <a:picLocks noGrp="1" noChangeAspect="1"/>
          </p:cNvPicPr>
          <p:nvPr>
            <p:ph idx="1"/>
          </p:nvPr>
        </p:nvPicPr>
        <p:blipFill>
          <a:blip r:embed="rId2" cstate="print"/>
          <a:stretch>
            <a:fillRect/>
          </a:stretch>
        </p:blipFill>
        <p:spPr>
          <a:xfrm>
            <a:off x="3892234" y="273050"/>
            <a:ext cx="4477381" cy="5853113"/>
          </a:xfrm>
        </p:spPr>
      </p:pic>
      <p:sp>
        <p:nvSpPr>
          <p:cNvPr id="6" name="Text Placeholder 5"/>
          <p:cNvSpPr>
            <a:spLocks noGrp="1"/>
          </p:cNvSpPr>
          <p:nvPr>
            <p:ph type="body" sz="half" idx="2"/>
          </p:nvPr>
        </p:nvSpPr>
        <p:spPr>
          <a:xfrm>
            <a:off x="457201" y="1905000"/>
            <a:ext cx="3008313" cy="4221164"/>
          </a:xfrm>
        </p:spPr>
        <p:txBody>
          <a:bodyPr/>
          <a:lstStyle/>
          <a:p>
            <a:pPr>
              <a:buSzPct val="144000"/>
              <a:buFont typeface="Arial" pitchFamily="34" charset="0"/>
              <a:buChar char="•"/>
            </a:pPr>
            <a:r>
              <a:rPr lang="en-US" dirty="0" smtClean="0"/>
              <a:t> </a:t>
            </a:r>
            <a:r>
              <a:rPr lang="en-US" sz="1800" dirty="0" smtClean="0">
                <a:solidFill>
                  <a:srgbClr val="000066"/>
                </a:solidFill>
              </a:rPr>
              <a:t>Picture of USS Macon under </a:t>
            </a:r>
            <a:r>
              <a:rPr lang="en-US" sz="1800" dirty="0" smtClean="0">
                <a:solidFill>
                  <a:srgbClr val="000066"/>
                </a:solidFill>
              </a:rPr>
              <a:t>construction in 1933</a:t>
            </a:r>
            <a:endParaRPr lang="en-US" sz="1800" dirty="0" smtClean="0">
              <a:solidFill>
                <a:srgbClr val="000066"/>
              </a:solidFill>
            </a:endParaRPr>
          </a:p>
          <a:p>
            <a:pPr>
              <a:buFont typeface="Arial" pitchFamily="34" charset="0"/>
              <a:buChar char="•"/>
            </a:pPr>
            <a:r>
              <a:rPr lang="en-US" sz="1800" dirty="0" smtClean="0">
                <a:solidFill>
                  <a:srgbClr val="000066"/>
                </a:solidFill>
              </a:rPr>
              <a:t> USS Macon was a rigid airship </a:t>
            </a:r>
            <a:r>
              <a:rPr lang="en-US" sz="1800" dirty="0" smtClean="0">
                <a:solidFill>
                  <a:srgbClr val="000066"/>
                </a:solidFill>
              </a:rPr>
              <a:t>and </a:t>
            </a:r>
            <a:r>
              <a:rPr lang="en-US" sz="1800" dirty="0" smtClean="0">
                <a:solidFill>
                  <a:srgbClr val="000066"/>
                </a:solidFill>
              </a:rPr>
              <a:t>was operated by the United States Navy</a:t>
            </a:r>
          </a:p>
          <a:p>
            <a:pPr>
              <a:buFont typeface="Arial" pitchFamily="34" charset="0"/>
              <a:buChar char="•"/>
            </a:pPr>
            <a:r>
              <a:rPr lang="en-US" sz="1800" dirty="0" smtClean="0">
                <a:solidFill>
                  <a:srgbClr val="000066"/>
                </a:solidFill>
              </a:rPr>
              <a:t>  The wheels on the bottoms of the ladder carriages </a:t>
            </a:r>
            <a:r>
              <a:rPr lang="en-US" sz="1800" dirty="0" smtClean="0">
                <a:solidFill>
                  <a:srgbClr val="000066"/>
                </a:solidFill>
              </a:rPr>
              <a:t>add more risk</a:t>
            </a:r>
            <a:endParaRPr lang="en-US" sz="1800" dirty="0">
              <a:solidFill>
                <a:srgbClr val="000066"/>
              </a:solidFill>
            </a:endParaRP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5</a:t>
            </a:fld>
            <a:endParaRPr lang="en-US" dirty="0"/>
          </a:p>
        </p:txBody>
      </p:sp>
    </p:spTree>
  </p:cSld>
  <p:clrMapOvr>
    <a:masterClrMapping/>
  </p:clrMapOvr>
</p:sld>
</file>

<file path=ppt/theme/theme1.xml><?xml version="1.0" encoding="utf-8"?>
<a:theme xmlns:a="http://schemas.openxmlformats.org/drawingml/2006/main" name="Blank Presentation">
  <a:themeElements>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20198</TotalTime>
  <Words>608</Words>
  <Application>Microsoft Office PowerPoint</Application>
  <PresentationFormat>On-screen Show (4:3)</PresentationFormat>
  <Paragraphs>33</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Take 5 for Safety</vt:lpstr>
      <vt:lpstr>Use of LOTO Danger Tags and Locks</vt:lpstr>
      <vt:lpstr>NIOSH LOTO Study Case No. 1 Uncontrolled Kinetic Energy</vt:lpstr>
      <vt:lpstr>NIOSH LOTO Study Case No. 2 Uncontrolled Electrical Energy</vt:lpstr>
      <vt:lpstr>Picture of the Week – Ladder Heaven</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Safety Software QA </dc:subject>
  <dc:creator>Ed Lessard</dc:creator>
  <cp:lastModifiedBy>lessard</cp:lastModifiedBy>
  <cp:revision>1044</cp:revision>
  <cp:lastPrinted>2007-07-02T19:06:14Z</cp:lastPrinted>
  <dcterms:created xsi:type="dcterms:W3CDTF">2007-06-28T20:22:43Z</dcterms:created>
  <dcterms:modified xsi:type="dcterms:W3CDTF">2013-04-02T13:41:24Z</dcterms:modified>
</cp:coreProperties>
</file>