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9" r:id="rId2"/>
    <p:sldId id="631" r:id="rId3"/>
    <p:sldId id="632" r:id="rId4"/>
    <p:sldId id="635" r:id="rId5"/>
    <p:sldId id="636" r:id="rId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4246C"/>
    <a:srgbClr val="042B7F"/>
    <a:srgbClr val="0000FF"/>
    <a:srgbClr val="0B6B1B"/>
    <a:srgbClr val="1E045E"/>
    <a:srgbClr val="0E8C23"/>
    <a:srgbClr val="13B9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4" autoAdjust="0"/>
    <p:restoredTop sz="91056" autoAdjust="0"/>
  </p:normalViewPr>
  <p:slideViewPr>
    <p:cSldViewPr>
      <p:cViewPr varScale="1">
        <p:scale>
          <a:sx n="74" d="100"/>
          <a:sy n="74" d="100"/>
        </p:scale>
        <p:origin x="-113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286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31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52" y="0"/>
            <a:ext cx="297314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29731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52" y="8831580"/>
            <a:ext cx="297314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3A76B745-74A3-4958-A951-3571C1AD5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31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852" y="0"/>
            <a:ext cx="297314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816" y="4415790"/>
            <a:ext cx="502837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29731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852" y="8831580"/>
            <a:ext cx="297314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93202F-CF91-4C53-A895-26D419436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6" y="4414200"/>
            <a:ext cx="5028370" cy="4184971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pt_BG_Title_BNL_bluePassi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48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22C2-78B0-4AC5-8026-553F589F2AFF}" type="datetime1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B5B5-7891-4DDB-B7A8-EEA4748D9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8289-2B87-4CCB-8195-0830F085A705}" type="datetime1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F0DB-2B82-414B-BC2E-FEDA41DA4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9E20-1275-49B8-AB68-A37F8A23E803}" type="datetime1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D56E-CF58-48DB-9859-5D577ABEE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996A3-CFC6-43A5-90DB-AF1141B209C6}" type="datetime1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F8C1-A238-4A28-B153-EC937AAD7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F151-4F9A-468A-9545-56D75F1B3582}" type="datetime1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A681D-C136-463C-817B-09C95575F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031A-DBBE-4E3A-8600-F2AE3EBC2EC7}" type="datetime1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F3C6-C1CC-4413-A7F9-3A853AC92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1F3A-3287-4EE1-B70D-222303418C90}" type="datetime1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5864-09A3-41D8-B284-9EC237F8F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2E8-883D-43F2-B1A9-62D091797644}" type="datetime1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528B-F4F9-4E0C-A4F0-CCD122817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F8D5-36AA-4B34-ABD2-6CE36B6FD22B}" type="datetime1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E9AC-BB94-4B35-8EF4-9705E32DB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01BA0-E8DE-42C4-A874-049076D8C4BA}" type="datetime1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D01B-8AFA-4785-96C7-E8F2CA02C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REVBG_Slide4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accent1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87E042C2-FACD-4A40-B75F-8A9F93EA1671}" type="datetime1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42B7F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A3446682-1843-4EC0-950D-B015D47ED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1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+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bnl.gov/course/VID/" TargetMode="External"/><Relationship Id="rId2" Type="http://schemas.openxmlformats.org/officeDocument/2006/relationships/hyperlink" Target="http://www.amazon.com/dp/0979777747/ref=as_li_qf_sp_asin_til?tag=digicast-20&amp;camp=0&amp;creative=0&amp;linkCode=as1&amp;creativeASIN=0979777747&amp;adid=0B7JSR2N8072Q6WE71Z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133600"/>
            <a:ext cx="8763000" cy="354806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Training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Pictures </a:t>
            </a:r>
            <a:r>
              <a:rPr lang="en-US" b="1" dirty="0" smtClean="0">
                <a:solidFill>
                  <a:schemeClr val="bg1"/>
                </a:solidFill>
              </a:rPr>
              <a:t>of the Week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Collider-Accelerator Department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4-9-2013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95313" y="361950"/>
            <a:ext cx="8153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+mj-cs"/>
              </a:rPr>
              <a:t>Take 5 for Safety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1"/>
            <a:ext cx="8839200" cy="1090613"/>
          </a:xfrm>
        </p:spPr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029200"/>
          </a:xfrm>
        </p:spPr>
        <p:txBody>
          <a:bodyPr/>
          <a:lstStyle/>
          <a:p>
            <a:pPr lvl="0"/>
            <a:r>
              <a:rPr lang="en-US" sz="1800" dirty="0" smtClean="0"/>
              <a:t>Training may help but it is not the </a:t>
            </a:r>
            <a:r>
              <a:rPr lang="en-US" sz="1800" dirty="0" smtClean="0"/>
              <a:t>key to safe operations</a:t>
            </a:r>
          </a:p>
          <a:p>
            <a:pPr lvl="0"/>
            <a:r>
              <a:rPr lang="en-US" sz="1800" dirty="0" smtClean="0"/>
              <a:t>Training </a:t>
            </a:r>
            <a:r>
              <a:rPr lang="en-US" sz="1800" dirty="0" smtClean="0"/>
              <a:t>information in the workplace is remembered for only a few seconds unless constantly </a:t>
            </a:r>
            <a:r>
              <a:rPr lang="en-US" sz="1800" dirty="0" smtClean="0"/>
              <a:t>repeated</a:t>
            </a:r>
          </a:p>
          <a:p>
            <a:pPr lvl="0"/>
            <a:r>
              <a:rPr lang="en-US" sz="1800" dirty="0" smtClean="0"/>
              <a:t>According </a:t>
            </a:r>
            <a:r>
              <a:rPr lang="en-US" sz="1800" dirty="0" smtClean="0"/>
              <a:t>to John Medina, the author of </a:t>
            </a:r>
            <a:r>
              <a:rPr lang="en-US" sz="1800" u="sng" dirty="0" smtClean="0">
                <a:hlinkClick r:id="rId2" tooltip="Brain Rules"/>
              </a:rPr>
              <a:t>Brain Rules</a:t>
            </a:r>
            <a:r>
              <a:rPr lang="en-US" sz="1800" dirty="0" smtClean="0"/>
              <a:t>, if you want to extend remembering to a few minutes or even an hour or two, you will need to consistently re-expose yourself to the </a:t>
            </a:r>
            <a:r>
              <a:rPr lang="en-US" sz="1800" dirty="0" smtClean="0"/>
              <a:t>information</a:t>
            </a:r>
          </a:p>
          <a:p>
            <a:pPr lvl="0"/>
            <a:r>
              <a:rPr lang="en-US" sz="1800" dirty="0" smtClean="0"/>
              <a:t>BNL LOTO </a:t>
            </a:r>
            <a:r>
              <a:rPr lang="en-US" sz="1800" dirty="0" smtClean="0"/>
              <a:t>training cannot be repeated at the rate </a:t>
            </a:r>
            <a:r>
              <a:rPr lang="en-US" sz="1800" dirty="0" smtClean="0"/>
              <a:t>required; however, supervisors could make LOTO awareness a frequent safety topic at meetings during the year</a:t>
            </a:r>
          </a:p>
          <a:p>
            <a:pPr lvl="0"/>
            <a:r>
              <a:rPr lang="en-US" sz="1800" dirty="0" smtClean="0"/>
              <a:t>There </a:t>
            </a:r>
            <a:r>
              <a:rPr lang="en-US" sz="1800" dirty="0" smtClean="0"/>
              <a:t>are other ways to extend remembering such as use of dramatic </a:t>
            </a:r>
            <a:r>
              <a:rPr lang="en-US" sz="1800" dirty="0" smtClean="0"/>
              <a:t>stories (e.g</a:t>
            </a:r>
            <a:r>
              <a:rPr lang="en-US" sz="1800" dirty="0" smtClean="0"/>
              <a:t>., BNL training videos like </a:t>
            </a:r>
            <a:r>
              <a:rPr lang="en-US" sz="1800" u="sng" dirty="0" smtClean="0">
                <a:hlinkClick r:id="rId3"/>
              </a:rPr>
              <a:t>Charlie’s Story</a:t>
            </a:r>
            <a:r>
              <a:rPr lang="en-US" sz="1800" dirty="0" smtClean="0"/>
              <a:t>); using visuals during presentations because we learn best through pictures;  keeping presentations to less than 10 minutes because your audience checks out without new stimulus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514600"/>
            <a:ext cx="4467225" cy="363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BLIP Shielding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897" t="3209" r="1897" b="3209"/>
          <a:stretch>
            <a:fillRect/>
          </a:stretch>
        </p:blipFill>
        <p:spPr bwMode="auto">
          <a:xfrm>
            <a:off x="533400" y="1676400"/>
            <a:ext cx="4587216" cy="263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0318" y="457200"/>
            <a:ext cx="332475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BLIP Shielding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60" t="2804" r="2360" b="2804"/>
          <a:stretch>
            <a:fillRect/>
          </a:stretch>
        </p:blipFill>
        <p:spPr bwMode="auto">
          <a:xfrm>
            <a:off x="381000" y="2362200"/>
            <a:ext cx="4399222" cy="366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2508" t="2570" r="2508" b="2570"/>
          <a:stretch>
            <a:fillRect/>
          </a:stretch>
        </p:blipFill>
        <p:spPr bwMode="auto">
          <a:xfrm>
            <a:off x="4191000" y="990600"/>
            <a:ext cx="3885117" cy="378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 flipH="1" flipV="1">
            <a:off x="5867400" y="1981200"/>
            <a:ext cx="152400" cy="76200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 flipH="1" flipV="1">
            <a:off x="6172200" y="1981200"/>
            <a:ext cx="152400" cy="76200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H="1" flipV="1">
            <a:off x="6324600" y="1981200"/>
            <a:ext cx="152400" cy="76200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H="1" flipV="1">
            <a:off x="6629400" y="1981200"/>
            <a:ext cx="152400" cy="76200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cxnSp>
        <p:nvCxnSpPr>
          <p:cNvPr id="16" name="Straight Arrow Connector 15"/>
          <p:cNvCxnSpPr>
            <a:stCxn id="17" idx="0"/>
            <a:endCxn id="13" idx="0"/>
          </p:cNvCxnSpPr>
          <p:nvPr/>
        </p:nvCxnSpPr>
        <p:spPr bwMode="auto">
          <a:xfrm flipV="1">
            <a:off x="5181600" y="2057400"/>
            <a:ext cx="121920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724400" y="3429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Missing Sand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 flipH="1" flipV="1">
            <a:off x="6019800" y="1981200"/>
            <a:ext cx="152400" cy="76200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cxnSp>
        <p:nvCxnSpPr>
          <p:cNvPr id="20" name="Straight Arrow Connector 19"/>
          <p:cNvCxnSpPr>
            <a:endCxn id="19" idx="2"/>
          </p:cNvCxnSpPr>
          <p:nvPr/>
        </p:nvCxnSpPr>
        <p:spPr bwMode="auto">
          <a:xfrm>
            <a:off x="4267200" y="1447800"/>
            <a:ext cx="1828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352800" y="1371600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Irradiated Target at Void Position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BLIP Shielding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36615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5105400" y="5562600"/>
            <a:ext cx="12192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105400" y="5562600"/>
            <a:ext cx="13716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5029200" y="5105400"/>
            <a:ext cx="1143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029200" y="51054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3276600" y="5105400"/>
            <a:ext cx="8382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3733800" y="46482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733800" y="5257800"/>
            <a:ext cx="38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953000" y="50292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4419600" y="51054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4648200" y="5562600"/>
            <a:ext cx="38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20241</TotalTime>
  <Words>174</Words>
  <Application>Microsoft Office PowerPoint</Application>
  <PresentationFormat>On-screen Show (4:3)</PresentationFormat>
  <Paragraphs>23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 Presentation</vt:lpstr>
      <vt:lpstr>Take 5 for Safety</vt:lpstr>
      <vt:lpstr>Training</vt:lpstr>
      <vt:lpstr>BLIP Shielding Event</vt:lpstr>
      <vt:lpstr>BLIP Shielding Event</vt:lpstr>
      <vt:lpstr>BLIP Shielding Event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Safety Software QA </dc:subject>
  <dc:creator>Ed Lessard</dc:creator>
  <cp:lastModifiedBy>lessard</cp:lastModifiedBy>
  <cp:revision>1047</cp:revision>
  <cp:lastPrinted>2007-07-02T19:06:14Z</cp:lastPrinted>
  <dcterms:created xsi:type="dcterms:W3CDTF">2007-06-28T20:22:43Z</dcterms:created>
  <dcterms:modified xsi:type="dcterms:W3CDTF">2013-04-09T12:14:47Z</dcterms:modified>
</cp:coreProperties>
</file>