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7"/>
  </p:notesMasterIdLst>
  <p:handoutMasterIdLst>
    <p:handoutMasterId r:id="rId8"/>
  </p:handoutMasterIdLst>
  <p:sldIdLst>
    <p:sldId id="555" r:id="rId4"/>
    <p:sldId id="781" r:id="rId5"/>
    <p:sldId id="774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9EB"/>
    <a:srgbClr val="000066"/>
    <a:srgbClr val="000099"/>
    <a:srgbClr val="0000FF"/>
    <a:srgbClr val="FF5050"/>
    <a:srgbClr val="FF0000"/>
    <a:srgbClr val="003399"/>
    <a:srgbClr val="FF6600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464" autoAdjust="0"/>
    <p:restoredTop sz="94638" autoAdjust="0"/>
  </p:normalViewPr>
  <p:slideViewPr>
    <p:cSldViewPr>
      <p:cViewPr>
        <p:scale>
          <a:sx n="100" d="100"/>
          <a:sy n="100" d="100"/>
        </p:scale>
        <p:origin x="-792" y="-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2672" y="-112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5623AF5-12F2-4016-A612-EEDEA7E4E8AB}" type="datetime1">
              <a:rPr lang="en-US"/>
              <a:pPr>
                <a:defRPr/>
              </a:pPr>
              <a:t>4/15/13</a:t>
            </a:fld>
            <a:endParaRPr lang="en-US" altLang="ja-JP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Haixin Huang/BNL</a:t>
            </a:r>
            <a:endParaRPr lang="en-US" altLang="ja-JP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FCE1070-60EE-4051-9E93-A88A4935380C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26399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24B36D4-73F9-4D8C-9508-4219A1413EEE}" type="datetime1">
              <a:rPr lang="en-US"/>
              <a:pPr>
                <a:defRPr/>
              </a:pPr>
              <a:t>4/15/13</a:t>
            </a:fld>
            <a:endParaRPr lang="en-US" altLang="ja-JP" dirty="0"/>
          </a:p>
        </p:txBody>
      </p:sp>
      <p:sp>
        <p:nvSpPr>
          <p:cNvPr id="2355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Haixin Huang/BNL</a:t>
            </a:r>
            <a:endParaRPr lang="en-US" altLang="ja-JP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8FB250A-6110-4A30-887A-323FA75147A9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78028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7975"/>
            <a:ext cx="1588" cy="1588"/>
          </a:xfrm>
          <a:solidFill>
            <a:srgbClr val="FFFFFF"/>
          </a:solidFill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noFill/>
          <a:ln/>
        </p:spPr>
        <p:txBody>
          <a:bodyPr wrap="none" anchor="ctr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US" dirty="0"/>
              <a:t>09/02/02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096000"/>
            <a:ext cx="2844800" cy="514350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rgbClr val="5E574E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BDC8804A-D6AE-40EC-A76E-33EB74273E1A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  <a:endParaRPr lang="en-US" altLang="ja-JP" dirty="0"/>
          </a:p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46B79-B1C7-4DE2-B121-87301ABDE90E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  <a:endParaRPr lang="en-US" altLang="ja-JP" dirty="0"/>
          </a:p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7795D-0C08-429E-8A5E-085A838DA741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255F8-FB59-4AEB-9DA5-B00A4EA7DE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A58C5-F21E-4DE9-BE1F-4305ED8D9A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054EF-208C-4F5F-83B0-2861F0355E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8A43-1F42-430E-8812-7EA10C0FC2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7A3ED-BCFB-4EC1-ABED-E2200F7870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A0DB9-234B-4C90-A829-E9FE2079C2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0FDFA-186B-4711-97B8-67752D50CF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39BA7-4A51-40E6-BC41-995CC9EE3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  <a:endParaRPr lang="en-US" altLang="ja-JP" dirty="0"/>
          </a:p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0FAA2-0353-4E4B-9D82-7D7E4F87B0F3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15977-48C1-4E9B-9F05-6D355BEA0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B0D89-BB5C-446A-A938-CD5D8062C6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2DBDE-ED71-4B4C-A4B9-7E22DEA19B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0684D-8265-4A48-9AC0-B134A6E8F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3BE78-D8CE-4EE1-B3DE-C1A0EC752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C8AA9-073B-4194-975D-E95D41CF2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4895-3A5D-4B3E-AC62-9EDDAB5A1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D7CB0-0FDE-48E0-9A5A-E932418B75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F5478-42A2-4623-9FB3-3D424DC941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D06C1-DFEB-4870-87B3-F26A822A65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  <a:endParaRPr lang="en-US" altLang="ja-JP" dirty="0"/>
          </a:p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5975C-D78D-41E8-A6BE-D32B543B004E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33DD6-4A84-462B-88CC-259830F10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672ED-878B-43A6-B805-9028C3D765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8B7CA-1A8D-40FA-B039-4765CB9149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DDC27-2AD5-40D1-8D54-A8643432A9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  <a:endParaRPr lang="en-US" altLang="ja-JP" dirty="0"/>
          </a:p>
          <a:p>
            <a:pPr>
              <a:defRPr/>
            </a:pPr>
            <a:endParaRPr lang="en-US" altLang="ja-JP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BDF32-32B8-441C-8015-52C3DFFA0B2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  <a:endParaRPr lang="en-US" altLang="ja-JP" dirty="0"/>
          </a:p>
          <a:p>
            <a:pPr>
              <a:defRPr/>
            </a:pP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4D0B3-E85E-4202-8D90-F76D865EAB49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  <a:endParaRPr lang="en-US" altLang="ja-JP" dirty="0"/>
          </a:p>
          <a:p>
            <a:pPr>
              <a:defRPr/>
            </a:pPr>
            <a:endParaRPr lang="en-US" altLang="ja-JP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70B1E-DBC7-45C4-8DCA-F537E296D8CB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  <a:endParaRPr lang="en-US" altLang="ja-JP" dirty="0"/>
          </a:p>
          <a:p>
            <a:pPr>
              <a:defRPr/>
            </a:pPr>
            <a:endParaRPr lang="en-US" altLang="ja-JP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F17-1460-4F4B-AA2C-6A5AA4E0058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  <a:endParaRPr lang="en-US" altLang="ja-JP" dirty="0"/>
          </a:p>
          <a:p>
            <a:pPr>
              <a:defRPr/>
            </a:pPr>
            <a:endParaRPr lang="en-US" altLang="ja-JP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9A0C7-A371-4456-A1A1-3F6041D2EA51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09/02/02</a:t>
            </a:r>
            <a:endParaRPr lang="en-US" altLang="ja-JP" dirty="0"/>
          </a:p>
          <a:p>
            <a:pPr>
              <a:defRPr/>
            </a:pPr>
            <a:endParaRPr lang="en-US" altLang="ja-JP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97E09-00ED-4FA8-AAC5-E18221A5749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09/02/02</a:t>
            </a:r>
            <a:endParaRPr lang="en-US" altLang="ja-JP" dirty="0"/>
          </a:p>
          <a:p>
            <a:pPr>
              <a:defRPr/>
            </a:pPr>
            <a:endParaRPr lang="en-US" altLang="ja-JP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9D4F52F1-AEB0-4C63-9691-29BD6DB0FD64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pic>
        <p:nvPicPr>
          <p:cNvPr id="4103" name="Picture 10" descr="logo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6627FA0-8F89-4BEF-A8AE-C641C92295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ED69BE2-795C-403D-BD88-72E48E608F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57400"/>
            <a:ext cx="9144000" cy="1470025"/>
          </a:xfrm>
        </p:spPr>
        <p:txBody>
          <a:bodyPr lIns="90000" tIns="46800" rIns="90000" bIns="46800" anchor="ctr"/>
          <a:lstStyle/>
          <a:p>
            <a:pPr algn="ctr" defTabSz="457200" eaLnBrk="1" hangingPunct="1"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kumimoji="0" lang="en-GB" b="1" dirty="0" smtClean="0">
                <a:solidFill>
                  <a:srgbClr val="FF0000"/>
                </a:solidFill>
              </a:rPr>
              <a:t>AGS/Booster PP Status</a:t>
            </a:r>
            <a:endParaRPr kumimoji="0" lang="en-GB" sz="3200" b="1" dirty="0" smtClean="0">
              <a:solidFill>
                <a:srgbClr val="FF0000"/>
              </a:solidFill>
            </a:endParaRP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838200" y="5638800"/>
            <a:ext cx="2419350" cy="833438"/>
            <a:chOff x="528" y="3552"/>
            <a:chExt cx="1524" cy="525"/>
          </a:xfrm>
        </p:grpSpPr>
        <p:sp>
          <p:nvSpPr>
            <p:cNvPr id="8199" name="AutoShape 4"/>
            <p:cNvSpPr>
              <a:spLocks noChangeArrowheads="1"/>
            </p:cNvSpPr>
            <p:nvPr/>
          </p:nvSpPr>
          <p:spPr bwMode="auto">
            <a:xfrm>
              <a:off x="912" y="3552"/>
              <a:ext cx="1140" cy="288"/>
            </a:xfrm>
            <a:prstGeom prst="roundRect">
              <a:avLst>
                <a:gd name="adj" fmla="val 34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200" name="AutoShape 5"/>
            <p:cNvSpPr>
              <a:spLocks noChangeArrowheads="1"/>
            </p:cNvSpPr>
            <p:nvPr/>
          </p:nvSpPr>
          <p:spPr bwMode="auto">
            <a:xfrm>
              <a:off x="528" y="3552"/>
              <a:ext cx="1259" cy="525"/>
            </a:xfrm>
            <a:prstGeom prst="roundRect">
              <a:avLst>
                <a:gd name="adj" fmla="val 34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>
                  <a:srgbClr val="000099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0" dirty="0" smtClean="0">
                  <a:solidFill>
                    <a:srgbClr val="000099"/>
                  </a:solidFill>
                </a:rPr>
                <a:t>April </a:t>
              </a:r>
              <a:r>
                <a:rPr lang="en-GB" sz="2400" b="0" dirty="0" smtClean="0">
                  <a:solidFill>
                    <a:srgbClr val="000099"/>
                  </a:solidFill>
                </a:rPr>
                <a:t>16, </a:t>
              </a:r>
              <a:r>
                <a:rPr lang="en-GB" sz="2400" b="0" dirty="0" smtClean="0">
                  <a:solidFill>
                    <a:srgbClr val="000099"/>
                  </a:solidFill>
                </a:rPr>
                <a:t>2013</a:t>
              </a:r>
            </a:p>
            <a:p>
              <a:pPr eaLnBrk="1" hangingPunct="1">
                <a:buClr>
                  <a:srgbClr val="000099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0" dirty="0" smtClean="0">
                  <a:solidFill>
                    <a:srgbClr val="000099"/>
                  </a:solidFill>
                </a:rPr>
                <a:t>Time</a:t>
              </a:r>
              <a:r>
                <a:rPr lang="en-GB" sz="2400" b="0" dirty="0" smtClean="0">
                  <a:solidFill>
                    <a:srgbClr val="000099"/>
                  </a:solidFill>
                </a:rPr>
                <a:t> </a:t>
              </a:r>
              <a:r>
                <a:rPr lang="en-GB" sz="2400" b="0" dirty="0" smtClean="0">
                  <a:solidFill>
                    <a:srgbClr val="000099"/>
                  </a:solidFill>
                </a:rPr>
                <a:t>Meeting</a:t>
              </a:r>
            </a:p>
          </p:txBody>
        </p:sp>
      </p:grpSp>
      <p:grpSp>
        <p:nvGrpSpPr>
          <p:cNvPr id="8196" name="Group 6"/>
          <p:cNvGrpSpPr>
            <a:grpSpLocks/>
          </p:cNvGrpSpPr>
          <p:nvPr/>
        </p:nvGrpSpPr>
        <p:grpSpPr bwMode="auto">
          <a:xfrm>
            <a:off x="3124199" y="3810000"/>
            <a:ext cx="2495550" cy="587376"/>
            <a:chOff x="1968" y="2544"/>
            <a:chExt cx="1572" cy="370"/>
          </a:xfrm>
        </p:grpSpPr>
        <p:sp>
          <p:nvSpPr>
            <p:cNvPr id="8197" name="AutoShape 7"/>
            <p:cNvSpPr>
              <a:spLocks noChangeArrowheads="1"/>
            </p:cNvSpPr>
            <p:nvPr/>
          </p:nvSpPr>
          <p:spPr bwMode="auto">
            <a:xfrm>
              <a:off x="1968" y="2544"/>
              <a:ext cx="1560" cy="365"/>
            </a:xfrm>
            <a:prstGeom prst="roundRect">
              <a:avLst>
                <a:gd name="adj" fmla="val 273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198" name="AutoShape 8"/>
            <p:cNvSpPr>
              <a:spLocks noChangeArrowheads="1"/>
            </p:cNvSpPr>
            <p:nvPr/>
          </p:nvSpPr>
          <p:spPr bwMode="auto">
            <a:xfrm>
              <a:off x="1968" y="2544"/>
              <a:ext cx="1572" cy="370"/>
            </a:xfrm>
            <a:prstGeom prst="roundRect">
              <a:avLst>
                <a:gd name="adj" fmla="val 273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>
                  <a:srgbClr val="009999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3200" b="0" dirty="0" smtClean="0">
                  <a:solidFill>
                    <a:srgbClr val="009999"/>
                  </a:solidFill>
                </a:rPr>
                <a:t>Haixin</a:t>
              </a:r>
              <a:r>
                <a:rPr lang="en-GB" sz="3200" b="0" dirty="0">
                  <a:solidFill>
                    <a:srgbClr val="009999"/>
                  </a:solidFill>
                </a:rPr>
                <a:t> </a:t>
              </a:r>
              <a:r>
                <a:rPr lang="en-GB" sz="3200" b="0" dirty="0" smtClean="0">
                  <a:solidFill>
                    <a:srgbClr val="009999"/>
                  </a:solidFill>
                </a:rPr>
                <a:t>Huang</a:t>
              </a:r>
              <a:endParaRPr lang="en-GB" sz="3200" b="0" dirty="0">
                <a:solidFill>
                  <a:srgbClr val="009999"/>
                </a:solidFill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5C2BC4-841E-4AFF-AB0A-F143FB07AE0D}" type="slidenum">
              <a:rPr lang="ja-JP" altLang="en-US">
                <a:latin typeface="Arial" pitchFamily="34" charset="0"/>
              </a:rPr>
              <a:pPr/>
              <a:t>2</a:t>
            </a:fld>
            <a:endParaRPr lang="en-US" altLang="ja-JP">
              <a:latin typeface="Arial" pitchFamily="34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" y="76200"/>
            <a:ext cx="8915400" cy="5334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0000"/>
                </a:solidFill>
              </a:rPr>
              <a:t>Status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839200" cy="5943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buSzPct val="56000"/>
            </a:pPr>
            <a:r>
              <a:rPr lang="en-US" sz="2300" dirty="0" smtClean="0">
                <a:solidFill>
                  <a:srgbClr val="000090"/>
                </a:solidFill>
                <a:latin typeface="+mj-lt"/>
              </a:rPr>
              <a:t>Pulse power supply group fixed G10. </a:t>
            </a:r>
            <a:r>
              <a:rPr lang="en-US" sz="2300" dirty="0">
                <a:solidFill>
                  <a:srgbClr val="000090"/>
                </a:solidFill>
                <a:latin typeface="+mj-lt"/>
              </a:rPr>
              <a:t>I</a:t>
            </a:r>
            <a:r>
              <a:rPr lang="en-US" sz="2300" dirty="0" smtClean="0">
                <a:solidFill>
                  <a:srgbClr val="000090"/>
                </a:solidFill>
                <a:latin typeface="+mj-lt"/>
              </a:rPr>
              <a:t>mproved </a:t>
            </a:r>
            <a:r>
              <a:rPr lang="en-US" sz="2300" dirty="0">
                <a:solidFill>
                  <a:srgbClr val="000090"/>
                </a:solidFill>
                <a:latin typeface="+mj-lt"/>
              </a:rPr>
              <a:t>the </a:t>
            </a:r>
            <a:r>
              <a:rPr lang="en-US" sz="2300" dirty="0" err="1">
                <a:solidFill>
                  <a:srgbClr val="000090"/>
                </a:solidFill>
                <a:latin typeface="+mj-lt"/>
              </a:rPr>
              <a:t>AtR</a:t>
            </a:r>
            <a:r>
              <a:rPr lang="en-US" sz="2300" dirty="0">
                <a:solidFill>
                  <a:srgbClr val="000090"/>
                </a:solidFill>
                <a:latin typeface="+mj-lt"/>
              </a:rPr>
              <a:t> efficiency after April 8.</a:t>
            </a:r>
          </a:p>
          <a:p>
            <a:pPr>
              <a:buSzPct val="56000"/>
            </a:pPr>
            <a:r>
              <a:rPr lang="en-US" sz="2300" dirty="0" smtClean="0">
                <a:solidFill>
                  <a:srgbClr val="000090"/>
                </a:solidFill>
                <a:latin typeface="+mj-lt"/>
              </a:rPr>
              <a:t>AGS continued to provide near 70% polarization for RHIC injection. </a:t>
            </a:r>
          </a:p>
          <a:p>
            <a:pPr>
              <a:buSzPct val="56000"/>
            </a:pPr>
            <a:r>
              <a:rPr lang="en-US" sz="2300" dirty="0" smtClean="0">
                <a:solidFill>
                  <a:srgbClr val="000090"/>
                </a:solidFill>
                <a:latin typeface="+mj-lt"/>
              </a:rPr>
              <a:t>The Booster h=2 was tested in the </a:t>
            </a:r>
            <a:r>
              <a:rPr lang="en-US" sz="2300" dirty="0" smtClean="0">
                <a:solidFill>
                  <a:srgbClr val="000090"/>
                </a:solidFill>
                <a:latin typeface="+mj-lt"/>
              </a:rPr>
              <a:t>Booster with higher bunch intensity (near 2*10</a:t>
            </a:r>
            <a:r>
              <a:rPr lang="en-US" sz="2300" baseline="30000" dirty="0" smtClean="0">
                <a:solidFill>
                  <a:srgbClr val="000090"/>
                </a:solidFill>
                <a:latin typeface="+mj-lt"/>
              </a:rPr>
              <a:t>11</a:t>
            </a:r>
            <a:r>
              <a:rPr lang="en-US" sz="2300" dirty="0" smtClean="0">
                <a:solidFill>
                  <a:srgbClr val="000090"/>
                </a:solidFill>
                <a:latin typeface="+mj-lt"/>
              </a:rPr>
              <a:t>, 6*10</a:t>
            </a:r>
            <a:r>
              <a:rPr lang="en-US" sz="2300" baseline="30000" dirty="0" smtClean="0">
                <a:solidFill>
                  <a:srgbClr val="000090"/>
                </a:solidFill>
                <a:latin typeface="+mj-lt"/>
              </a:rPr>
              <a:t>11</a:t>
            </a:r>
            <a:r>
              <a:rPr lang="en-US" sz="2300" dirty="0" smtClean="0">
                <a:solidFill>
                  <a:srgbClr val="000090"/>
                </a:solidFill>
                <a:latin typeface="+mj-lt"/>
              </a:rPr>
              <a:t> Booster input ). Lower polarization with h=2 (66.2+-0.9) than h=1 (71.4+-1.1), as we sacrificed on the vertical scraping in the Booster. Vertical </a:t>
            </a:r>
            <a:r>
              <a:rPr lang="en-US" sz="2300" dirty="0" err="1" smtClean="0">
                <a:solidFill>
                  <a:srgbClr val="000090"/>
                </a:solidFill>
                <a:latin typeface="+mj-lt"/>
              </a:rPr>
              <a:t>emittance</a:t>
            </a:r>
            <a:r>
              <a:rPr lang="en-US" sz="2300" dirty="0" smtClean="0">
                <a:solidFill>
                  <a:srgbClr val="000090"/>
                </a:solidFill>
                <a:latin typeface="+mj-lt"/>
              </a:rPr>
              <a:t> is about 10% higher in h=2 case, but no difference seen in horizontal. Longitudinal remittance is reduced from1.04 </a:t>
            </a:r>
            <a:r>
              <a:rPr lang="en-US" sz="2300" dirty="0" err="1" smtClean="0">
                <a:solidFill>
                  <a:srgbClr val="000090"/>
                </a:solidFill>
                <a:latin typeface="+mj-lt"/>
              </a:rPr>
              <a:t>eV</a:t>
            </a:r>
            <a:r>
              <a:rPr lang="en-US" sz="2300" dirty="0" smtClean="0">
                <a:solidFill>
                  <a:srgbClr val="000090"/>
                </a:solidFill>
                <a:latin typeface="+mj-lt"/>
              </a:rPr>
              <a:t>-s to 0.77eV-s.</a:t>
            </a:r>
          </a:p>
          <a:p>
            <a:pPr>
              <a:buSzPct val="56000"/>
            </a:pPr>
            <a:r>
              <a:rPr lang="en-US" sz="2300" dirty="0" smtClean="0">
                <a:solidFill>
                  <a:srgbClr val="000090"/>
                </a:solidFill>
                <a:latin typeface="+mj-lt"/>
              </a:rPr>
              <a:t>Longitudinal </a:t>
            </a:r>
            <a:r>
              <a:rPr lang="en-US" sz="2300" dirty="0" err="1" smtClean="0">
                <a:solidFill>
                  <a:srgbClr val="000090"/>
                </a:solidFill>
                <a:latin typeface="+mj-lt"/>
              </a:rPr>
              <a:t>emittance</a:t>
            </a:r>
            <a:r>
              <a:rPr lang="en-US" sz="2300" dirty="0" smtClean="0">
                <a:solidFill>
                  <a:srgbClr val="000090"/>
                </a:solidFill>
                <a:latin typeface="+mj-lt"/>
              </a:rPr>
              <a:t> increased from .63eV-s to 1.04eV-s on the ramp. RF group removed the bunch oscillation at injection. Keith tuned transition jump. </a:t>
            </a:r>
          </a:p>
          <a:p>
            <a:pPr>
              <a:buSzPct val="56000"/>
            </a:pPr>
            <a:r>
              <a:rPr lang="en-US" sz="2300" dirty="0" smtClean="0">
                <a:solidFill>
                  <a:srgbClr val="000090"/>
                </a:solidFill>
                <a:latin typeface="+mj-lt"/>
              </a:rPr>
              <a:t>With modest quad pumping, the bunch length at AGS extraction can be reduced to 23.7ns from 29ns. We will try that for next RHIC fill.</a:t>
            </a:r>
          </a:p>
          <a:p>
            <a:pPr>
              <a:buSzPct val="56000"/>
            </a:pPr>
            <a:r>
              <a:rPr lang="en-US" sz="2300" dirty="0" smtClean="0">
                <a:solidFill>
                  <a:srgbClr val="000090"/>
                </a:solidFill>
                <a:latin typeface="+mj-lt"/>
              </a:rPr>
              <a:t>There is a plan to do 2.5GeV setup next week (after NSRL operation during day).</a:t>
            </a:r>
            <a:endParaRPr lang="en-US" sz="2300" dirty="0">
              <a:solidFill>
                <a:srgbClr val="00009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4169706"/>
      </p:ext>
    </p:extLst>
  </p:cSld>
  <p:clrMapOvr>
    <a:masterClrMapping/>
  </p:clrMapOvr>
  <p:transition xmlns:p14="http://schemas.microsoft.com/office/powerpoint/2010/main" advTm="492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839200" cy="5334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AGS Flattop Remittance for h=2 and h=1</a:t>
            </a:r>
            <a:endParaRPr lang="en-US" sz="3600" b="1" dirty="0">
              <a:solidFill>
                <a:srgbClr val="FF0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EB39D-E998-634F-B637-E42F57554B47}" type="slidenum">
              <a:rPr lang="ja-JP" altLang="en-US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7" name="TextBox 6"/>
          <p:cNvSpPr txBox="1"/>
          <p:nvPr/>
        </p:nvSpPr>
        <p:spPr>
          <a:xfrm>
            <a:off x="152400" y="6096000"/>
            <a:ext cx="89916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AGS bunch intensity was 2*10</a:t>
            </a:r>
            <a:r>
              <a:rPr lang="en-US" baseline="30000" dirty="0" smtClean="0"/>
              <a:t>11</a:t>
            </a:r>
            <a:r>
              <a:rPr lang="en-US" dirty="0" smtClean="0"/>
              <a:t>. Different scraping in the Booster. Vertical remittance is larger with h=2.</a:t>
            </a:r>
            <a:endParaRPr lang="en-US" dirty="0"/>
          </a:p>
        </p:txBody>
      </p:sp>
      <p:pic>
        <p:nvPicPr>
          <p:cNvPr id="9" name="Content Placeholder 8" descr="Tue_Apr_16_2013_120634_4766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652" r="-14652"/>
          <a:stretch>
            <a:fillRect/>
          </a:stretch>
        </p:blipFill>
        <p:spPr>
          <a:xfrm>
            <a:off x="152399" y="609600"/>
            <a:ext cx="8882743" cy="5486400"/>
          </a:xfrm>
        </p:spPr>
      </p:pic>
      <p:sp>
        <p:nvSpPr>
          <p:cNvPr id="10" name="TextBox 9"/>
          <p:cNvSpPr txBox="1"/>
          <p:nvPr/>
        </p:nvSpPr>
        <p:spPr>
          <a:xfrm>
            <a:off x="1905000" y="1600200"/>
            <a:ext cx="65915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H=2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19400" y="1219200"/>
            <a:ext cx="65855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H=1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659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292865529</TotalTime>
  <Words>257</Words>
  <Application>Microsoft Macintosh PowerPoint</Application>
  <PresentationFormat>On-screen Show (4:3)</PresentationFormat>
  <Paragraphs>19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Contemporary Portrait</vt:lpstr>
      <vt:lpstr>1_Custom Design</vt:lpstr>
      <vt:lpstr>Custom Design</vt:lpstr>
      <vt:lpstr>AGS/Booster PP Status</vt:lpstr>
      <vt:lpstr>Status</vt:lpstr>
      <vt:lpstr>AGS Flattop Remittance for h=2 and h=1</vt:lpstr>
    </vt:vector>
  </TitlesOfParts>
  <Company>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Monday Meeting 06-14-2010</dc:title>
  <dc:creator>Haixin Huang</dc:creator>
  <cp:lastModifiedBy>Haixin Huang</cp:lastModifiedBy>
  <cp:revision>964</cp:revision>
  <cp:lastPrinted>2000-11-14T18:14:29Z</cp:lastPrinted>
  <dcterms:created xsi:type="dcterms:W3CDTF">2012-07-26T16:02:31Z</dcterms:created>
  <dcterms:modified xsi:type="dcterms:W3CDTF">2013-04-16T16:21:47Z</dcterms:modified>
</cp:coreProperties>
</file>