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1" r:id="rId1"/>
  </p:sldMasterIdLst>
  <p:notesMasterIdLst>
    <p:notesMasterId r:id="rId4"/>
  </p:notesMasterIdLst>
  <p:handoutMasterIdLst>
    <p:handoutMasterId r:id="rId5"/>
  </p:handoutMasterIdLst>
  <p:sldIdLst>
    <p:sldId id="257" r:id="rId2"/>
    <p:sldId id="258" r:id="rId3"/>
  </p:sldIdLst>
  <p:sldSz cx="9144000" cy="6858000" type="screen4x3"/>
  <p:notesSz cx="6980238" cy="923607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66FF"/>
    <a:srgbClr val="006699"/>
    <a:srgbClr val="008080"/>
    <a:srgbClr val="00CDFF"/>
    <a:srgbClr val="0085FF"/>
    <a:srgbClr val="0066CC"/>
    <a:srgbClr val="66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21" autoAdjust="0"/>
    <p:restoredTop sz="94660" autoAdjust="0"/>
  </p:normalViewPr>
  <p:slideViewPr>
    <p:cSldViewPr>
      <p:cViewPr varScale="1">
        <p:scale>
          <a:sx n="66" d="100"/>
          <a:sy n="66" d="100"/>
        </p:scale>
        <p:origin x="-55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27651" name="Rectangle 3"/>
          <p:cNvSpPr>
            <a:spLocks noGrp="1" noChangeArrowheads="1"/>
          </p:cNvSpPr>
          <p:nvPr>
            <p:ph type="dt" sz="quarter" idx="1"/>
          </p:nvPr>
        </p:nvSpPr>
        <p:spPr bwMode="auto">
          <a:xfrm>
            <a:off x="39624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27652" name="Rectangle 4"/>
          <p:cNvSpPr>
            <a:spLocks noGrp="1" noChangeArrowheads="1"/>
          </p:cNvSpPr>
          <p:nvPr>
            <p:ph type="ftr" sz="quarter" idx="2"/>
          </p:nvPr>
        </p:nvSpPr>
        <p:spPr bwMode="auto">
          <a:xfrm>
            <a:off x="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27653" name="Rectangle 5"/>
          <p:cNvSpPr>
            <a:spLocks noGrp="1" noChangeArrowheads="1"/>
          </p:cNvSpPr>
          <p:nvPr>
            <p:ph type="sldNum" sz="quarter" idx="3"/>
          </p:nvPr>
        </p:nvSpPr>
        <p:spPr bwMode="auto">
          <a:xfrm>
            <a:off x="396240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7E10EF7C-5724-4382-9C05-B47CE12A204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spect="1" noChangeArrowheads="1" noTextEdit="1"/>
          </p:cNvSpPr>
          <p:nvPr>
            <p:ph type="sldImg"/>
          </p:nvPr>
        </p:nvSpPr>
        <p:spPr bwMode="auto">
          <a:xfrm>
            <a:off x="1130300" y="685800"/>
            <a:ext cx="4673600" cy="3505200"/>
          </a:xfrm>
          <a:prstGeom prst="rect">
            <a:avLst/>
          </a:prstGeom>
          <a:noFill/>
          <a:ln>
            <a:solidFill>
              <a:srgbClr val="000000"/>
            </a:solidFill>
            <a:miter lim="800000"/>
            <a:headEnd/>
            <a:tailEnd/>
          </a:ln>
        </p:spPr>
      </p:sp>
      <p:sp>
        <p:nvSpPr>
          <p:cNvPr id="3075" name="Rectangle 3"/>
          <p:cNvSpPr>
            <a:spLocks noGrp="1" noChangeArrowheads="1"/>
          </p:cNvSpPr>
          <p:nvPr>
            <p:ph type="body" idx="1"/>
          </p:nvPr>
        </p:nvSpPr>
        <p:spPr bwMode="auto">
          <a:xfrm>
            <a:off x="914400" y="4419600"/>
            <a:ext cx="5105400" cy="4114800"/>
          </a:xfrm>
          <a:prstGeom prst="rect">
            <a:avLst/>
          </a:prstGeom>
          <a:noFill/>
          <a:ln>
            <a:miter lim="800000"/>
            <a:headEnd/>
            <a:tailEnd/>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D9CD246-AF46-4FF3-9293-BC677CB19F9B}" type="datetimeFigureOut">
              <a:rPr lang="en-US"/>
              <a:pPr>
                <a:defRPr/>
              </a:pPr>
              <a:t>4/16/2013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98EB84E-817C-4E5E-B878-F1393B7764CA}" type="slidenum">
              <a:rPr lang="en-US"/>
              <a:pPr>
                <a:defRPr/>
              </a:pPr>
              <a:t>‹#›</a:t>
            </a:fld>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674FDB3-2292-4350-A1C9-DD613239F82F}" type="datetimeFigureOut">
              <a:rPr lang="en-US"/>
              <a:pPr>
                <a:defRPr/>
              </a:pPr>
              <a:t>4/16/2013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41C9CF-F8EA-4723-8ECD-C1A0A795C05F}" type="slidenum">
              <a:rPr lang="en-US"/>
              <a:pPr>
                <a:defRPr/>
              </a:pPr>
              <a:t>‹#›</a:t>
            </a:fld>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1E068E-3281-4FB7-B3BF-9AB5DE024074}" type="datetimeFigureOut">
              <a:rPr lang="en-US"/>
              <a:pPr>
                <a:defRPr/>
              </a:pPr>
              <a:t>4/16/2013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9A5CFE9-85E5-4ABA-A2D1-739684AF1953}" type="slidenum">
              <a:rPr lang="en-US"/>
              <a:pPr>
                <a:defRPr/>
              </a:pPr>
              <a:t>‹#›</a:t>
            </a:fld>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A66D0A9-B60E-43BD-8277-629A39BD2CAE}" type="datetimeFigureOut">
              <a:rPr lang="en-US"/>
              <a:pPr>
                <a:defRPr/>
              </a:pPr>
              <a:t>4/16/2013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BEA74C6-759E-434F-96D1-C15337CF7161}" type="slidenum">
              <a:rPr lang="en-US"/>
              <a:pPr>
                <a:defRPr/>
              </a:pPr>
              <a:t>‹#›</a:t>
            </a:fld>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32E7A7D-6449-4C03-A7FA-D6E32A4806B1}" type="datetimeFigureOut">
              <a:rPr lang="en-US"/>
              <a:pPr>
                <a:defRPr/>
              </a:pPr>
              <a:t>4/16/2013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CB16919-849A-459E-A874-7873D8D7B32B}" type="slidenum">
              <a:rPr lang="en-US"/>
              <a:pPr>
                <a:defRPr/>
              </a:pPr>
              <a:t>‹#›</a:t>
            </a:fld>
            <a:endParaRPr lang="en-US"/>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1206A00-57D4-4E57-B6BC-C26B07FA9051}" type="datetimeFigureOut">
              <a:rPr lang="en-US"/>
              <a:pPr>
                <a:defRPr/>
              </a:pPr>
              <a:t>4/16/2013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ED185A6-0E30-4A22-BE8A-78BD9966B143}" type="slidenum">
              <a:rPr lang="en-US"/>
              <a:pPr>
                <a:defRPr/>
              </a:pPr>
              <a:t>‹#›</a:t>
            </a:fld>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07B8169-5E95-4F13-9162-B3A54063007E}" type="datetimeFigureOut">
              <a:rPr lang="en-US"/>
              <a:pPr>
                <a:defRPr/>
              </a:pPr>
              <a:t>4/16/2013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740B1F6-26AF-4F62-BAE3-07B45AC13FB9}" type="slidenum">
              <a:rPr lang="en-US"/>
              <a:pPr>
                <a:defRPr/>
              </a:pPr>
              <a:t>‹#›</a:t>
            </a:fld>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C0E0351-1700-48BE-9E91-7242D5ED0A88}" type="datetimeFigureOut">
              <a:rPr lang="en-US"/>
              <a:pPr>
                <a:defRPr/>
              </a:pPr>
              <a:t>4/16/2013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5E2C1AD-C62B-41DF-909D-0F1940C0FE37}" type="slidenum">
              <a:rPr lang="en-US"/>
              <a:pPr>
                <a:defRPr/>
              </a:pPr>
              <a:t>‹#›</a:t>
            </a:fld>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1629D42-0A86-491D-AB35-01835F277CE4}" type="datetimeFigureOut">
              <a:rPr lang="en-US"/>
              <a:pPr>
                <a:defRPr/>
              </a:pPr>
              <a:t>4/16/2013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9041CE1-BEB9-4A44-A45A-D88B5B12B6C1}" type="slidenum">
              <a:rPr lang="en-US"/>
              <a:pPr>
                <a:defRPr/>
              </a:pPr>
              <a:t>‹#›</a:t>
            </a:fld>
            <a:endParaRPr lang="en-US"/>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A5E17F6-DB57-406E-84E5-F2F23A413B45}" type="datetimeFigureOut">
              <a:rPr lang="en-US"/>
              <a:pPr>
                <a:defRPr/>
              </a:pPr>
              <a:t>4/16/2013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4860754-271A-4B3F-B9E3-167002CDA647}" type="slidenum">
              <a:rPr lang="en-US"/>
              <a:pPr>
                <a:defRPr/>
              </a:pPr>
              <a:t>‹#›</a:t>
            </a:fld>
            <a:endParaRPr lang="en-US"/>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B4CCA1F-9B69-4F48-B66B-7D94ADC54F55}" type="datetimeFigureOut">
              <a:rPr lang="en-US"/>
              <a:pPr>
                <a:defRPr/>
              </a:pPr>
              <a:t>4/16/2013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329DB26-42C9-4723-9811-1E1B59553B55}" type="slidenum">
              <a:rPr lang="en-US"/>
              <a:pPr>
                <a:defRPr/>
              </a:pPr>
              <a:t>‹#›</a:t>
            </a:fld>
            <a:endParaRPr lang="en-US"/>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A607F0F-6D1A-42FF-8C87-1861936BC793}" type="datetimeFigureOut">
              <a:rPr lang="en-US"/>
              <a:pPr>
                <a:defRPr/>
              </a:pPr>
              <a:t>4/16/2013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FF2E81F-13F5-47EE-8306-43ECA3664DC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ransition>
    <p:zoom/>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0"/>
            <a:ext cx="8229600" cy="609600"/>
          </a:xfrm>
        </p:spPr>
        <p:txBody>
          <a:bodyPr lIns="92075" tIns="46038" rIns="92075" bIns="46038" anchor="b"/>
          <a:lstStyle/>
          <a:p>
            <a:pPr eaLnBrk="1" hangingPunct="1"/>
            <a:r>
              <a:rPr lang="en-US" sz="3200" dirty="0" smtClean="0">
                <a:cs typeface="Arial" charset="0"/>
              </a:rPr>
              <a:t>BLIP Operations </a:t>
            </a:r>
            <a:r>
              <a:rPr lang="en-US" sz="3200" dirty="0" smtClean="0">
                <a:cs typeface="Arial" charset="0"/>
              </a:rPr>
              <a:t>April 1-15, </a:t>
            </a:r>
            <a:r>
              <a:rPr lang="en-US" sz="3200" dirty="0" smtClean="0">
                <a:cs typeface="Arial" charset="0"/>
              </a:rPr>
              <a:t>2013</a:t>
            </a:r>
          </a:p>
        </p:txBody>
      </p:sp>
      <p:sp>
        <p:nvSpPr>
          <p:cNvPr id="2051" name="Content Placeholder 3"/>
          <p:cNvSpPr>
            <a:spLocks noGrp="1"/>
          </p:cNvSpPr>
          <p:nvPr>
            <p:ph idx="1"/>
          </p:nvPr>
        </p:nvSpPr>
        <p:spPr>
          <a:xfrm>
            <a:off x="457200" y="685800"/>
            <a:ext cx="8229600" cy="5440363"/>
          </a:xfrm>
        </p:spPr>
        <p:txBody>
          <a:bodyPr/>
          <a:lstStyle/>
          <a:p>
            <a:pPr eaLnBrk="1" hangingPunct="1"/>
            <a:r>
              <a:rPr lang="en-US" sz="2400" dirty="0" smtClean="0"/>
              <a:t>Routine production of Sr-82 and Ge-68 at 117 </a:t>
            </a:r>
            <a:r>
              <a:rPr lang="en-US" sz="2400" dirty="0" err="1" smtClean="0"/>
              <a:t>MeV</a:t>
            </a:r>
            <a:r>
              <a:rPr lang="en-US" sz="2400" dirty="0" smtClean="0"/>
              <a:t> </a:t>
            </a:r>
            <a:r>
              <a:rPr lang="en-US" sz="2400" dirty="0" smtClean="0"/>
              <a:t>continued.</a:t>
            </a:r>
            <a:endParaRPr lang="en-US" sz="2400" dirty="0" smtClean="0"/>
          </a:p>
          <a:p>
            <a:pPr lvl="1" eaLnBrk="1" hangingPunct="1"/>
            <a:r>
              <a:rPr lang="en-US" sz="2000" dirty="0" smtClean="0"/>
              <a:t>Momentary </a:t>
            </a:r>
            <a:r>
              <a:rPr lang="en-US" sz="2000" dirty="0" smtClean="0"/>
              <a:t>(~0.5s) high gamma radiation levels during target </a:t>
            </a:r>
            <a:r>
              <a:rPr lang="en-US" sz="2000" dirty="0" smtClean="0"/>
              <a:t>insertion and removal operations were </a:t>
            </a:r>
            <a:r>
              <a:rPr lang="en-US" sz="2000" dirty="0" smtClean="0"/>
              <a:t>detected on the afternoon of April 2 and BLIP shutdown to </a:t>
            </a:r>
            <a:r>
              <a:rPr lang="en-US" sz="2000" dirty="0" smtClean="0"/>
              <a:t>investigate. </a:t>
            </a:r>
            <a:r>
              <a:rPr lang="en-US" sz="2000" dirty="0" smtClean="0"/>
              <a:t> </a:t>
            </a:r>
            <a:endParaRPr lang="en-US" sz="2000" dirty="0" smtClean="0"/>
          </a:p>
          <a:p>
            <a:pPr lvl="1" eaLnBrk="1" hangingPunct="1"/>
            <a:r>
              <a:rPr lang="en-US" sz="2000" dirty="0" smtClean="0"/>
              <a:t>Video surveillance of under floor sand shielding showed a 4-6” gap had opened  around the water filled target tank. The sand appears to have shifted, either due to compaction of buried polyethylene beads or vibration over time.  Additional administrative access controls were implemented and restart was approved by DOE on the afternoon of April 5. A shielding fix will be installed in the summer shutdown.</a:t>
            </a:r>
            <a:endParaRPr lang="en-US" sz="2000" dirty="0" smtClean="0"/>
          </a:p>
          <a:p>
            <a:pPr lvl="1" eaLnBrk="1" hangingPunct="1"/>
            <a:r>
              <a:rPr lang="en-US" sz="2000" dirty="0" smtClean="0"/>
              <a:t>Average beam on time was </a:t>
            </a:r>
            <a:r>
              <a:rPr lang="en-US" sz="2000" dirty="0" smtClean="0"/>
              <a:t>down to 100.6 hr/wk due to investigation and  needed restart </a:t>
            </a:r>
            <a:r>
              <a:rPr lang="en-US" sz="2000" dirty="0" smtClean="0"/>
              <a:t>approval</a:t>
            </a:r>
            <a:r>
              <a:rPr lang="en-US" sz="2000" dirty="0" smtClean="0"/>
              <a:t>. Average beam current was 95.0µA.</a:t>
            </a:r>
            <a:endParaRPr lang="en-US" sz="2000" dirty="0" smtClean="0"/>
          </a:p>
          <a:p>
            <a:pPr eaLnBrk="1" hangingPunct="1"/>
            <a:r>
              <a:rPr lang="en-US" sz="2400" dirty="0" smtClean="0"/>
              <a:t>Operations from April 5-15 have been uneventful at 117 </a:t>
            </a:r>
            <a:r>
              <a:rPr lang="en-US" sz="2400" dirty="0" err="1" smtClean="0"/>
              <a:t>MeV</a:t>
            </a:r>
            <a:r>
              <a:rPr lang="en-US" sz="2400" dirty="0" smtClean="0"/>
              <a:t>, with average current up to </a:t>
            </a:r>
            <a:r>
              <a:rPr lang="en-US" sz="2400" dirty="0" smtClean="0"/>
              <a:t>~</a:t>
            </a:r>
            <a:r>
              <a:rPr lang="en-US" sz="2400" dirty="0" smtClean="0"/>
              <a:t>100µA.</a:t>
            </a:r>
          </a:p>
          <a:p>
            <a:pPr eaLnBrk="1" hangingPunct="1"/>
            <a:r>
              <a:rPr lang="en-US" sz="2400" dirty="0" smtClean="0"/>
              <a:t>A short test irradiation at 66 </a:t>
            </a:r>
            <a:r>
              <a:rPr lang="en-US" sz="2400" dirty="0" err="1" smtClean="0"/>
              <a:t>MeV</a:t>
            </a:r>
            <a:r>
              <a:rPr lang="en-US" sz="2400" dirty="0" smtClean="0"/>
              <a:t> is scheduled for April 18.</a:t>
            </a:r>
          </a:p>
          <a:p>
            <a:pPr eaLnBrk="1" hangingPunct="1"/>
            <a:endParaRPr lang="en-US" sz="2400" dirty="0" smtClean="0"/>
          </a:p>
          <a:p>
            <a:pPr eaLnBrk="1" hangingPunct="1"/>
            <a:endParaRPr lang="en-US" sz="2400" dirty="0" smtClean="0"/>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7398"/>
            <a:ext cx="9144000" cy="6865398"/>
          </a:xfrm>
          <a:prstGeom prst="rect">
            <a:avLst/>
          </a:prstGeom>
          <a:noFill/>
          <a:ln w="9525">
            <a:noFill/>
            <a:miter lim="800000"/>
            <a:headEnd/>
            <a:tailEnd/>
          </a:ln>
          <a:effectLst/>
        </p:spPr>
      </p:pic>
      <p:sp>
        <p:nvSpPr>
          <p:cNvPr id="5" name="TextBox 4"/>
          <p:cNvSpPr txBox="1"/>
          <p:nvPr/>
        </p:nvSpPr>
        <p:spPr>
          <a:xfrm>
            <a:off x="1219200" y="3733800"/>
            <a:ext cx="1562219" cy="400110"/>
          </a:xfrm>
          <a:prstGeom prst="rect">
            <a:avLst/>
          </a:prstGeom>
          <a:noFill/>
        </p:spPr>
        <p:txBody>
          <a:bodyPr wrap="square" rtlCol="0">
            <a:spAutoFit/>
          </a:bodyPr>
          <a:lstStyle/>
          <a:p>
            <a:r>
              <a:rPr lang="en-US" sz="2000" dirty="0" smtClean="0">
                <a:solidFill>
                  <a:schemeClr val="bg1"/>
                </a:solidFill>
              </a:rPr>
              <a:t>Sand</a:t>
            </a:r>
            <a:endParaRPr lang="en-US" sz="2000" dirty="0">
              <a:solidFill>
                <a:schemeClr val="bg1"/>
              </a:solidFill>
            </a:endParaRPr>
          </a:p>
        </p:txBody>
      </p:sp>
      <p:sp>
        <p:nvSpPr>
          <p:cNvPr id="6" name="TextBox 5"/>
          <p:cNvSpPr txBox="1"/>
          <p:nvPr/>
        </p:nvSpPr>
        <p:spPr>
          <a:xfrm>
            <a:off x="3962400" y="2895600"/>
            <a:ext cx="3689546" cy="400110"/>
          </a:xfrm>
          <a:prstGeom prst="rect">
            <a:avLst/>
          </a:prstGeom>
          <a:noFill/>
        </p:spPr>
        <p:txBody>
          <a:bodyPr wrap="square" rtlCol="0">
            <a:spAutoFit/>
          </a:bodyPr>
          <a:lstStyle/>
          <a:p>
            <a:r>
              <a:rPr lang="en-US" sz="2000" dirty="0" smtClean="0">
                <a:solidFill>
                  <a:schemeClr val="bg1"/>
                </a:solidFill>
              </a:rPr>
              <a:t>Water filled target shaft</a:t>
            </a:r>
            <a:endParaRPr lang="en-US" sz="2000" dirty="0">
              <a:solidFill>
                <a:schemeClr val="bg1"/>
              </a:solidFill>
            </a:endParaRPr>
          </a:p>
        </p:txBody>
      </p:sp>
      <p:sp>
        <p:nvSpPr>
          <p:cNvPr id="7" name="TextBox 6"/>
          <p:cNvSpPr txBox="1"/>
          <p:nvPr/>
        </p:nvSpPr>
        <p:spPr>
          <a:xfrm>
            <a:off x="5867400" y="1828800"/>
            <a:ext cx="798617" cy="461665"/>
          </a:xfrm>
          <a:prstGeom prst="rect">
            <a:avLst/>
          </a:prstGeom>
          <a:noFill/>
        </p:spPr>
        <p:txBody>
          <a:bodyPr wrap="square" rtlCol="0">
            <a:spAutoFit/>
          </a:bodyPr>
          <a:lstStyle/>
          <a:p>
            <a:r>
              <a:rPr lang="en-US" dirty="0" smtClean="0"/>
              <a:t>Lead</a:t>
            </a:r>
            <a:endParaRPr lang="en-US" dirty="0"/>
          </a:p>
        </p:txBody>
      </p:sp>
      <p:sp>
        <p:nvSpPr>
          <p:cNvPr id="8" name="TextBox 7"/>
          <p:cNvSpPr txBox="1"/>
          <p:nvPr/>
        </p:nvSpPr>
        <p:spPr>
          <a:xfrm>
            <a:off x="6248400" y="685800"/>
            <a:ext cx="697627" cy="400110"/>
          </a:xfrm>
          <a:prstGeom prst="rect">
            <a:avLst/>
          </a:prstGeom>
          <a:noFill/>
        </p:spPr>
        <p:txBody>
          <a:bodyPr wrap="none" rtlCol="0">
            <a:spAutoFit/>
          </a:bodyPr>
          <a:lstStyle/>
          <a:p>
            <a:r>
              <a:rPr lang="en-US" sz="2000" dirty="0" smtClean="0"/>
              <a:t>Lead</a:t>
            </a:r>
            <a:endParaRPr lang="en-US" sz="2000" dirty="0"/>
          </a:p>
        </p:txBody>
      </p:sp>
    </p:spTree>
  </p:cSld>
  <p:clrMapOvr>
    <a:masterClrMapping/>
  </p:clrMapOvr>
  <p:transition>
    <p:zoom/>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15634</TotalTime>
  <Words>178</Words>
  <Application>Microsoft Office PowerPoint</Application>
  <PresentationFormat>On-screen Show (4:3)</PresentationFormat>
  <Paragraphs>11</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BLIP Operations April 1-15, 2013</vt:lpstr>
      <vt:lpstr>Slide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Radionuclide and Radiopharmaceutical  Research (R&amp;RR) Program</dc:title>
  <dc:creator>Suresh Srivastava</dc:creator>
  <cp:lastModifiedBy> </cp:lastModifiedBy>
  <cp:revision>146</cp:revision>
  <dcterms:created xsi:type="dcterms:W3CDTF">2002-05-23T18:46:31Z</dcterms:created>
  <dcterms:modified xsi:type="dcterms:W3CDTF">2013-04-16T16:32:55Z</dcterms:modified>
</cp:coreProperties>
</file>