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8" r:id="rId3"/>
    <p:sldId id="266" r:id="rId4"/>
    <p:sldId id="265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ingrassia\My%20Documents\EXCEL\QUARETRLY\quarterly\fy13\fy13q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2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Lumi\Run13\Run13_Lumi_510_p%5ep%5e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702965868637232E-2"/>
          <c:y val="8.3388441310722247E-2"/>
          <c:w val="0.80607197309886158"/>
          <c:h val="0.81460299167271133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NORMAL!$BG$703:$BK$703</c:f>
              <c:strCache>
                <c:ptCount val="5"/>
                <c:pt idx="0">
                  <c:v>FY13-week 22:</c:v>
                </c:pt>
                <c:pt idx="1">
                  <c:v>FY13-week 23:</c:v>
                </c:pt>
                <c:pt idx="2">
                  <c:v>FY13-week 24:</c:v>
                </c:pt>
                <c:pt idx="3">
                  <c:v>FY13-week 25:</c:v>
                </c:pt>
                <c:pt idx="4">
                  <c:v>FY13-week 26: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0</c:v>
                </c:pt>
                <c:pt idx="1">
                  <c:v>35.35</c:v>
                </c:pt>
                <c:pt idx="2">
                  <c:v>78.25</c:v>
                </c:pt>
                <c:pt idx="3">
                  <c:v>57.65</c:v>
                </c:pt>
                <c:pt idx="4">
                  <c:v>77.950000000000017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NORMAL!$BG$705:$BK$705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8.0500000000000007</c:v>
                </c:pt>
                <c:pt idx="3">
                  <c:v>9.43</c:v>
                </c:pt>
                <c:pt idx="4">
                  <c:v>2.67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NORMAL!$BG$712:$BK$712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11.68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NORMAL!$BG$707:$BK$707</c:f>
              <c:numCache>
                <c:formatCode>0</c:formatCode>
                <c:ptCount val="5"/>
                <c:pt idx="0">
                  <c:v>36.15</c:v>
                </c:pt>
                <c:pt idx="1">
                  <c:v>26.58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NORMAL!$BG$706:$BK$706</c:f>
              <c:numCache>
                <c:formatCode>0</c:formatCode>
                <c:ptCount val="5"/>
                <c:pt idx="0">
                  <c:v>87.050000000000011</c:v>
                </c:pt>
                <c:pt idx="1">
                  <c:v>69.28</c:v>
                </c:pt>
                <c:pt idx="2">
                  <c:v>52.6</c:v>
                </c:pt>
                <c:pt idx="3">
                  <c:v>43.03</c:v>
                </c:pt>
                <c:pt idx="4">
                  <c:v>34.550000000000004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NORMAL!$BG$708:$BK$708</c:f>
              <c:numCache>
                <c:formatCode>0</c:formatCode>
                <c:ptCount val="5"/>
                <c:pt idx="0">
                  <c:v>10.72</c:v>
                </c:pt>
                <c:pt idx="1">
                  <c:v>14.17</c:v>
                </c:pt>
                <c:pt idx="2">
                  <c:v>0.92</c:v>
                </c:pt>
                <c:pt idx="3">
                  <c:v>10.850000000000017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NORMAL!$BG$709:$BK$709</c:f>
              <c:numCache>
                <c:formatCode>0</c:formatCode>
                <c:ptCount val="5"/>
                <c:pt idx="0">
                  <c:v>34.08</c:v>
                </c:pt>
                <c:pt idx="1">
                  <c:v>21.62</c:v>
                </c:pt>
                <c:pt idx="2">
                  <c:v>28.18</c:v>
                </c:pt>
                <c:pt idx="3">
                  <c:v>47.04</c:v>
                </c:pt>
                <c:pt idx="4">
                  <c:v>41.150000000000006</c:v>
                </c:pt>
              </c:numCache>
            </c:numRef>
          </c:val>
        </c:ser>
        <c:overlap val="100"/>
        <c:axId val="74448896"/>
        <c:axId val="74450432"/>
      </c:barChart>
      <c:catAx>
        <c:axId val="74448896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50432"/>
        <c:crosses val="autoZero"/>
        <c:lblAlgn val="ctr"/>
        <c:lblOffset val="100"/>
        <c:tickLblSkip val="1"/>
        <c:tickMarkSkip val="1"/>
      </c:catAx>
      <c:valAx>
        <c:axId val="7445043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000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1062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448896"/>
        <c:crosses val="autoZero"/>
        <c:crossBetween val="between"/>
        <c:majorUnit val="24"/>
        <c:minorUnit val="1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274104887832417"/>
          <c:y val="0.10022463727608917"/>
          <c:w val="0.81161590650225324"/>
          <c:h val="0.79254536548354471"/>
        </c:manualLayout>
      </c:layout>
      <c:barChart>
        <c:barDir val="col"/>
        <c:grouping val="stacked"/>
        <c:ser>
          <c:idx val="0"/>
          <c:order val="0"/>
          <c:tx>
            <c:strRef>
              <c:f>NORMAL!$C$704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NORMAL!$G$703:$K$703</c:f>
              <c:strCache>
                <c:ptCount val="5"/>
                <c:pt idx="0">
                  <c:v>FY13-week 27:</c:v>
                </c:pt>
                <c:pt idx="1">
                  <c:v>FY13-week 28:</c:v>
                </c:pt>
                <c:pt idx="2">
                  <c:v>FY12-week 29:</c:v>
                </c:pt>
                <c:pt idx="3">
                  <c:v>FY12-week 30:</c:v>
                </c:pt>
                <c:pt idx="4">
                  <c:v>FY10-week xx:</c:v>
                </c:pt>
              </c:strCache>
            </c:strRef>
          </c:cat>
          <c:val>
            <c:numRef>
              <c:f>NORMAL!$G$704:$J$704</c:f>
              <c:numCache>
                <c:formatCode>0</c:formatCode>
                <c:ptCount val="4"/>
                <c:pt idx="0">
                  <c:v>75.55</c:v>
                </c:pt>
                <c:pt idx="1">
                  <c:v>70.55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NORMAL!$G$703:$K$703</c:f>
              <c:strCache>
                <c:ptCount val="5"/>
                <c:pt idx="0">
                  <c:v>FY13-week 27:</c:v>
                </c:pt>
                <c:pt idx="1">
                  <c:v>FY13-week 28:</c:v>
                </c:pt>
                <c:pt idx="2">
                  <c:v>FY12-week 29:</c:v>
                </c:pt>
                <c:pt idx="3">
                  <c:v>FY12-week 30:</c:v>
                </c:pt>
                <c:pt idx="4">
                  <c:v>FY10-week xx:</c:v>
                </c:pt>
              </c:strCache>
            </c:strRef>
          </c:cat>
          <c:val>
            <c:numRef>
              <c:f>NORMAL!$G$705:$J$705</c:f>
              <c:numCache>
                <c:formatCode>0</c:formatCode>
                <c:ptCount val="4"/>
                <c:pt idx="0">
                  <c:v>7.95</c:v>
                </c:pt>
                <c:pt idx="1">
                  <c:v>3.7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NORMAL!$G$703:$K$703</c:f>
              <c:strCache>
                <c:ptCount val="5"/>
                <c:pt idx="0">
                  <c:v>FY13-week 27:</c:v>
                </c:pt>
                <c:pt idx="1">
                  <c:v>FY13-week 28:</c:v>
                </c:pt>
                <c:pt idx="2">
                  <c:v>FY12-week 29:</c:v>
                </c:pt>
                <c:pt idx="3">
                  <c:v>FY12-week 30:</c:v>
                </c:pt>
                <c:pt idx="4">
                  <c:v>FY10-week xx:</c:v>
                </c:pt>
              </c:strCache>
            </c:strRef>
          </c:cat>
          <c:val>
            <c:numRef>
              <c:f>NORMAL!$G$712:$J$712</c:f>
              <c:numCache>
                <c:formatCode>0</c:formatCode>
                <c:ptCount val="4"/>
                <c:pt idx="0">
                  <c:v>0</c:v>
                </c:pt>
                <c:pt idx="1">
                  <c:v>14.02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NORMAL!$C$707</c:f>
              <c:strCache>
                <c:ptCount val="1"/>
                <c:pt idx="0">
                  <c:v>Experimenter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NORMAL!$G$703:$K$703</c:f>
              <c:strCache>
                <c:ptCount val="5"/>
                <c:pt idx="0">
                  <c:v>FY13-week 27:</c:v>
                </c:pt>
                <c:pt idx="1">
                  <c:v>FY13-week 28:</c:v>
                </c:pt>
                <c:pt idx="2">
                  <c:v>FY12-week 29:</c:v>
                </c:pt>
                <c:pt idx="3">
                  <c:v>FY12-week 30:</c:v>
                </c:pt>
                <c:pt idx="4">
                  <c:v>FY10-week xx:</c:v>
                </c:pt>
              </c:strCache>
            </c:strRef>
          </c:cat>
          <c:val>
            <c:numRef>
              <c:f>NORMAL!$G$707:$J$707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6"/>
          <c:order val="4"/>
          <c:tx>
            <c:strRef>
              <c:f>NORMAL!$C$708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NORMAL!$G$703:$K$703</c:f>
              <c:strCache>
                <c:ptCount val="5"/>
                <c:pt idx="0">
                  <c:v>FY13-week 27:</c:v>
                </c:pt>
                <c:pt idx="1">
                  <c:v>FY13-week 28:</c:v>
                </c:pt>
                <c:pt idx="2">
                  <c:v>FY12-week 29:</c:v>
                </c:pt>
                <c:pt idx="3">
                  <c:v>FY12-week 30:</c:v>
                </c:pt>
                <c:pt idx="4">
                  <c:v>FY10-week xx:</c:v>
                </c:pt>
              </c:strCache>
            </c:strRef>
          </c:cat>
          <c:val>
            <c:numRef>
              <c:f>NORMAL!$G$708:$J$708</c:f>
              <c:numCache>
                <c:formatCode>0</c:formatCode>
                <c:ptCount val="4"/>
                <c:pt idx="0">
                  <c:v>15.92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5"/>
          <c:tx>
            <c:strRef>
              <c:f>NORMAL!$C$706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NORMAL!$G$703:$K$703</c:f>
              <c:strCache>
                <c:ptCount val="5"/>
                <c:pt idx="0">
                  <c:v>FY13-week 27:</c:v>
                </c:pt>
                <c:pt idx="1">
                  <c:v>FY13-week 28:</c:v>
                </c:pt>
                <c:pt idx="2">
                  <c:v>FY12-week 29:</c:v>
                </c:pt>
                <c:pt idx="3">
                  <c:v>FY12-week 30:</c:v>
                </c:pt>
                <c:pt idx="4">
                  <c:v>FY10-week xx:</c:v>
                </c:pt>
              </c:strCache>
            </c:strRef>
          </c:cat>
          <c:val>
            <c:numRef>
              <c:f>NORMAL!$G$706:$K$706</c:f>
              <c:numCache>
                <c:formatCode>0</c:formatCode>
                <c:ptCount val="5"/>
                <c:pt idx="0">
                  <c:v>35.290000000000013</c:v>
                </c:pt>
                <c:pt idx="1">
                  <c:v>41.220000000000013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NORMAL!$G$703:$K$703</c:f>
              <c:strCache>
                <c:ptCount val="5"/>
                <c:pt idx="0">
                  <c:v>FY13-week 27:</c:v>
                </c:pt>
                <c:pt idx="1">
                  <c:v>FY13-week 28:</c:v>
                </c:pt>
                <c:pt idx="2">
                  <c:v>FY12-week 29:</c:v>
                </c:pt>
                <c:pt idx="3">
                  <c:v>FY12-week 30:</c:v>
                </c:pt>
                <c:pt idx="4">
                  <c:v>FY10-week xx:</c:v>
                </c:pt>
              </c:strCache>
            </c:strRef>
          </c:cat>
          <c:val>
            <c:numRef>
              <c:f>NORMAL!$G$711:$J$711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NORMAL!$G$703:$K$703</c:f>
              <c:strCache>
                <c:ptCount val="5"/>
                <c:pt idx="0">
                  <c:v>FY13-week 27:</c:v>
                </c:pt>
                <c:pt idx="1">
                  <c:v>FY13-week 28:</c:v>
                </c:pt>
                <c:pt idx="2">
                  <c:v>FY12-week 29:</c:v>
                </c:pt>
                <c:pt idx="3">
                  <c:v>FY12-week 30:</c:v>
                </c:pt>
                <c:pt idx="4">
                  <c:v>FY10-week xx:</c:v>
                </c:pt>
              </c:strCache>
            </c:strRef>
          </c:cat>
          <c:val>
            <c:numRef>
              <c:f>NORMAL!$G$710:$J$710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NORMAL!$C$709</c:f>
              <c:strCache>
                <c:ptCount val="1"/>
                <c:pt idx="0">
                  <c:v>Machine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NORMAL!$G$703:$K$703</c:f>
              <c:strCache>
                <c:ptCount val="5"/>
                <c:pt idx="0">
                  <c:v>FY13-week 27:</c:v>
                </c:pt>
                <c:pt idx="1">
                  <c:v>FY13-week 28:</c:v>
                </c:pt>
                <c:pt idx="2">
                  <c:v>FY12-week 29:</c:v>
                </c:pt>
                <c:pt idx="3">
                  <c:v>FY12-week 30:</c:v>
                </c:pt>
                <c:pt idx="4">
                  <c:v>FY10-week xx:</c:v>
                </c:pt>
              </c:strCache>
            </c:strRef>
          </c:cat>
          <c:val>
            <c:numRef>
              <c:f>NORMAL!$G$709:$J$709</c:f>
              <c:numCache>
                <c:formatCode>0</c:formatCode>
                <c:ptCount val="4"/>
                <c:pt idx="0">
                  <c:v>33.290000000000013</c:v>
                </c:pt>
                <c:pt idx="1">
                  <c:v>38.510000000000005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100943360"/>
        <c:axId val="100944896"/>
      </c:barChart>
      <c:catAx>
        <c:axId val="10094336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44896"/>
        <c:crosses val="autoZero"/>
        <c:lblAlgn val="ctr"/>
        <c:lblOffset val="100"/>
        <c:tickLblSkip val="1"/>
        <c:tickMarkSkip val="1"/>
      </c:catAx>
      <c:valAx>
        <c:axId val="100944896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0650549671706355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94336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1120536819689985"/>
          <c:y val="0.18665088512654654"/>
          <c:w val="0.48816570098549006"/>
          <c:h val="0.6022012647658586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3200"/>
              <a:t>Run13 availability &lt;80%&gt;  </a:t>
            </a:r>
            <a:endParaRPr lang="en-US" sz="3200" b="0"/>
          </a:p>
        </c:rich>
      </c:tx>
      <c:layout/>
    </c:title>
    <c:plotArea>
      <c:layout>
        <c:manualLayout>
          <c:layoutTarget val="inner"/>
          <c:xMode val="edge"/>
          <c:yMode val="edge"/>
          <c:x val="0.10869554307623856"/>
          <c:y val="0.1299886993292505"/>
          <c:w val="0.86326111721694443"/>
          <c:h val="0.48742444323172807"/>
        </c:manualLayout>
      </c:layout>
      <c:barChart>
        <c:barDir val="col"/>
        <c:grouping val="clustered"/>
        <c:ser>
          <c:idx val="0"/>
          <c:order val="0"/>
          <c:tx>
            <c:strRef>
              <c:f>RHIC_HOURS_DOE!$A$14</c:f>
              <c:strCache>
                <c:ptCount val="1"/>
                <c:pt idx="0">
                  <c:v>availability</c:v>
                </c:pt>
              </c:strCache>
            </c:strRef>
          </c:tx>
          <c:dPt>
            <c:idx val="0"/>
            <c:spPr>
              <a:solidFill>
                <a:schemeClr val="bg1">
                  <a:lumMod val="75000"/>
                </a:schemeClr>
              </a:solidFill>
            </c:spPr>
          </c:dPt>
          <c:dPt>
            <c:idx val="1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RHIC_HOURS_DOE!$A$26:$A$46</c:f>
              <c:strCache>
                <c:ptCount val="15"/>
                <c:pt idx="0">
                  <c:v>01/01/13/2 to 01/08/13/1</c:v>
                </c:pt>
                <c:pt idx="1">
                  <c:v>01/08/13/2 to 01/15/13/1</c:v>
                </c:pt>
                <c:pt idx="2">
                  <c:v>01/15/13 to 01/22/13/1</c:v>
                </c:pt>
                <c:pt idx="3">
                  <c:v>01/22/13 to 01/29/13/1</c:v>
                </c:pt>
                <c:pt idx="4">
                  <c:v>01/29/13/2 to 02/05/13/1</c:v>
                </c:pt>
                <c:pt idx="5">
                  <c:v>02/05/13/2 to 02/12/13/1</c:v>
                </c:pt>
                <c:pt idx="6">
                  <c:v>02/12/13/2 to 02/19/13/1</c:v>
                </c:pt>
                <c:pt idx="7">
                  <c:v>02/19/13/2 to 02/26/13/1</c:v>
                </c:pt>
                <c:pt idx="8">
                  <c:v>02/26/13/2 to 03/05/13/1</c:v>
                </c:pt>
                <c:pt idx="9">
                  <c:v>03/05/13/2 to 03/12/13/1</c:v>
                </c:pt>
                <c:pt idx="10">
                  <c:v>03/12/13/2 to 03/19/13/1</c:v>
                </c:pt>
                <c:pt idx="11">
                  <c:v>03/19/13/2 to 03/26/13/1</c:v>
                </c:pt>
                <c:pt idx="12">
                  <c:v>03/26/13/2 to 04/02/13/1</c:v>
                </c:pt>
                <c:pt idx="13">
                  <c:v>04/02/13/2 to 04/09/13/1</c:v>
                </c:pt>
                <c:pt idx="14">
                  <c:v>04/09/13/2 to 04/16/13/1</c:v>
                </c:pt>
              </c:strCache>
            </c:strRef>
          </c:cat>
          <c:val>
            <c:numRef>
              <c:f>RHIC_HOURS_DOE!$B$26:$B$46</c:f>
              <c:numCache>
                <c:formatCode>0.00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0.8237500000000002</c:v>
                </c:pt>
                <c:pt idx="6">
                  <c:v>0.84136904761904763</c:v>
                </c:pt>
                <c:pt idx="7">
                  <c:v>0.86955355945837265</c:v>
                </c:pt>
                <c:pt idx="8">
                  <c:v>0.78331637843336699</c:v>
                </c:pt>
                <c:pt idx="9">
                  <c:v>0.85853562782176251</c:v>
                </c:pt>
                <c:pt idx="10">
                  <c:v>0.83133828106296348</c:v>
                </c:pt>
                <c:pt idx="11">
                  <c:v>0.70066815144766148</c:v>
                </c:pt>
                <c:pt idx="12">
                  <c:v>0.7550595238095239</c:v>
                </c:pt>
                <c:pt idx="13">
                  <c:v>0.78</c:v>
                </c:pt>
                <c:pt idx="14">
                  <c:v>0.77000000000000024</c:v>
                </c:pt>
              </c:numCache>
            </c:numRef>
          </c:val>
        </c:ser>
        <c:axId val="100969472"/>
        <c:axId val="100979456"/>
      </c:barChart>
      <c:catAx>
        <c:axId val="100969472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0979456"/>
        <c:crosses val="autoZero"/>
        <c:auto val="1"/>
        <c:lblAlgn val="ctr"/>
        <c:lblOffset val="100"/>
      </c:catAx>
      <c:valAx>
        <c:axId val="100979456"/>
        <c:scaling>
          <c:orientation val="minMax"/>
          <c:max val="0.9"/>
          <c:min val="0.60000000000000064"/>
        </c:scaling>
        <c:axPos val="l"/>
        <c:majorGridlines>
          <c:spPr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</c:majorGridlines>
        <c:numFmt formatCode="0%" sourceLinked="0"/>
        <c:tickLblPos val="nextTo"/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0969472"/>
        <c:crosses val="autoZero"/>
        <c:crossBetween val="between"/>
        <c:majorUnit val="0.1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7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000"/>
              <a:t>Run13 </a:t>
            </a:r>
            <a:r>
              <a:rPr lang="en-US" sz="2000" b="1" i="0" u="none" strike="noStrike" baseline="0"/>
              <a:t>(√s=510 GeV)</a:t>
            </a:r>
            <a:r>
              <a:rPr lang="en-US" sz="2000"/>
              <a:t> p^p^ Integrated Luminosity by Week </a:t>
            </a:r>
          </a:p>
        </c:rich>
      </c:tx>
      <c:layout/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0938102935808526E-2"/>
          <c:y val="0.1310931097641572"/>
          <c:w val="0.8169280909422747"/>
          <c:h val="0.66838346645520064"/>
        </c:manualLayout>
      </c:layout>
      <c:barChart>
        <c:barDir val="col"/>
        <c:grouping val="clustered"/>
        <c:ser>
          <c:idx val="0"/>
          <c:order val="0"/>
          <c:tx>
            <c:strRef>
              <c:f>TimeAtStore!$K$2</c:f>
              <c:strCache>
                <c:ptCount val="1"/>
                <c:pt idx="0">
                  <c:v>STAR Run13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1037527593819093E-2"/>
                  <c:y val="-1.9184904045267993E-2"/>
                </c:manualLayout>
              </c:layout>
              <c:showVal val="1"/>
            </c:dLbl>
            <c:dLbl>
              <c:idx val="1"/>
              <c:layout>
                <c:manualLayout>
                  <c:x val="-6.6225165562913656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4150110375275895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-4.371584699453512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6.5573770491803339E-3"/>
                  <c:y val="0"/>
                </c:manualLayout>
              </c:layout>
              <c:showVal val="1"/>
            </c:dLbl>
            <c:delete val="1"/>
            <c:numFmt formatCode="#,##0.0" sourceLinked="0"/>
            <c:txPr>
              <a:bodyPr rot="-5400000" vert="horz"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TimeAtStore!$J$5:$J$15</c:f>
              <c:strCache>
                <c:ptCount val="5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</c:strCache>
            </c:strRef>
          </c:cat>
          <c:val>
            <c:numRef>
              <c:f>TimeAtStore!$K$5:$K$15</c:f>
              <c:numCache>
                <c:formatCode>0.00</c:formatCode>
                <c:ptCount val="11"/>
                <c:pt idx="0">
                  <c:v>20.112439000000002</c:v>
                </c:pt>
                <c:pt idx="1">
                  <c:v>24.352141999999994</c:v>
                </c:pt>
                <c:pt idx="2">
                  <c:v>23.969316846153827</c:v>
                </c:pt>
                <c:pt idx="3">
                  <c:v>23.25068260160733</c:v>
                </c:pt>
                <c:pt idx="4">
                  <c:v>24.975739322389487</c:v>
                </c:pt>
                <c:pt idx="5">
                  <c:v>3.5814990067134005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TimeAtStore!$L$2</c:f>
              <c:strCache>
                <c:ptCount val="1"/>
                <c:pt idx="0">
                  <c:v>PHENIX Run13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8.8300220750551876E-3"/>
                  <c:y val="-1.9184652278177543E-2"/>
                </c:manualLayout>
              </c:layout>
              <c:showVal val="1"/>
            </c:dLbl>
            <c:dLbl>
              <c:idx val="1"/>
              <c:layout>
                <c:manualLayout>
                  <c:x val="1.324503311258278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8300220750551876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8.7431693989071038E-3"/>
                  <c:y val="3.1974420463629295E-3"/>
                </c:manualLayout>
              </c:layout>
              <c:showVal val="1"/>
            </c:dLbl>
            <c:dLbl>
              <c:idx val="4"/>
              <c:layout>
                <c:manualLayout>
                  <c:x val="8.7431693989071038E-3"/>
                  <c:y val="0"/>
                </c:manualLayout>
              </c:layout>
              <c:showVal val="1"/>
            </c:dLbl>
            <c:delete val="1"/>
            <c:numFmt formatCode="#,##0.0" sourceLinked="0"/>
            <c:txPr>
              <a:bodyPr rot="-5400000" vert="horz"/>
              <a:lstStyle/>
              <a:p>
                <a:pPr>
                  <a:defRPr b="1">
                    <a:solidFill>
                      <a:srgbClr val="0000FF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TimeAtStore!$J$5:$J$15</c:f>
              <c:strCache>
                <c:ptCount val="5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</c:strCache>
            </c:strRef>
          </c:cat>
          <c:val>
            <c:numRef>
              <c:f>TimeAtStore!$L$5:$L$15</c:f>
              <c:numCache>
                <c:formatCode>0.00</c:formatCode>
                <c:ptCount val="11"/>
                <c:pt idx="0">
                  <c:v>21.150995000000016</c:v>
                </c:pt>
                <c:pt idx="1">
                  <c:v>25.552787999999989</c:v>
                </c:pt>
                <c:pt idx="2">
                  <c:v>25.377555692307691</c:v>
                </c:pt>
                <c:pt idx="3">
                  <c:v>23.586748785304231</c:v>
                </c:pt>
                <c:pt idx="4">
                  <c:v>24.083916171913188</c:v>
                </c:pt>
                <c:pt idx="5">
                  <c:v>3.5908909438094008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gapWidth val="40"/>
        <c:axId val="101629952"/>
        <c:axId val="101631488"/>
      </c:barChart>
      <c:barChart>
        <c:barDir val="col"/>
        <c:grouping val="clustered"/>
        <c:ser>
          <c:idx val="2"/>
          <c:order val="2"/>
          <c:tx>
            <c:strRef>
              <c:f>TimeAtStore!$M$3:$M$4</c:f>
              <c:strCache>
                <c:ptCount val="1"/>
                <c:pt idx="0">
                  <c:v>STORE hours/wk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7210963383675488E-7"/>
                  <c:y val="0.46043089937499038"/>
                </c:manualLayout>
              </c:layout>
              <c:showVal val="1"/>
            </c:dLbl>
            <c:dLbl>
              <c:idx val="1"/>
              <c:layout>
                <c:manualLayout>
                  <c:x val="2.1857923497267898E-3"/>
                  <c:y val="0.40287769784172783"/>
                </c:manualLayout>
              </c:layout>
              <c:showVal val="1"/>
            </c:dLbl>
            <c:dLbl>
              <c:idx val="2"/>
              <c:layout>
                <c:manualLayout>
                  <c:x val="4.3715846994535519E-3"/>
                  <c:y val="0.35811350919264862"/>
                </c:manualLayout>
              </c:layout>
              <c:showVal val="1"/>
            </c:dLbl>
            <c:dLbl>
              <c:idx val="3"/>
              <c:layout>
                <c:manualLayout>
                  <c:x val="4.3715846994535519E-3"/>
                  <c:y val="0.45083932853717024"/>
                </c:manualLayout>
              </c:layout>
              <c:showVal val="1"/>
            </c:dLbl>
            <c:dLbl>
              <c:idx val="4"/>
              <c:layout>
                <c:manualLayout>
                  <c:x val="-2.1857923497267803E-3"/>
                  <c:y val="0.37729816147082368"/>
                </c:manualLayout>
              </c:layout>
              <c:showVal val="1"/>
            </c:dLbl>
            <c:delete val="1"/>
            <c:txPr>
              <a:bodyPr rot="-5400000" vert="horz"/>
              <a:lstStyle/>
              <a:p>
                <a:pPr>
                  <a:defRPr b="1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TimeAtStore!$J$5:$J$15</c:f>
              <c:strCache>
                <c:ptCount val="5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</c:strCache>
            </c:strRef>
          </c:cat>
          <c:val>
            <c:numRef>
              <c:f>TimeAtStore!$N$5:$N$15</c:f>
              <c:numCache>
                <c:formatCode>0.0</c:formatCode>
                <c:ptCount val="11"/>
                <c:pt idx="0">
                  <c:v>83.9</c:v>
                </c:pt>
                <c:pt idx="1">
                  <c:v>75.5</c:v>
                </c:pt>
                <c:pt idx="2">
                  <c:v>69.883333333333297</c:v>
                </c:pt>
                <c:pt idx="3">
                  <c:v>83.1</c:v>
                </c:pt>
                <c:pt idx="4">
                  <c:v>73.633333333333297</c:v>
                </c:pt>
              </c:numCache>
            </c:numRef>
          </c:val>
        </c:ser>
        <c:gapWidth val="247"/>
        <c:axId val="101633408"/>
        <c:axId val="101528704"/>
      </c:barChart>
      <c:catAx>
        <c:axId val="101629952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31488"/>
        <c:crosses val="autoZero"/>
        <c:auto val="1"/>
        <c:lblAlgn val="ctr"/>
        <c:lblOffset val="100"/>
        <c:tickLblSkip val="1"/>
        <c:tickMarkSkip val="1"/>
      </c:catAx>
      <c:valAx>
        <c:axId val="101631488"/>
        <c:scaling>
          <c:orientation val="minMax"/>
          <c:max val="4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b="1" dirty="0"/>
                  <a:t>Lint/week</a:t>
                </a:r>
                <a:r>
                  <a:rPr lang="en-US" sz="1600" b="1" baseline="0" dirty="0"/>
                  <a:t>   [</a:t>
                </a:r>
                <a:r>
                  <a:rPr lang="en-US" sz="1600" b="1" baseline="0" dirty="0" err="1"/>
                  <a:t>pb</a:t>
                </a:r>
                <a:r>
                  <a:rPr lang="en-US" sz="1600" b="1" baseline="0" dirty="0"/>
                  <a:t>^-1]</a:t>
                </a:r>
                <a:endParaRPr lang="en-US" sz="1600" b="1" dirty="0"/>
              </a:p>
            </c:rich>
          </c:tx>
          <c:layout>
            <c:manualLayout>
              <c:xMode val="edge"/>
              <c:yMode val="edge"/>
              <c:x val="3.6464348206474207E-3"/>
              <c:y val="0.33006722076407136"/>
            </c:manualLayout>
          </c:layout>
          <c:spPr>
            <a:noFill/>
            <a:ln w="25400">
              <a:noFill/>
            </a:ln>
          </c:spPr>
        </c:title>
        <c:numFmt formatCode="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29952"/>
        <c:crosses val="autoZero"/>
        <c:crossBetween val="between"/>
        <c:majorUnit val="10"/>
      </c:valAx>
      <c:catAx>
        <c:axId val="101633408"/>
        <c:scaling>
          <c:orientation val="minMax"/>
        </c:scaling>
        <c:delete val="1"/>
        <c:axPos val="b"/>
        <c:tickLblPos val="none"/>
        <c:crossAx val="101528704"/>
        <c:crosses val="autoZero"/>
        <c:auto val="1"/>
        <c:lblAlgn val="ctr"/>
        <c:lblOffset val="100"/>
      </c:catAx>
      <c:valAx>
        <c:axId val="101528704"/>
        <c:scaling>
          <c:orientation val="minMax"/>
          <c:max val="96"/>
          <c:min val="0"/>
        </c:scaling>
        <c:axPos val="r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baseline="0">
                    <a:solidFill>
                      <a:srgbClr val="FFFF00"/>
                    </a:solidFill>
                  </a:rPr>
                  <a:t>Hours per Week at Store</a:t>
                </a:r>
              </a:p>
            </c:rich>
          </c:tx>
          <c:layout>
            <c:manualLayout>
              <c:xMode val="edge"/>
              <c:yMode val="edge"/>
              <c:x val="0.9513651770349898"/>
              <c:y val="0.2907640501771811"/>
            </c:manualLayout>
          </c:layout>
          <c:spPr>
            <a:noFill/>
            <a:ln w="25400">
              <a:noFill/>
            </a:ln>
          </c:spPr>
        </c:title>
        <c:numFmt formatCode="0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1633408"/>
        <c:crosses val="max"/>
        <c:crossBetween val="between"/>
        <c:majorUnit val="24"/>
        <c:minorUnit val="24"/>
      </c:valAx>
      <c:spPr>
        <a:solidFill>
          <a:schemeClr val="bg1">
            <a:lumMod val="85000"/>
          </a:schemeClr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1412803532008831"/>
          <c:y val="7.2741806554756192E-2"/>
          <c:w val="0.64955849889624728"/>
          <c:h val="4.9560351718625113E-2"/>
        </c:manualLayout>
      </c:layout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</c:chart>
  <c:spPr>
    <a:solidFill>
      <a:schemeClr val="bg1">
        <a:lumMod val="65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1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75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75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--APRIL 2013</a:t>
            </a:r>
          </a:p>
        </c:rich>
      </c:tx>
      <c:layout>
        <c:manualLayout>
          <c:xMode val="edge"/>
          <c:yMode val="edge"/>
          <c:x val="8.3271325459317591E-2"/>
          <c:y val="2.3789151356080489E-2"/>
        </c:manualLayout>
      </c:layout>
      <c:spPr>
        <a:noFill/>
        <a:ln w="25400">
          <a:noFill/>
        </a:ln>
      </c:spPr>
    </c:title>
    <c:view3D>
      <c:rotX val="10"/>
      <c:hPercent val="100"/>
      <c:rotY val="60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>
                <a:alpha val="0"/>
              </a:srgbClr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357759851556429"/>
          <c:y val="9.3955465305875049E-2"/>
          <c:w val="0.79223305962041668"/>
          <c:h val="0.76505543294236389"/>
        </c:manualLayout>
      </c:layout>
      <c:bar3DChart>
        <c:barDir val="col"/>
        <c:grouping val="standard"/>
        <c:ser>
          <c:idx val="0"/>
          <c:order val="0"/>
          <c:tx>
            <c:strRef>
              <c:f>NORMAL!$B$844</c:f>
              <c:strCache>
                <c:ptCount val="1"/>
                <c:pt idx="0">
                  <c:v>LINAC Rf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NORMAL!$B$845:$D$845</c:f>
              <c:numCache>
                <c:formatCode>0.0%</c:formatCode>
                <c:ptCount val="3"/>
                <c:pt idx="0">
                  <c:v>3.1242189452636844E-3</c:v>
                </c:pt>
              </c:numCache>
            </c:numRef>
          </c:val>
        </c:ser>
        <c:ser>
          <c:idx val="1"/>
          <c:order val="1"/>
          <c:tx>
            <c:strRef>
              <c:f>NORMAL!$B$850</c:f>
              <c:strCache>
                <c:ptCount val="1"/>
                <c:pt idx="0">
                  <c:v>PPS_AGS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NORMAL!$B$851:$D$851</c:f>
              <c:numCache>
                <c:formatCode>0.0%</c:formatCode>
                <c:ptCount val="3"/>
                <c:pt idx="0">
                  <c:v>2.514996250937266E-2</c:v>
                </c:pt>
              </c:numCache>
            </c:numRef>
          </c:val>
        </c:ser>
        <c:ser>
          <c:idx val="2"/>
          <c:order val="2"/>
          <c:tx>
            <c:strRef>
              <c:f>NORMAL!$B$852</c:f>
              <c:strCache>
                <c:ptCount val="1"/>
                <c:pt idx="0">
                  <c:v>Rf_AGS</c:v>
                </c:pt>
              </c:strCache>
            </c:strRef>
          </c:tx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NORMAL!$B$853:$D$853</c:f>
              <c:numCache>
                <c:formatCode>0.0</c:formatCode>
                <c:ptCount val="3"/>
                <c:pt idx="0" formatCode="0.0%">
                  <c:v>3.5928517870532366E-3</c:v>
                </c:pt>
              </c:numCache>
            </c:numRef>
          </c:val>
        </c:ser>
        <c:ser>
          <c:idx val="13"/>
          <c:order val="3"/>
          <c:tx>
            <c:strRef>
              <c:f>NORMAL!$D$854</c:f>
              <c:strCache>
                <c:ptCount val="1"/>
                <c:pt idx="0">
                  <c:v>PS_AGS</c:v>
                </c:pt>
              </c:strCache>
            </c:strRef>
          </c:tx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NORMAL!$B$855:$D$855</c:f>
              <c:numCache>
                <c:formatCode>0.0</c:formatCode>
                <c:ptCount val="3"/>
                <c:pt idx="2" formatCode="0.0%">
                  <c:v>3.9052736815796052E-3</c:v>
                </c:pt>
              </c:numCache>
            </c:numRef>
          </c:val>
        </c:ser>
        <c:ser>
          <c:idx val="11"/>
          <c:order val="4"/>
          <c:tx>
            <c:strRef>
              <c:f>NORMAL!$B$900</c:f>
              <c:strCache>
                <c:ptCount val="1"/>
                <c:pt idx="0">
                  <c:v>InjectorPerformance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NORMAL!$B$901:$D$901</c:f>
              <c:numCache>
                <c:formatCode>0.0</c:formatCode>
                <c:ptCount val="3"/>
                <c:pt idx="0" formatCode="0.0%">
                  <c:v>5.3111722069482626E-3</c:v>
                </c:pt>
              </c:numCache>
            </c:numRef>
          </c:val>
        </c:ser>
        <c:ser>
          <c:idx val="3"/>
          <c:order val="5"/>
          <c:tx>
            <c:strRef>
              <c:f>NORMAL!$B$866</c:f>
              <c:strCache>
                <c:ptCount val="1"/>
                <c:pt idx="0">
                  <c:v>ControlsSoftware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NORMAL!$B$867:$D$867</c:f>
              <c:numCache>
                <c:formatCode>0.0</c:formatCode>
                <c:ptCount val="3"/>
                <c:pt idx="0" formatCode="0.0%">
                  <c:v>6.154711322169458E-3</c:v>
                </c:pt>
                <c:pt idx="2" formatCode="0.0%">
                  <c:v>3.7490627343164211E-3</c:v>
                </c:pt>
              </c:numCache>
            </c:numRef>
          </c:val>
        </c:ser>
        <c:ser>
          <c:idx val="5"/>
          <c:order val="6"/>
          <c:tx>
            <c:strRef>
              <c:f>NORMAL!$B$868</c:f>
              <c:strCache>
                <c:ptCount val="1"/>
                <c:pt idx="0">
                  <c:v>ControlsHdRHIC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NORMAL!$B$869:$D$869</c:f>
              <c:numCache>
                <c:formatCode>0.0</c:formatCode>
                <c:ptCount val="3"/>
                <c:pt idx="0" formatCode="0.0%">
                  <c:v>3.2179455136215947E-3</c:v>
                </c:pt>
                <c:pt idx="2" formatCode="0.0%">
                  <c:v>1.6464633841539615E-2</c:v>
                </c:pt>
              </c:numCache>
            </c:numRef>
          </c:val>
        </c:ser>
        <c:ser>
          <c:idx val="4"/>
          <c:order val="7"/>
          <c:tx>
            <c:strRef>
              <c:f>NORMAL!$B$874</c:f>
              <c:strCache>
                <c:ptCount val="1"/>
                <c:pt idx="0">
                  <c:v>PS_RHIC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NORMAL!$B$875:$D$875</c:f>
              <c:numCache>
                <c:formatCode>0.0</c:formatCode>
                <c:ptCount val="3"/>
                <c:pt idx="0" formatCode="0.0%">
                  <c:v>3.5303674081479629E-3</c:v>
                </c:pt>
                <c:pt idx="2" formatCode="0.0%">
                  <c:v>8.5916020994751315E-3</c:v>
                </c:pt>
              </c:numCache>
            </c:numRef>
          </c:val>
        </c:ser>
        <c:ser>
          <c:idx val="17"/>
          <c:order val="8"/>
          <c:tx>
            <c:strRef>
              <c:f>NORMAL!$D$876</c:f>
              <c:strCache>
                <c:ptCount val="1"/>
                <c:pt idx="0">
                  <c:v>PPS_RHIC</c:v>
                </c:pt>
              </c:strCache>
            </c:strRef>
          </c:tx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NORMAL!$B$877:$D$877</c:f>
              <c:numCache>
                <c:formatCode>0.0%</c:formatCode>
                <c:ptCount val="3"/>
                <c:pt idx="2">
                  <c:v>8.5603599100224949E-3</c:v>
                </c:pt>
              </c:numCache>
            </c:numRef>
          </c:val>
        </c:ser>
        <c:ser>
          <c:idx val="16"/>
          <c:order val="9"/>
          <c:tx>
            <c:strRef>
              <c:f>NORMAL!$D$872</c:f>
              <c:strCache>
                <c:ptCount val="1"/>
                <c:pt idx="0">
                  <c:v>Rf_RHIC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NORMAL!$B$873:$D$873</c:f>
              <c:numCache>
                <c:formatCode>0.0</c:formatCode>
                <c:ptCount val="3"/>
                <c:pt idx="2" formatCode="0.0%">
                  <c:v>9.7475631092226959E-3</c:v>
                </c:pt>
              </c:numCache>
            </c:numRef>
          </c:val>
        </c:ser>
        <c:ser>
          <c:idx val="6"/>
          <c:order val="10"/>
          <c:tx>
            <c:strRef>
              <c:f>NORMAL!$B$878</c:f>
              <c:strCache>
                <c:ptCount val="1"/>
                <c:pt idx="0">
                  <c:v>CRYO_RHIC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NORMAL!$B$879:$D$879</c:f>
              <c:numCache>
                <c:formatCode>0.0%</c:formatCode>
                <c:ptCount val="3"/>
                <c:pt idx="0">
                  <c:v>9.5288677830542359E-3</c:v>
                </c:pt>
              </c:numCache>
            </c:numRef>
          </c:val>
        </c:ser>
        <c:ser>
          <c:idx val="7"/>
          <c:order val="11"/>
          <c:tx>
            <c:strRef>
              <c:f>NORMAL!$B$886</c:f>
              <c:strCache>
                <c:ptCount val="1"/>
                <c:pt idx="0">
                  <c:v>ACG_RHIC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NORMAL!$B$887:$D$887</c:f>
              <c:numCache>
                <c:formatCode>0.0</c:formatCode>
                <c:ptCount val="3"/>
                <c:pt idx="0" formatCode="0.0%">
                  <c:v>5.0924768807798053E-3</c:v>
                </c:pt>
              </c:numCache>
            </c:numRef>
          </c:val>
        </c:ser>
        <c:ser>
          <c:idx val="8"/>
          <c:order val="12"/>
          <c:tx>
            <c:strRef>
              <c:f>NORMAL!$B$894</c:f>
              <c:strCache>
                <c:ptCount val="1"/>
                <c:pt idx="0">
                  <c:v>BLM_PullPerkmit</c:v>
                </c:pt>
              </c:strCache>
            </c:strRef>
          </c:tx>
          <c:spPr>
            <a:solidFill>
              <a:srgbClr val="FF00FF"/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NORMAL!$B$895:$D$895</c:f>
              <c:numCache>
                <c:formatCode>0.0</c:formatCode>
                <c:ptCount val="3"/>
                <c:pt idx="0" formatCode="0.0%">
                  <c:v>5.9360159960009998E-3</c:v>
                </c:pt>
                <c:pt idx="2" formatCode="0.0%">
                  <c:v>6.5921019745063736E-3</c:v>
                </c:pt>
              </c:numCache>
            </c:numRef>
          </c:val>
        </c:ser>
        <c:ser>
          <c:idx val="14"/>
          <c:order val="13"/>
          <c:tx>
            <c:strRef>
              <c:f>NORMAL!$D$902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NORMAL!$B$903:$D$903</c:f>
              <c:numCache>
                <c:formatCode>0.0</c:formatCode>
                <c:ptCount val="3"/>
                <c:pt idx="2" formatCode="0.0%">
                  <c:v>2.0369907523119221E-2</c:v>
                </c:pt>
              </c:numCache>
            </c:numRef>
          </c:val>
        </c:ser>
        <c:ser>
          <c:idx val="9"/>
          <c:order val="14"/>
          <c:tx>
            <c:strRef>
              <c:f>NORMAL!$B$896</c:f>
              <c:strCache>
                <c:ptCount val="1"/>
                <c:pt idx="0">
                  <c:v>Human_Error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NORMAL!$B$897:$D$897</c:f>
              <c:numCache>
                <c:formatCode>0.0</c:formatCode>
                <c:ptCount val="3"/>
                <c:pt idx="0" formatCode="0.0%">
                  <c:v>4.6863284178955264E-3</c:v>
                </c:pt>
              </c:numCache>
            </c:numRef>
          </c:val>
        </c:ser>
        <c:ser>
          <c:idx val="15"/>
          <c:order val="15"/>
          <c:tx>
            <c:strRef>
              <c:f>NORMAL!$D$904</c:f>
              <c:strCache>
                <c:ptCount val="1"/>
                <c:pt idx="0">
                  <c:v>QuenchProtect</c:v>
                </c:pt>
              </c:strCache>
            </c:strRef>
          </c:tx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NORMAL!$B$905:$D$905</c:f>
              <c:numCache>
                <c:formatCode>0.0</c:formatCode>
                <c:ptCount val="3"/>
                <c:pt idx="2" formatCode="0.0%">
                  <c:v>3.5303674081479636E-2</c:v>
                </c:pt>
              </c:numCache>
            </c:numRef>
          </c:val>
        </c:ser>
        <c:ser>
          <c:idx val="10"/>
          <c:order val="16"/>
          <c:tx>
            <c:strRef>
              <c:f>NORMAL!$B$898</c:f>
              <c:strCache>
                <c:ptCount val="1"/>
                <c:pt idx="0">
                  <c:v>Experiments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NORMAL!$B$899:$D$899</c:f>
              <c:numCache>
                <c:formatCode>0.0</c:formatCode>
                <c:ptCount val="3"/>
                <c:pt idx="0" formatCode="0.0%">
                  <c:v>2.483754061484629E-2</c:v>
                </c:pt>
                <c:pt idx="2" formatCode="0.0%">
                  <c:v>3.9052736815796052E-3</c:v>
                </c:pt>
              </c:numCache>
            </c:numRef>
          </c:val>
        </c:ser>
        <c:ser>
          <c:idx val="12"/>
          <c:order val="17"/>
          <c:tx>
            <c:strRef>
              <c:f>NORMAL!$B$882</c:f>
              <c:strCache>
                <c:ptCount val="1"/>
                <c:pt idx="0">
                  <c:v>sum failures&lt;1hr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NORMAL!$B$843:$D$843</c:f>
              <c:strCache>
                <c:ptCount val="3"/>
                <c:pt idx="0">
                  <c:v>04/02/12/2 to 04/09/12/1</c:v>
                </c:pt>
                <c:pt idx="2">
                  <c:v>04/9/13/2 to 04/16/13/1</c:v>
                </c:pt>
              </c:strCache>
            </c:strRef>
          </c:cat>
          <c:val>
            <c:numRef>
              <c:f>NORMAL!$B$883:$D$883</c:f>
              <c:numCache>
                <c:formatCode>0.0%</c:formatCode>
                <c:ptCount val="3"/>
                <c:pt idx="0">
                  <c:v>3.8427893026743314E-3</c:v>
                </c:pt>
                <c:pt idx="2">
                  <c:v>3.1242189452636844E-3</c:v>
                </c:pt>
              </c:numCache>
            </c:numRef>
          </c:val>
        </c:ser>
        <c:shape val="box"/>
        <c:axId val="95016832"/>
        <c:axId val="95018368"/>
        <c:axId val="94916096"/>
      </c:bar3DChart>
      <c:catAx>
        <c:axId val="9501683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72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18368"/>
        <c:crosses val="autoZero"/>
        <c:auto val="1"/>
        <c:lblAlgn val="ctr"/>
        <c:lblOffset val="100"/>
        <c:tickLblSkip val="2"/>
        <c:tickMarkSkip val="1"/>
        <c:noMultiLvlLbl val="1"/>
      </c:catAx>
      <c:valAx>
        <c:axId val="95018368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16832"/>
        <c:crosses val="max"/>
        <c:crossBetween val="between"/>
      </c:valAx>
      <c:serAx>
        <c:axId val="9491609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246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018368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0.80346</cdr:x>
      <cdr:y>0.31868</cdr:y>
    </cdr:from>
    <cdr:to>
      <cdr:x>0.81674</cdr:x>
      <cdr:y>0.36431</cdr:y>
    </cdr:to>
    <cdr:sp macro="" textlink="">
      <cdr:nvSpPr>
        <cdr:cNvPr id="30413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22411" y="1265783"/>
          <a:ext cx="76401" cy="1812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0.44371</cdr:x>
      <cdr:y>0.19933</cdr:y>
    </cdr:from>
    <cdr:to>
      <cdr:x>0.8245</cdr:x>
      <cdr:y>0.27385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52690" y="791741"/>
          <a:ext cx="2190723" cy="295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600" b="1" dirty="0"/>
            <a:t>thru  fill 17370 Saturday  13</a:t>
          </a:r>
          <a:r>
            <a:rPr lang="en-US" sz="1600" b="1" baseline="0" dirty="0"/>
            <a:t> </a:t>
          </a:r>
          <a:r>
            <a:rPr lang="en-US" sz="1600" b="1" dirty="0"/>
            <a:t>April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0.0105</cdr:x>
      <cdr:y>0.0355</cdr:y>
    </cdr:from>
    <cdr:to>
      <cdr:x>0.00976</cdr:x>
      <cdr:y>0.04784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5780" y="306532"/>
          <a:ext cx="1939636" cy="57842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  <a:p xmlns:a="http://schemas.openxmlformats.org/drawingml/2006/main">
          <a:endParaRPr lang="en-US" sz="1100"/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0.01667</cdr:x>
      <cdr:y>0.08889</cdr:y>
    </cdr:from>
    <cdr:to>
      <cdr:x>0.31667</cdr:x>
      <cdr:y>0.8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400" y="609600"/>
          <a:ext cx="2743200" cy="487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PS_AGS</a:t>
          </a:r>
        </a:p>
        <a:p xmlns:a="http://schemas.openxmlformats.org/drawingml/2006/main">
          <a:r>
            <a:rPr lang="en-US" dirty="0" smtClean="0"/>
            <a:t>E17 corrector quad </a:t>
          </a:r>
          <a:r>
            <a:rPr lang="en-US" dirty="0" err="1" smtClean="0"/>
            <a:t>ps</a:t>
          </a:r>
          <a:r>
            <a:rPr lang="en-US" dirty="0" smtClean="0"/>
            <a:t> for warm snake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ControlsSoftware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Copy of IR steering software running causing</a:t>
          </a:r>
        </a:p>
        <a:p xmlns:a="http://schemas.openxmlformats.org/drawingml/2006/main">
          <a:r>
            <a:rPr lang="en-US" dirty="0" smtClean="0"/>
            <a:t>Unwanted commands to </a:t>
          </a:r>
          <a:r>
            <a:rPr lang="en-US" dirty="0" err="1" smtClean="0"/>
            <a:t>wfg</a:t>
          </a:r>
          <a:endParaRPr lang="en-US" dirty="0" smtClean="0"/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ControlsHardware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err="1" smtClean="0"/>
            <a:t>cfe</a:t>
          </a:r>
          <a:r>
            <a:rPr lang="en-US" dirty="0" smtClean="0"/>
            <a:t> 8b-ps2</a:t>
          </a:r>
        </a:p>
        <a:p xmlns:a="http://schemas.openxmlformats.org/drawingml/2006/main">
          <a:r>
            <a:rPr lang="en-US" sz="1100" dirty="0" smtClean="0"/>
            <a:t>Stuck bit in RTDL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PS_RHIC</a:t>
          </a:r>
        </a:p>
        <a:p xmlns:a="http://schemas.openxmlformats.org/drawingml/2006/main">
          <a:r>
            <a:rPr lang="en-US" sz="1100" dirty="0" smtClean="0"/>
            <a:t>Bi9-qf7 tripped at store</a:t>
          </a:r>
        </a:p>
        <a:p xmlns:a="http://schemas.openxmlformats.org/drawingml/2006/main">
          <a:r>
            <a:rPr lang="en-US" dirty="0" smtClean="0"/>
            <a:t>B8-dh0 tripped at store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dirty="0" err="1" smtClean="0"/>
            <a:t>Yabort</a:t>
          </a:r>
          <a:r>
            <a:rPr lang="en-US" dirty="0" smtClean="0"/>
            <a:t> kicker; trip, </a:t>
          </a:r>
          <a:r>
            <a:rPr lang="en-US" dirty="0" err="1" smtClean="0"/>
            <a:t>prefire</a:t>
          </a:r>
          <a:r>
            <a:rPr lang="en-US" dirty="0" smtClean="0"/>
            <a:t> 2x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Rf_RHIC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Relay that gives status to Access Controls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BLM_Pulls</a:t>
          </a:r>
          <a:r>
            <a:rPr lang="en-US" sz="1100" b="1" dirty="0" smtClean="0">
              <a:solidFill>
                <a:srgbClr val="7030A0"/>
              </a:solidFill>
            </a:rPr>
            <a:t> permit</a:t>
          </a:r>
        </a:p>
        <a:p xmlns:a="http://schemas.openxmlformats.org/drawingml/2006/main">
          <a:r>
            <a:rPr lang="en-US" dirty="0" smtClean="0"/>
            <a:t>7x</a:t>
          </a:r>
        </a:p>
        <a:p xmlns:a="http://schemas.openxmlformats.org/drawingml/2006/main">
          <a:r>
            <a:rPr lang="en-US" sz="1100" b="1" dirty="0" smtClean="0">
              <a:solidFill>
                <a:srgbClr val="7030A0"/>
              </a:solidFill>
            </a:rPr>
            <a:t>QLI – beam induced quench</a:t>
          </a:r>
        </a:p>
        <a:p xmlns:a="http://schemas.openxmlformats.org/drawingml/2006/main">
          <a:r>
            <a:rPr lang="en-US" dirty="0" smtClean="0"/>
            <a:t>6x</a:t>
          </a:r>
        </a:p>
        <a:p xmlns:a="http://schemas.openxmlformats.org/drawingml/2006/main">
          <a:r>
            <a:rPr lang="en-US" sz="1100" b="1" dirty="0" err="1" smtClean="0">
              <a:solidFill>
                <a:srgbClr val="7030A0"/>
              </a:solidFill>
            </a:rPr>
            <a:t>QuenchProtect</a:t>
          </a:r>
          <a:endParaRPr lang="en-US" sz="1100" b="1" dirty="0" smtClean="0">
            <a:solidFill>
              <a:srgbClr val="7030A0"/>
            </a:solidFill>
          </a:endParaRPr>
        </a:p>
        <a:p xmlns:a="http://schemas.openxmlformats.org/drawingml/2006/main">
          <a:r>
            <a:rPr lang="en-US" dirty="0" smtClean="0"/>
            <a:t>Y9D</a:t>
          </a:r>
          <a:r>
            <a:rPr lang="en-US" u="sng" dirty="0" smtClean="0"/>
            <a:t>QPSW</a:t>
          </a:r>
        </a:p>
        <a:p xmlns:a="http://schemas.openxmlformats.org/drawingml/2006/main">
          <a:r>
            <a:rPr lang="en-US" sz="1100" dirty="0" smtClean="0"/>
            <a:t>Bi9-qf7 QPA board replaced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Experiment</a:t>
          </a:r>
        </a:p>
        <a:p xmlns:a="http://schemas.openxmlformats.org/drawingml/2006/main">
          <a:r>
            <a:rPr lang="en-US" sz="1100" dirty="0" smtClean="0"/>
            <a:t>HV </a:t>
          </a:r>
          <a:r>
            <a:rPr lang="en-US" sz="1100" dirty="0" err="1" smtClean="0"/>
            <a:t>ps</a:t>
          </a:r>
          <a:r>
            <a:rPr lang="en-US" sz="1100" dirty="0" smtClean="0"/>
            <a:t> for </a:t>
          </a:r>
          <a:r>
            <a:rPr lang="en-US" sz="1100" dirty="0" err="1" smtClean="0"/>
            <a:t>Phenix</a:t>
          </a:r>
          <a:r>
            <a:rPr lang="en-US" sz="1100" dirty="0" smtClean="0"/>
            <a:t> N </a:t>
          </a:r>
          <a:r>
            <a:rPr lang="en-US" sz="1100" dirty="0" err="1" smtClean="0"/>
            <a:t>muon</a:t>
          </a:r>
          <a:r>
            <a:rPr lang="en-US" sz="1100" dirty="0" smtClean="0"/>
            <a:t> detector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301ABA2-74B7-4020-9362-314599A8E1E1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1F7AB463-9E20-45BE-A324-F237F59FE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23511F-2B83-4A34-BF2C-0DB846BB18C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7BBAF-2176-49A2-BC28-047E384AA75F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A64A7-5B96-412F-98C2-C17FCE443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3C6E0-7EDA-4B65-BA83-E66F18AA00D9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692F3-8E21-4058-ABE2-AD015FAE5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33315-AC21-491E-B7F7-3B7E9196AB4E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483EF-140F-469C-B921-4A2D0C5EF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7F9AE-F05E-4F63-B9A4-AE51CA289890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A6414-2E59-441A-9E2E-083AA7296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679F1-45D6-4085-A212-D99D98963A65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AD84-382B-4DB2-8F5F-D73601776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3FE0D-809C-4BAB-AF42-8D864AD77A15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E4F9B-8FFD-4005-8C5F-07C1B40F2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3CA7E-88BC-40A1-A51E-445A5401BDEF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C893A-48AC-4B4A-8C65-8AA169393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4EB48-F114-46B1-A306-4307D2FA3E13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5146F-07E3-4490-9670-16BDC06AF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EB812-0DD3-4269-9638-4CC3908D1DBB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8BB40-7091-4470-99D1-6F4A6C148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F6C62-4EE0-4945-AF23-547597BFDFBE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28D47-3BFF-46FD-9451-7D874ED36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0ECAC-F4A6-4D3C-A5D9-03143243CEB3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94EF-7812-4AA0-82CE-9945ED0D8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3CC8E2-CCC4-4B2C-89AD-3F1662D8F0CF}" type="datetimeFigureOut">
              <a:rPr lang="en-US"/>
              <a:pPr>
                <a:defRPr/>
              </a:pPr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B1CBFA8-5BAC-4FD9-93D3-716A0C8E3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Availability March-April Run13</a:t>
            </a:r>
            <a:br>
              <a:rPr lang="en-US" dirty="0" smtClean="0"/>
            </a:br>
            <a:r>
              <a:rPr lang="en-US" sz="1600" dirty="0" smtClean="0"/>
              <a:t>last week availability 77% previous week 78%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1707</TotalTime>
  <Words>175</Words>
  <Application>Microsoft Office PowerPoint</Application>
  <PresentationFormat>On-screen Show (4:3)</PresentationFormat>
  <Paragraphs>82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Availability March-April Run13 last week availability 77% previous week 78%</vt:lpstr>
      <vt:lpstr>Slide 2</vt:lpstr>
      <vt:lpstr>Slide 3</vt:lpstr>
      <vt:lpstr>Slide 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273</cp:revision>
  <dcterms:created xsi:type="dcterms:W3CDTF">2011-03-02T18:37:40Z</dcterms:created>
  <dcterms:modified xsi:type="dcterms:W3CDTF">2013-04-16T14:48:16Z</dcterms:modified>
</cp:coreProperties>
</file>