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630" r:id="rId3"/>
    <p:sldId id="615" r:id="rId4"/>
    <p:sldId id="629" r:id="rId5"/>
    <p:sldId id="614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4246C"/>
    <a:srgbClr val="042B7F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8350" autoAdjust="0"/>
  </p:normalViewPr>
  <p:slideViewPr>
    <p:cSldViewPr>
      <p:cViewPr varScale="1">
        <p:scale>
          <a:sx n="43" d="100"/>
          <a:sy n="43" d="100"/>
        </p:scale>
        <p:origin x="-114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816" y="4415790"/>
            <a:ext cx="502837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6" y="4414200"/>
            <a:ext cx="5028370" cy="4184971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i="1" kern="1200" dirty="0" smtClean="0">
              <a:solidFill>
                <a:srgbClr val="FF0000"/>
              </a:solidFill>
              <a:latin typeface="Arial" charset="0"/>
              <a:ea typeface="ＭＳ Ｐゴシック" pitchFamily="48" charset="-128"/>
              <a:cs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4/16/2013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133600"/>
            <a:ext cx="8763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chemeClr val="bg1"/>
                </a:solidFill>
              </a:rPr>
              <a:t>Improving Recollection of Complex LOTO Training</a:t>
            </a: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4-16-2013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ain-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8512" y="3200400"/>
            <a:ext cx="3215488" cy="21675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090613"/>
          </a:xfrm>
        </p:spPr>
        <p:txBody>
          <a:bodyPr/>
          <a:lstStyle/>
          <a:p>
            <a:r>
              <a:rPr lang="en-US" dirty="0" smtClean="0"/>
              <a:t>Improving Recollection of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Memories are made by converting external sources of energy into electrical patterns recognized by the brain (e.g., photons into the eye convert to electrical patterns in the visual cortex)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 descr="Brain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514600"/>
            <a:ext cx="5334000" cy="39949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Improving Recollection of Training</a:t>
            </a:r>
            <a:endParaRPr lang="en-US" dirty="0" smtClean="0"/>
          </a:p>
        </p:txBody>
      </p:sp>
      <p:pic>
        <p:nvPicPr>
          <p:cNvPr id="5" name="Content Placeholder 4" descr="rainman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371600" y="914400"/>
            <a:ext cx="2870250" cy="2931319"/>
          </a:xfrm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895600" y="4343400"/>
            <a:ext cx="4724400" cy="949325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99"/>
                </a:solidFill>
              </a:rPr>
              <a:t>Y_ _r  d_g  ch_s_d  th_  c_t</a:t>
            </a:r>
          </a:p>
          <a:p>
            <a:pPr>
              <a:buNone/>
            </a:pPr>
            <a:r>
              <a:rPr lang="en-US" b="1" dirty="0" smtClean="0">
                <a:solidFill>
                  <a:srgbClr val="000099"/>
                </a:solidFill>
              </a:rPr>
              <a:t> illustrates “binding problem”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algn="ctr"/>
            <a:fld id="{0C8A96F8-784C-482C-8DCF-19FD03F927ED}" type="slidenum">
              <a:rPr lang="en-US" sz="1200" smtClean="0"/>
              <a:pPr algn="ctr"/>
              <a:t>3</a:t>
            </a:fld>
            <a:endParaRPr lang="en-US" sz="1200" dirty="0" smtClean="0"/>
          </a:p>
        </p:txBody>
      </p:sp>
      <p:pic>
        <p:nvPicPr>
          <p:cNvPr id="9" name="Picture 8" descr="falling off bicyc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990600"/>
            <a:ext cx="2559050" cy="2971800"/>
          </a:xfrm>
          <a:prstGeom prst="rect">
            <a:avLst/>
          </a:prstGeom>
        </p:spPr>
      </p:pic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0" y="54864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42B7F"/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 Using several senses to create a memory (rock concert vs. password) </a:t>
            </a:r>
          </a:p>
          <a:p>
            <a:pPr marL="342900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42B7F"/>
              </a:buClr>
              <a:buSzPct val="110000"/>
              <a:tabLst/>
              <a:defRPr/>
            </a:pPr>
            <a:r>
              <a:rPr lang="en-US" sz="2000" b="1" kern="0" dirty="0" smtClean="0">
                <a:solidFill>
                  <a:srgbClr val="000099"/>
                </a:solidFill>
                <a:latin typeface="+mn-lt"/>
                <a:ea typeface="+mn-ea"/>
              </a:rPr>
              <a:t> and u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ＭＳ Ｐゴシック"/>
              </a:rPr>
              <a:t>sing spaced repetition improves recall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ＭＳ Ｐゴシック"/>
            </a:endParaRPr>
          </a:p>
        </p:txBody>
      </p:sp>
      <p:pic>
        <p:nvPicPr>
          <p:cNvPr id="11" name="Picture 10" descr="a_blender_with_the_lid_off_royalty_free_080928-111242-14904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52600" y="4038600"/>
            <a:ext cx="10287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090613"/>
          </a:xfrm>
        </p:spPr>
        <p:txBody>
          <a:bodyPr/>
          <a:lstStyle/>
          <a:p>
            <a:r>
              <a:rPr lang="en-US" dirty="0" smtClean="0"/>
              <a:t>Examples of Complex LOTO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5486400" cy="4572000"/>
          </a:xfrm>
        </p:spPr>
        <p:txBody>
          <a:bodyPr/>
          <a:lstStyle/>
          <a:p>
            <a:r>
              <a:rPr lang="en-US" sz="1800" b="1" dirty="0" smtClean="0">
                <a:solidFill>
                  <a:srgbClr val="000099"/>
                </a:solidFill>
              </a:rPr>
              <a:t>More </a:t>
            </a:r>
            <a:r>
              <a:rPr lang="en-US" sz="1800" b="1" dirty="0" smtClean="0">
                <a:solidFill>
                  <a:srgbClr val="000099"/>
                </a:solidFill>
              </a:rPr>
              <a:t>than 1 source of hazardous energy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More </a:t>
            </a:r>
            <a:r>
              <a:rPr lang="en-US" sz="1800" b="1" dirty="0" smtClean="0">
                <a:solidFill>
                  <a:srgbClr val="000099"/>
                </a:solidFill>
              </a:rPr>
              <a:t>than 1 isolation point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More </a:t>
            </a:r>
            <a:r>
              <a:rPr lang="en-US" sz="1800" b="1" dirty="0" smtClean="0">
                <a:solidFill>
                  <a:srgbClr val="000099"/>
                </a:solidFill>
              </a:rPr>
              <a:t>than 1 craft applying LOTO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More </a:t>
            </a:r>
            <a:r>
              <a:rPr lang="en-US" sz="1800" b="1" dirty="0" smtClean="0">
                <a:solidFill>
                  <a:srgbClr val="000099"/>
                </a:solidFill>
              </a:rPr>
              <a:t>than 1 work location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Both </a:t>
            </a:r>
            <a:r>
              <a:rPr lang="en-US" sz="1800" b="1" dirty="0" smtClean="0">
                <a:solidFill>
                  <a:srgbClr val="000099"/>
                </a:solidFill>
              </a:rPr>
              <a:t>BNL and non-BNL workers are applying LOTO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More </a:t>
            </a:r>
            <a:r>
              <a:rPr lang="en-US" sz="1800" b="1" dirty="0" smtClean="0">
                <a:solidFill>
                  <a:srgbClr val="000099"/>
                </a:solidFill>
              </a:rPr>
              <a:t>than 1 crew is applying LOTO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More </a:t>
            </a:r>
            <a:r>
              <a:rPr lang="en-US" sz="1800" b="1" dirty="0" smtClean="0">
                <a:solidFill>
                  <a:srgbClr val="000099"/>
                </a:solidFill>
              </a:rPr>
              <a:t>than 1 disconnecting means</a:t>
            </a:r>
          </a:p>
          <a:p>
            <a:r>
              <a:rPr lang="en-US" sz="1800" b="1" dirty="0" smtClean="0">
                <a:solidFill>
                  <a:srgbClr val="000099"/>
                </a:solidFill>
              </a:rPr>
              <a:t>A </a:t>
            </a:r>
            <a:r>
              <a:rPr lang="en-US" sz="1800" b="1" dirty="0" smtClean="0">
                <a:solidFill>
                  <a:srgbClr val="000099"/>
                </a:solidFill>
              </a:rPr>
              <a:t>particular sequence that is out of the ordinary, is required </a:t>
            </a:r>
            <a:r>
              <a:rPr lang="en-US" sz="1800" b="1" dirty="0" smtClean="0">
                <a:solidFill>
                  <a:srgbClr val="000099"/>
                </a:solidFill>
              </a:rPr>
              <a:t>for LOTO</a:t>
            </a:r>
            <a:endParaRPr lang="en-US" sz="1800" b="1" dirty="0" smtClean="0">
              <a:solidFill>
                <a:srgbClr val="000099"/>
              </a:solidFill>
            </a:endParaRPr>
          </a:p>
          <a:p>
            <a:r>
              <a:rPr lang="en-US" sz="1800" b="1" dirty="0" smtClean="0">
                <a:solidFill>
                  <a:srgbClr val="000099"/>
                </a:solidFill>
              </a:rPr>
              <a:t>Piece </a:t>
            </a:r>
            <a:r>
              <a:rPr lang="en-US" sz="1800" b="1" dirty="0" smtClean="0">
                <a:solidFill>
                  <a:srgbClr val="000099"/>
                </a:solidFill>
              </a:rPr>
              <a:t>of equipment involved cannot be locked</a:t>
            </a:r>
            <a:endParaRPr lang="en-US" sz="1800" b="1" dirty="0" smtClean="0">
              <a:solidFill>
                <a:srgbClr val="000099"/>
              </a:solidFill>
            </a:endParaRPr>
          </a:p>
          <a:p>
            <a:endParaRPr lang="en-US" sz="1800" dirty="0" smtClean="0">
              <a:solidFill>
                <a:srgbClr val="000066"/>
              </a:solidFill>
            </a:endParaRPr>
          </a:p>
          <a:p>
            <a:endParaRPr lang="en-US" sz="1800" dirty="0" smtClean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066800"/>
            <a:ext cx="2667000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724400"/>
            <a:ext cx="1905000" cy="157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4953000"/>
            <a:ext cx="158608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090613"/>
          </a:xfrm>
        </p:spPr>
        <p:txBody>
          <a:bodyPr/>
          <a:lstStyle/>
          <a:p>
            <a:r>
              <a:rPr lang="en-US" dirty="0" smtClean="0"/>
              <a:t>Complex LOTO OJT Training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143000"/>
            <a:ext cx="76200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A supervisor </a:t>
            </a:r>
            <a:r>
              <a:rPr lang="en-US" b="1" dirty="0" smtClean="0">
                <a:solidFill>
                  <a:srgbClr val="000099"/>
                </a:solidFill>
              </a:rPr>
              <a:t>must instruct </a:t>
            </a:r>
            <a:r>
              <a:rPr lang="en-US" b="1" dirty="0" smtClean="0">
                <a:solidFill>
                  <a:srgbClr val="000099"/>
                </a:solidFill>
              </a:rPr>
              <a:t>each worker on </a:t>
            </a:r>
            <a:r>
              <a:rPr lang="en-US" b="1" dirty="0" smtClean="0">
                <a:solidFill>
                  <a:srgbClr val="000099"/>
                </a:solidFill>
              </a:rPr>
              <a:t>job-specific </a:t>
            </a:r>
            <a:r>
              <a:rPr lang="en-US" b="1" dirty="0" smtClean="0">
                <a:solidFill>
                  <a:srgbClr val="000099"/>
                </a:solidFill>
              </a:rPr>
              <a:t>requirements and </a:t>
            </a:r>
            <a:r>
              <a:rPr lang="en-US" b="1" dirty="0" smtClean="0">
                <a:solidFill>
                  <a:srgbClr val="000099"/>
                </a:solidFill>
              </a:rPr>
              <a:t>procedures that </a:t>
            </a:r>
            <a:r>
              <a:rPr lang="en-US" b="1" dirty="0" smtClean="0">
                <a:solidFill>
                  <a:srgbClr val="000099"/>
                </a:solidFill>
              </a:rPr>
              <a:t>need </a:t>
            </a:r>
            <a:r>
              <a:rPr lang="en-US" b="1" dirty="0" smtClean="0">
                <a:solidFill>
                  <a:srgbClr val="000099"/>
                </a:solidFill>
              </a:rPr>
              <a:t>to </a:t>
            </a:r>
            <a:r>
              <a:rPr lang="en-US" b="1" dirty="0" smtClean="0">
                <a:solidFill>
                  <a:srgbClr val="000099"/>
                </a:solidFill>
              </a:rPr>
              <a:t>be followed for a complex LOTO</a:t>
            </a:r>
          </a:p>
          <a:p>
            <a:r>
              <a:rPr lang="en-US" b="1" dirty="0" smtClean="0">
                <a:solidFill>
                  <a:srgbClr val="000099"/>
                </a:solidFill>
              </a:rPr>
              <a:t>Best training approach: observe the worker performing the LOTO so that the worker creates a memory using several of their senses</a:t>
            </a:r>
          </a:p>
          <a:p>
            <a:r>
              <a:rPr lang="en-US" b="1" dirty="0" smtClean="0">
                <a:solidFill>
                  <a:srgbClr val="000099"/>
                </a:solidFill>
              </a:rPr>
              <a:t>When confident of a worker’s practical skills and job knowledge, the supervisor </a:t>
            </a:r>
            <a:r>
              <a:rPr lang="en-US" b="1" dirty="0" smtClean="0">
                <a:solidFill>
                  <a:srgbClr val="000099"/>
                </a:solidFill>
              </a:rPr>
              <a:t>may authorize </a:t>
            </a:r>
            <a:r>
              <a:rPr lang="en-US" b="1" dirty="0" smtClean="0">
                <a:solidFill>
                  <a:srgbClr val="000099"/>
                </a:solidFill>
              </a:rPr>
              <a:t>each worker to lock and tag equipment unsupervised</a:t>
            </a:r>
          </a:p>
          <a:p>
            <a:r>
              <a:rPr lang="en-US" b="1" dirty="0" smtClean="0">
                <a:solidFill>
                  <a:srgbClr val="000099"/>
                </a:solidFill>
              </a:rPr>
              <a:t>Supervisors should repeat OJT periodically – repetition at infrequent intervals improves recall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19983</TotalTime>
  <Words>246</Words>
  <Application>Microsoft Office PowerPoint</Application>
  <PresentationFormat>On-screen Show (4:3)</PresentationFormat>
  <Paragraphs>35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Improving Recollection of Training</vt:lpstr>
      <vt:lpstr>Improving Recollection of Training</vt:lpstr>
      <vt:lpstr>Examples of Complex LOTO</vt:lpstr>
      <vt:lpstr>Complex LOTO OJT Training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1041</cp:revision>
  <cp:lastPrinted>2007-07-02T19:06:14Z</cp:lastPrinted>
  <dcterms:created xsi:type="dcterms:W3CDTF">2007-06-28T20:22:43Z</dcterms:created>
  <dcterms:modified xsi:type="dcterms:W3CDTF">2013-04-16T16:46:48Z</dcterms:modified>
</cp:coreProperties>
</file>