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89" r:id="rId2"/>
    <p:sldId id="630" r:id="rId3"/>
    <p:sldId id="615" r:id="rId4"/>
    <p:sldId id="629" r:id="rId5"/>
    <p:sldId id="614" r:id="rId6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0066"/>
    <a:srgbClr val="04246C"/>
    <a:srgbClr val="042B7F"/>
    <a:srgbClr val="0000FF"/>
    <a:srgbClr val="0B6B1B"/>
    <a:srgbClr val="1E045E"/>
    <a:srgbClr val="0E8C23"/>
    <a:srgbClr val="13B92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24" autoAdjust="0"/>
    <p:restoredTop sz="88350" autoAdjust="0"/>
  </p:normalViewPr>
  <p:slideViewPr>
    <p:cSldViewPr>
      <p:cViewPr varScale="1">
        <p:scale>
          <a:sx n="43" d="100"/>
          <a:sy n="43" d="100"/>
        </p:scale>
        <p:origin x="-1142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286" y="-102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314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t" anchorCtr="0" compatLnSpc="1">
            <a:prstTxWarp prst="textNoShape">
              <a:avLst/>
            </a:prstTxWarp>
          </a:bodyPr>
          <a:lstStyle>
            <a:lvl1pPr defTabSz="930252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852" y="0"/>
            <a:ext cx="297314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t" anchorCtr="0" compatLnSpc="1">
            <a:prstTxWarp prst="textNoShape">
              <a:avLst/>
            </a:prstTxWarp>
          </a:bodyPr>
          <a:lstStyle>
            <a:lvl1pPr algn="r" defTabSz="930252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1580"/>
            <a:ext cx="297314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b" anchorCtr="0" compatLnSpc="1">
            <a:prstTxWarp prst="textNoShape">
              <a:avLst/>
            </a:prstTxWarp>
          </a:bodyPr>
          <a:lstStyle>
            <a:lvl1pPr defTabSz="930252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852" y="8831580"/>
            <a:ext cx="297314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b" anchorCtr="0" compatLnSpc="1">
            <a:prstTxWarp prst="textNoShape">
              <a:avLst/>
            </a:prstTxWarp>
          </a:bodyPr>
          <a:lstStyle>
            <a:lvl1pPr algn="r" defTabSz="930252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fld id="{3A76B745-74A3-4958-A951-3571C1AD55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314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t" anchorCtr="0" compatLnSpc="1">
            <a:prstTxWarp prst="textNoShape">
              <a:avLst/>
            </a:prstTxWarp>
          </a:bodyPr>
          <a:lstStyle>
            <a:lvl1pPr defTabSz="930252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852" y="0"/>
            <a:ext cx="297314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t" anchorCtr="0" compatLnSpc="1">
            <a:prstTxWarp prst="textNoShape">
              <a:avLst/>
            </a:prstTxWarp>
          </a:bodyPr>
          <a:lstStyle>
            <a:lvl1pPr algn="r" defTabSz="930252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816" y="4415790"/>
            <a:ext cx="502837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580"/>
            <a:ext cx="297314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b" anchorCtr="0" compatLnSpc="1">
            <a:prstTxWarp prst="textNoShape">
              <a:avLst/>
            </a:prstTxWarp>
          </a:bodyPr>
          <a:lstStyle>
            <a:lvl1pPr defTabSz="930252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852" y="8831580"/>
            <a:ext cx="297314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b" anchorCtr="0" compatLnSpc="1">
            <a:prstTxWarp prst="textNoShape">
              <a:avLst/>
            </a:prstTxWarp>
          </a:bodyPr>
          <a:lstStyle>
            <a:lvl1pPr algn="r" defTabSz="930252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fld id="{1893202F-CF91-4C53-A895-26D4194360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96913"/>
            <a:ext cx="4648200" cy="3486150"/>
          </a:xfrm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16" y="4414200"/>
            <a:ext cx="5028370" cy="4184971"/>
          </a:xfrm>
          <a:noFill/>
          <a:ln/>
        </p:spPr>
        <p:txBody>
          <a:bodyPr/>
          <a:lstStyle/>
          <a:p>
            <a:endParaRPr lang="en-US" dirty="0" smtClean="0">
              <a:latin typeface="Arial" pitchFamily="34" charset="0"/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i="1" kern="1200" dirty="0" smtClean="0">
              <a:solidFill>
                <a:srgbClr val="FF0000"/>
              </a:solidFill>
              <a:latin typeface="Arial" charset="0"/>
              <a:ea typeface="ＭＳ Ｐゴシック" pitchFamily="48" charset="-128"/>
              <a:cs typeface="ＭＳ Ｐゴシック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93202F-CF91-4C53-A895-26D41943601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93202F-CF91-4C53-A895-26D41943601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93202F-CF91-4C53-A895-26D41943601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6" descr="ppt_BG_Title_BNL_bluePassionwhi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" y="457200"/>
            <a:ext cx="6172200" cy="1600200"/>
          </a:xfrm>
        </p:spPr>
        <p:txBody>
          <a:bodyPr anchor="b"/>
          <a:lstStyle>
            <a:lvl1pPr algn="r"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286000"/>
            <a:ext cx="6172200" cy="990600"/>
          </a:xfrm>
        </p:spPr>
        <p:txBody>
          <a:bodyPr/>
          <a:lstStyle>
            <a:lvl1pPr marL="0" indent="0" algn="r">
              <a:buFont typeface="Wingdings" pitchFamily="48" charset="2"/>
              <a:buNone/>
              <a:defRPr sz="1900" i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622C2-78B0-4AC5-8026-553F589F2AFF}" type="datetime1">
              <a:rPr lang="en-US"/>
              <a:pPr>
                <a:defRPr/>
              </a:pPr>
              <a:t>4/16/2013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EB5B5-7891-4DDB-B7A8-EEA4748D97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1" y="304800"/>
            <a:ext cx="20955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1" y="304800"/>
            <a:ext cx="61341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58289-2B87-4CCB-8195-0830F085A705}" type="datetime1">
              <a:rPr lang="en-US"/>
              <a:pPr>
                <a:defRPr/>
              </a:pPr>
              <a:t>4/16/2013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AF0DB-2B82-414B-BC2E-FEDA41DA40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A99E20-1275-49B8-AB68-A37F8A23E803}" type="datetime1">
              <a:rPr lang="en-US"/>
              <a:pPr>
                <a:defRPr/>
              </a:pPr>
              <a:t>4/16/2013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3D56E-CF58-48DB-9859-5D577ABEE5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996A3-CFC6-43A5-90DB-AF1141B209C6}" type="datetime1">
              <a:rPr lang="en-US"/>
              <a:pPr>
                <a:defRPr/>
              </a:pPr>
              <a:t>4/16/2013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CF8C1-A238-4A28-B153-EC937AAD7E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8800"/>
            <a:ext cx="3733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733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7F151-4F9A-468A-9545-56D75F1B3582}" type="datetime1">
              <a:rPr lang="en-US"/>
              <a:pPr>
                <a:defRPr/>
              </a:pPr>
              <a:t>4/16/2013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A681D-C136-463C-817B-09C95575F0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2031A-DBBE-4E3A-8600-F2AE3EBC2EC7}" type="datetime1">
              <a:rPr lang="en-US"/>
              <a:pPr>
                <a:defRPr/>
              </a:pPr>
              <a:t>4/16/2013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6F3C6-C1CC-4413-A7F9-3A853AC926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21F3A-3287-4EE1-B70D-222303418C90}" type="datetime1">
              <a:rPr lang="en-US"/>
              <a:pPr>
                <a:defRPr/>
              </a:pPr>
              <a:t>4/16/2013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F55864-09A3-41D8-B284-9EC237F8F4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82E8-883D-43F2-B1A9-62D091797644}" type="datetime1">
              <a:rPr lang="en-US"/>
              <a:pPr>
                <a:defRPr/>
              </a:pPr>
              <a:t>4/16/2013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7528B-F4F9-4E0C-A4F0-CCD122817A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2F8D5-36AA-4B34-ABD2-6CE36B6FD22B}" type="datetime1">
              <a:rPr lang="en-US"/>
              <a:pPr>
                <a:defRPr/>
              </a:pPr>
              <a:t>4/16/2013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BE9AC-BB94-4B35-8EF4-9705E32DB4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01BA0-E8DE-42C4-A874-049076D8C4BA}" type="datetime1">
              <a:rPr lang="en-US"/>
              <a:pPr>
                <a:defRPr/>
              </a:pPr>
              <a:t>4/16/2013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4D01B-8AFA-4785-96C7-E8F2CA02CB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7" descr="REVBG_Slide4_Blu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8800"/>
            <a:ext cx="76200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57400" y="62230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accent1"/>
                </a:solidFill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fld id="{87E042C2-FACD-4A40-B75F-8A9F93EA1671}" type="datetime1">
              <a:rPr lang="en-US"/>
              <a:pPr>
                <a:defRPr/>
              </a:pPr>
              <a:t>4/16/2013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81350" y="6235700"/>
            <a:ext cx="3009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24600" y="62357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rgbClr val="042B7F"/>
                </a:solidFill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fld id="{A3446682-1843-4EC0-950D-B015D47ED0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1"/>
            <a:ext cx="8382000" cy="109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hf hdr="0" ftr="0" dt="0"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+mj-lt"/>
          <a:ea typeface="+mj-ea"/>
          <a:cs typeface="ＭＳ Ｐゴシック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  <a:cs typeface="ＭＳ Ｐゴシック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  <a:cs typeface="ＭＳ Ｐゴシック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  <a:cs typeface="ＭＳ Ｐゴシック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  <a:cs typeface="ＭＳ Ｐゴシック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42B7F"/>
        </a:buClr>
        <a:buSzPct val="11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ＭＳ Ｐゴシック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42B7F"/>
        </a:buClr>
        <a:buSzPct val="90000"/>
        <a:buFont typeface="Symbol" pitchFamily="18" charset="2"/>
        <a:buChar char="·"/>
        <a:defRPr sz="2000">
          <a:solidFill>
            <a:schemeClr val="tx1"/>
          </a:solidFill>
          <a:latin typeface="+mn-lt"/>
          <a:ea typeface="+mn-ea"/>
          <a:cs typeface="ＭＳ Ｐゴシック"/>
        </a:defRPr>
      </a:lvl2pPr>
      <a:lvl3pPr marL="108585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 sz="2000">
          <a:solidFill>
            <a:schemeClr val="tx1"/>
          </a:solidFill>
          <a:latin typeface="+mn-lt"/>
          <a:ea typeface="+mn-ea"/>
          <a:cs typeface="ＭＳ Ｐゴシック"/>
        </a:defRPr>
      </a:lvl3pPr>
      <a:lvl4pPr marL="142875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Font typeface="Arial" pitchFamily="34" charset="0"/>
        <a:buChar char="+"/>
        <a:defRPr sz="2000">
          <a:solidFill>
            <a:schemeClr val="tx1"/>
          </a:solidFill>
          <a:latin typeface="+mn-lt"/>
          <a:ea typeface="+mn-ea"/>
          <a:cs typeface="ＭＳ Ｐゴシック"/>
        </a:defRPr>
      </a:lvl4pPr>
      <a:lvl5pPr marL="177165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Font typeface="Arial" pitchFamily="34" charset="0"/>
        <a:buChar char="•"/>
        <a:defRPr sz="2000">
          <a:solidFill>
            <a:schemeClr val="tx1"/>
          </a:solidFill>
          <a:latin typeface="+mn-lt"/>
          <a:ea typeface="+mn-ea"/>
          <a:cs typeface="ＭＳ Ｐゴシック"/>
        </a:defRPr>
      </a:lvl5pPr>
      <a:lvl6pPr marL="22288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6pPr>
      <a:lvl7pPr marL="26860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7pPr>
      <a:lvl8pPr marL="31432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8pPr>
      <a:lvl9pPr marL="36004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2133600"/>
            <a:ext cx="8763000" cy="3548062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b="1" dirty="0" smtClean="0">
                <a:solidFill>
                  <a:schemeClr val="bg1"/>
                </a:solidFill>
              </a:rPr>
              <a:t>Improving Recollection of Complex LOTO Training</a:t>
            </a:r>
            <a:endParaRPr lang="en-US" b="1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800" b="1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en-US" b="1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7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chemeClr val="bg1"/>
                </a:solidFill>
              </a:rPr>
              <a:t>Collider-Accelerator Department</a:t>
            </a:r>
          </a:p>
          <a:p>
            <a:pPr marL="0" indent="0">
              <a:lnSpc>
                <a:spcPct val="7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chemeClr val="bg1"/>
                </a:solidFill>
              </a:rPr>
              <a:t>4-16-2013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579587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595313" y="361950"/>
            <a:ext cx="8153400" cy="11430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  <a:cs typeface="+mj-cs"/>
              </a:rPr>
              <a:t>Take 5 for Safety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rain-mode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28512" y="3200400"/>
            <a:ext cx="3215488" cy="21675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382000" cy="1090613"/>
          </a:xfrm>
        </p:spPr>
        <p:txBody>
          <a:bodyPr/>
          <a:lstStyle/>
          <a:p>
            <a:r>
              <a:rPr lang="en-US" dirty="0" smtClean="0"/>
              <a:t>Improving Recollection of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3886200"/>
          </a:xfrm>
        </p:spPr>
        <p:txBody>
          <a:bodyPr/>
          <a:lstStyle/>
          <a:p>
            <a:r>
              <a:rPr lang="en-US" b="1" dirty="0" smtClean="0">
                <a:solidFill>
                  <a:srgbClr val="000099"/>
                </a:solidFill>
              </a:rPr>
              <a:t>Memories are made by converting external sources of energy into electrical patterns recognized by the brain (e.g., photons into the eye convert to electrical patterns in the visual cortex)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83D56E-CF58-48DB-9859-5D577ABEE5D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6" name="Picture 5" descr="Brain_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2514600"/>
            <a:ext cx="5334000" cy="399495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Improving Recollection of Training</a:t>
            </a:r>
            <a:endParaRPr lang="en-US" dirty="0" smtClean="0"/>
          </a:p>
        </p:txBody>
      </p:sp>
      <p:pic>
        <p:nvPicPr>
          <p:cNvPr id="5" name="Content Placeholder 4" descr="rainman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1371600" y="914400"/>
            <a:ext cx="2870250" cy="2931319"/>
          </a:xfrm>
        </p:spPr>
      </p:pic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2895600" y="4343400"/>
            <a:ext cx="4724400" cy="949325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000099"/>
                </a:solidFill>
              </a:rPr>
              <a:t>Y_ _r  d_g  ch_s_d  th_  c_t</a:t>
            </a:r>
          </a:p>
          <a:p>
            <a:pPr>
              <a:buNone/>
            </a:pPr>
            <a:r>
              <a:rPr lang="en-US" b="1" dirty="0" smtClean="0">
                <a:solidFill>
                  <a:srgbClr val="000099"/>
                </a:solidFill>
              </a:rPr>
              <a:t> illustrates “binding problem”</a:t>
            </a:r>
            <a:endParaRPr lang="en-US" b="1" dirty="0">
              <a:solidFill>
                <a:srgbClr val="000099"/>
              </a:solidFill>
            </a:endParaRPr>
          </a:p>
        </p:txBody>
      </p:sp>
      <p:sp>
        <p:nvSpPr>
          <p:cNvPr id="512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algn="ctr"/>
            <a:fld id="{0C8A96F8-784C-482C-8DCF-19FD03F927ED}" type="slidenum">
              <a:rPr lang="en-US" sz="1200" smtClean="0"/>
              <a:pPr algn="ctr"/>
              <a:t>3</a:t>
            </a:fld>
            <a:endParaRPr lang="en-US" sz="1200" dirty="0" smtClean="0"/>
          </a:p>
        </p:txBody>
      </p:sp>
      <p:pic>
        <p:nvPicPr>
          <p:cNvPr id="9" name="Picture 8" descr="falling off bicycl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24400" y="990600"/>
            <a:ext cx="2559050" cy="2971800"/>
          </a:xfrm>
          <a:prstGeom prst="rect">
            <a:avLst/>
          </a:prstGeom>
        </p:spPr>
      </p:pic>
      <p:sp>
        <p:nvSpPr>
          <p:cNvPr id="10" name="Content Placeholder 7"/>
          <p:cNvSpPr txBox="1">
            <a:spLocks/>
          </p:cNvSpPr>
          <p:nvPr/>
        </p:nvSpPr>
        <p:spPr bwMode="auto">
          <a:xfrm>
            <a:off x="0" y="5486400"/>
            <a:ext cx="9144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42B7F"/>
              </a:buClr>
              <a:buSzPct val="110000"/>
              <a:buFont typeface="Arial" pitchFamily="34" charset="0"/>
              <a:buChar char="•"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ＭＳ Ｐゴシック"/>
              </a:rPr>
              <a:t> Using several senses to create a memory (rock concert vs. password) </a:t>
            </a:r>
          </a:p>
          <a:p>
            <a:pPr marL="342900"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42B7F"/>
              </a:buClr>
              <a:buSzPct val="110000"/>
              <a:tabLst/>
              <a:defRPr/>
            </a:pPr>
            <a:r>
              <a:rPr lang="en-US" sz="2000" b="1" kern="0" dirty="0" smtClean="0">
                <a:solidFill>
                  <a:srgbClr val="000099"/>
                </a:solidFill>
                <a:latin typeface="+mn-lt"/>
                <a:ea typeface="+mn-ea"/>
              </a:rPr>
              <a:t> and u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ＭＳ Ｐゴシック"/>
              </a:rPr>
              <a:t>sing spaced repetition improves recall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ＭＳ Ｐゴシック"/>
            </a:endParaRPr>
          </a:p>
        </p:txBody>
      </p:sp>
      <p:pic>
        <p:nvPicPr>
          <p:cNvPr id="11" name="Picture 10" descr="a_blender_with_the_lid_off_royalty_free_080928-111242-149048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52600" y="4038600"/>
            <a:ext cx="1028700" cy="137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382000" cy="1090613"/>
          </a:xfrm>
        </p:spPr>
        <p:txBody>
          <a:bodyPr/>
          <a:lstStyle/>
          <a:p>
            <a:r>
              <a:rPr lang="en-US" dirty="0" smtClean="0"/>
              <a:t>Examples of Complex LOTO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990600"/>
            <a:ext cx="5486400" cy="4572000"/>
          </a:xfrm>
        </p:spPr>
        <p:txBody>
          <a:bodyPr/>
          <a:lstStyle/>
          <a:p>
            <a:r>
              <a:rPr lang="en-US" sz="1800" b="1" dirty="0" smtClean="0">
                <a:solidFill>
                  <a:srgbClr val="000099"/>
                </a:solidFill>
              </a:rPr>
              <a:t>More </a:t>
            </a:r>
            <a:r>
              <a:rPr lang="en-US" sz="1800" b="1" dirty="0" smtClean="0">
                <a:solidFill>
                  <a:srgbClr val="000099"/>
                </a:solidFill>
              </a:rPr>
              <a:t>than 1 source of hazardous energy</a:t>
            </a:r>
          </a:p>
          <a:p>
            <a:r>
              <a:rPr lang="en-US" sz="1800" b="1" dirty="0" smtClean="0">
                <a:solidFill>
                  <a:srgbClr val="000099"/>
                </a:solidFill>
              </a:rPr>
              <a:t>More </a:t>
            </a:r>
            <a:r>
              <a:rPr lang="en-US" sz="1800" b="1" dirty="0" smtClean="0">
                <a:solidFill>
                  <a:srgbClr val="000099"/>
                </a:solidFill>
              </a:rPr>
              <a:t>than 1 isolation point</a:t>
            </a:r>
          </a:p>
          <a:p>
            <a:r>
              <a:rPr lang="en-US" sz="1800" b="1" dirty="0" smtClean="0">
                <a:solidFill>
                  <a:srgbClr val="000099"/>
                </a:solidFill>
              </a:rPr>
              <a:t>More </a:t>
            </a:r>
            <a:r>
              <a:rPr lang="en-US" sz="1800" b="1" dirty="0" smtClean="0">
                <a:solidFill>
                  <a:srgbClr val="000099"/>
                </a:solidFill>
              </a:rPr>
              <a:t>than 1 craft applying LOTO</a:t>
            </a:r>
          </a:p>
          <a:p>
            <a:r>
              <a:rPr lang="en-US" sz="1800" b="1" dirty="0" smtClean="0">
                <a:solidFill>
                  <a:srgbClr val="000099"/>
                </a:solidFill>
              </a:rPr>
              <a:t>More </a:t>
            </a:r>
            <a:r>
              <a:rPr lang="en-US" sz="1800" b="1" dirty="0" smtClean="0">
                <a:solidFill>
                  <a:srgbClr val="000099"/>
                </a:solidFill>
              </a:rPr>
              <a:t>than 1 work location</a:t>
            </a:r>
          </a:p>
          <a:p>
            <a:r>
              <a:rPr lang="en-US" sz="1800" b="1" dirty="0" smtClean="0">
                <a:solidFill>
                  <a:srgbClr val="000099"/>
                </a:solidFill>
              </a:rPr>
              <a:t>Both </a:t>
            </a:r>
            <a:r>
              <a:rPr lang="en-US" sz="1800" b="1" dirty="0" smtClean="0">
                <a:solidFill>
                  <a:srgbClr val="000099"/>
                </a:solidFill>
              </a:rPr>
              <a:t>BNL and non-BNL workers are applying LOTO</a:t>
            </a:r>
          </a:p>
          <a:p>
            <a:r>
              <a:rPr lang="en-US" sz="1800" b="1" dirty="0" smtClean="0">
                <a:solidFill>
                  <a:srgbClr val="000099"/>
                </a:solidFill>
              </a:rPr>
              <a:t>More </a:t>
            </a:r>
            <a:r>
              <a:rPr lang="en-US" sz="1800" b="1" dirty="0" smtClean="0">
                <a:solidFill>
                  <a:srgbClr val="000099"/>
                </a:solidFill>
              </a:rPr>
              <a:t>than 1 crew is applying LOTO</a:t>
            </a:r>
          </a:p>
          <a:p>
            <a:r>
              <a:rPr lang="en-US" sz="1800" b="1" dirty="0" smtClean="0">
                <a:solidFill>
                  <a:srgbClr val="000099"/>
                </a:solidFill>
              </a:rPr>
              <a:t>More </a:t>
            </a:r>
            <a:r>
              <a:rPr lang="en-US" sz="1800" b="1" dirty="0" smtClean="0">
                <a:solidFill>
                  <a:srgbClr val="000099"/>
                </a:solidFill>
              </a:rPr>
              <a:t>than 1 disconnecting means</a:t>
            </a:r>
          </a:p>
          <a:p>
            <a:r>
              <a:rPr lang="en-US" sz="1800" b="1" dirty="0" smtClean="0">
                <a:solidFill>
                  <a:srgbClr val="000099"/>
                </a:solidFill>
              </a:rPr>
              <a:t>A </a:t>
            </a:r>
            <a:r>
              <a:rPr lang="en-US" sz="1800" b="1" dirty="0" smtClean="0">
                <a:solidFill>
                  <a:srgbClr val="000099"/>
                </a:solidFill>
              </a:rPr>
              <a:t>particular sequence that is out of the ordinary, is required </a:t>
            </a:r>
            <a:r>
              <a:rPr lang="en-US" sz="1800" b="1" dirty="0" smtClean="0">
                <a:solidFill>
                  <a:srgbClr val="000099"/>
                </a:solidFill>
              </a:rPr>
              <a:t>for LOTO</a:t>
            </a:r>
            <a:endParaRPr lang="en-US" sz="1800" b="1" dirty="0" smtClean="0">
              <a:solidFill>
                <a:srgbClr val="000099"/>
              </a:solidFill>
            </a:endParaRPr>
          </a:p>
          <a:p>
            <a:r>
              <a:rPr lang="en-US" sz="1800" b="1" dirty="0" smtClean="0">
                <a:solidFill>
                  <a:srgbClr val="000099"/>
                </a:solidFill>
              </a:rPr>
              <a:t>Piece </a:t>
            </a:r>
            <a:r>
              <a:rPr lang="en-US" sz="1800" b="1" dirty="0" smtClean="0">
                <a:solidFill>
                  <a:srgbClr val="000099"/>
                </a:solidFill>
              </a:rPr>
              <a:t>of equipment involved cannot be locked</a:t>
            </a:r>
            <a:endParaRPr lang="en-US" sz="1800" b="1" dirty="0" smtClean="0">
              <a:solidFill>
                <a:srgbClr val="000099"/>
              </a:solidFill>
            </a:endParaRPr>
          </a:p>
          <a:p>
            <a:endParaRPr lang="en-US" sz="1800" dirty="0" smtClean="0">
              <a:solidFill>
                <a:srgbClr val="000066"/>
              </a:solidFill>
            </a:endParaRPr>
          </a:p>
          <a:p>
            <a:endParaRPr lang="en-US" sz="1800" dirty="0" smtClean="0">
              <a:solidFill>
                <a:srgbClr val="00006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83D56E-CF58-48DB-9859-5D577ABEE5D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1066800"/>
            <a:ext cx="2667000" cy="3139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4724400"/>
            <a:ext cx="1905000" cy="1571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43200" y="4953000"/>
            <a:ext cx="1586089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382000" cy="1090613"/>
          </a:xfrm>
        </p:spPr>
        <p:txBody>
          <a:bodyPr/>
          <a:lstStyle/>
          <a:p>
            <a:r>
              <a:rPr lang="en-US" dirty="0" smtClean="0"/>
              <a:t>Complex LOTO OJT Training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62000" y="1143000"/>
            <a:ext cx="7620000" cy="4724400"/>
          </a:xfrm>
        </p:spPr>
        <p:txBody>
          <a:bodyPr/>
          <a:lstStyle/>
          <a:p>
            <a:r>
              <a:rPr lang="en-US" b="1" dirty="0" smtClean="0">
                <a:solidFill>
                  <a:srgbClr val="000099"/>
                </a:solidFill>
              </a:rPr>
              <a:t>A supervisor </a:t>
            </a:r>
            <a:r>
              <a:rPr lang="en-US" b="1" dirty="0" smtClean="0">
                <a:solidFill>
                  <a:srgbClr val="000099"/>
                </a:solidFill>
              </a:rPr>
              <a:t>must instruct </a:t>
            </a:r>
            <a:r>
              <a:rPr lang="en-US" b="1" dirty="0" smtClean="0">
                <a:solidFill>
                  <a:srgbClr val="000099"/>
                </a:solidFill>
              </a:rPr>
              <a:t>each worker on </a:t>
            </a:r>
            <a:r>
              <a:rPr lang="en-US" b="1" dirty="0" smtClean="0">
                <a:solidFill>
                  <a:srgbClr val="000099"/>
                </a:solidFill>
              </a:rPr>
              <a:t>job-specific </a:t>
            </a:r>
            <a:r>
              <a:rPr lang="en-US" b="1" dirty="0" smtClean="0">
                <a:solidFill>
                  <a:srgbClr val="000099"/>
                </a:solidFill>
              </a:rPr>
              <a:t>requirements and </a:t>
            </a:r>
            <a:r>
              <a:rPr lang="en-US" b="1" dirty="0" smtClean="0">
                <a:solidFill>
                  <a:srgbClr val="000099"/>
                </a:solidFill>
              </a:rPr>
              <a:t>procedures that </a:t>
            </a:r>
            <a:r>
              <a:rPr lang="en-US" b="1" dirty="0" smtClean="0">
                <a:solidFill>
                  <a:srgbClr val="000099"/>
                </a:solidFill>
              </a:rPr>
              <a:t>need </a:t>
            </a:r>
            <a:r>
              <a:rPr lang="en-US" b="1" dirty="0" smtClean="0">
                <a:solidFill>
                  <a:srgbClr val="000099"/>
                </a:solidFill>
              </a:rPr>
              <a:t>to </a:t>
            </a:r>
            <a:r>
              <a:rPr lang="en-US" b="1" dirty="0" smtClean="0">
                <a:solidFill>
                  <a:srgbClr val="000099"/>
                </a:solidFill>
              </a:rPr>
              <a:t>be followed for a complex LOTO</a:t>
            </a:r>
          </a:p>
          <a:p>
            <a:r>
              <a:rPr lang="en-US" b="1" dirty="0" smtClean="0">
                <a:solidFill>
                  <a:srgbClr val="000099"/>
                </a:solidFill>
              </a:rPr>
              <a:t>Best training approach: observe the worker performing the LOTO so that the worker creates a memory using several of their senses</a:t>
            </a:r>
          </a:p>
          <a:p>
            <a:r>
              <a:rPr lang="en-US" b="1" dirty="0" smtClean="0">
                <a:solidFill>
                  <a:srgbClr val="000099"/>
                </a:solidFill>
              </a:rPr>
              <a:t>When confident of a worker’s practical skills and job knowledge, the supervisor </a:t>
            </a:r>
            <a:r>
              <a:rPr lang="en-US" b="1" dirty="0" smtClean="0">
                <a:solidFill>
                  <a:srgbClr val="000099"/>
                </a:solidFill>
              </a:rPr>
              <a:t>may authorize </a:t>
            </a:r>
            <a:r>
              <a:rPr lang="en-US" b="1" dirty="0" smtClean="0">
                <a:solidFill>
                  <a:srgbClr val="000099"/>
                </a:solidFill>
              </a:rPr>
              <a:t>each worker to lock and tag equipment unsupervised</a:t>
            </a:r>
          </a:p>
          <a:p>
            <a:r>
              <a:rPr lang="en-US" b="1" dirty="0" smtClean="0">
                <a:solidFill>
                  <a:srgbClr val="000099"/>
                </a:solidFill>
              </a:rPr>
              <a:t>Supervisors should repeat OJT periodically – repetition at infrequent intervals improves recall</a:t>
            </a:r>
            <a:endParaRPr lang="en-US" b="1" dirty="0">
              <a:solidFill>
                <a:srgbClr val="00009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83D56E-CF58-48DB-9859-5D577ABEE5D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3">
      <a:dk1>
        <a:srgbClr val="322F31"/>
      </a:dk1>
      <a:lt1>
        <a:srgbClr val="FFFFFF"/>
      </a:lt1>
      <a:dk2>
        <a:srgbClr val="322F31"/>
      </a:dk2>
      <a:lt2>
        <a:srgbClr val="322F31"/>
      </a:lt2>
      <a:accent1>
        <a:srgbClr val="8071B4"/>
      </a:accent1>
      <a:accent2>
        <a:srgbClr val="8071B4"/>
      </a:accent2>
      <a:accent3>
        <a:srgbClr val="FFFFFF"/>
      </a:accent3>
      <a:accent4>
        <a:srgbClr val="292728"/>
      </a:accent4>
      <a:accent5>
        <a:srgbClr val="C0BBD6"/>
      </a:accent5>
      <a:accent6>
        <a:srgbClr val="7366A3"/>
      </a:accent6>
      <a:hlink>
        <a:srgbClr val="8071B4"/>
      </a:hlink>
      <a:folHlink>
        <a:srgbClr val="8071B4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322F31"/>
        </a:dk1>
        <a:lt1>
          <a:srgbClr val="FFFFFF"/>
        </a:lt1>
        <a:dk2>
          <a:srgbClr val="322F31"/>
        </a:dk2>
        <a:lt2>
          <a:srgbClr val="322F31"/>
        </a:lt2>
        <a:accent1>
          <a:srgbClr val="8071B4"/>
        </a:accent1>
        <a:accent2>
          <a:srgbClr val="8071B4"/>
        </a:accent2>
        <a:accent3>
          <a:srgbClr val="FFFFFF"/>
        </a:accent3>
        <a:accent4>
          <a:srgbClr val="292728"/>
        </a:accent4>
        <a:accent5>
          <a:srgbClr val="C0BBD6"/>
        </a:accent5>
        <a:accent6>
          <a:srgbClr val="7366A3"/>
        </a:accent6>
        <a:hlink>
          <a:srgbClr val="8071B4"/>
        </a:hlink>
        <a:folHlink>
          <a:srgbClr val="8071B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19983</TotalTime>
  <Words>246</Words>
  <Application>Microsoft Office PowerPoint</Application>
  <PresentationFormat>On-screen Show (4:3)</PresentationFormat>
  <Paragraphs>35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Blank Presentation</vt:lpstr>
      <vt:lpstr>Take 5 for Safety</vt:lpstr>
      <vt:lpstr>Improving Recollection of Training</vt:lpstr>
      <vt:lpstr>Improving Recollection of Training</vt:lpstr>
      <vt:lpstr>Examples of Complex LOTO</vt:lpstr>
      <vt:lpstr>Complex LOTO OJT Training</vt:lpstr>
    </vt:vector>
  </TitlesOfParts>
  <Company>BNL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Safety Software QA </dc:subject>
  <dc:creator>Ed Lessard</dc:creator>
  <cp:lastModifiedBy>lessard</cp:lastModifiedBy>
  <cp:revision>1041</cp:revision>
  <cp:lastPrinted>2007-07-02T19:06:14Z</cp:lastPrinted>
  <dcterms:created xsi:type="dcterms:W3CDTF">2007-06-28T20:22:43Z</dcterms:created>
  <dcterms:modified xsi:type="dcterms:W3CDTF">2013-04-16T16:46:48Z</dcterms:modified>
</cp:coreProperties>
</file>