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6" r:id="rId3"/>
    <p:sldId id="265" r:id="rId4"/>
    <p:sldId id="267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ingrassia\My%20Documents\EXCEL\QUARETRLY\quarterly\fy13\fy13q3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Lumi\Run13\Run13_Lumi_510_p%5ep%5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58579187769256E-2"/>
          <c:y val="8.3388441310722192E-2"/>
          <c:w val="0.7445498479356768"/>
          <c:h val="0.79270201722815792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75.55</c:v>
                </c:pt>
                <c:pt idx="1">
                  <c:v>70.55</c:v>
                </c:pt>
                <c:pt idx="2">
                  <c:v>82.42</c:v>
                </c:pt>
                <c:pt idx="3">
                  <c:v>101.07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NORMAL!$G$705:$J$705</c:f>
              <c:numCache>
                <c:formatCode>0</c:formatCode>
                <c:ptCount val="4"/>
                <c:pt idx="0">
                  <c:v>7.95</c:v>
                </c:pt>
                <c:pt idx="1">
                  <c:v>3.7</c:v>
                </c:pt>
                <c:pt idx="2">
                  <c:v>7.85</c:v>
                </c:pt>
                <c:pt idx="3">
                  <c:v>3.68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14.02</c:v>
                </c:pt>
                <c:pt idx="2">
                  <c:v>0</c:v>
                </c:pt>
                <c:pt idx="3">
                  <c:v>10.72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NORMAL!$G$707:$J$707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4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NORMAL!$G$708:$J$708</c:f>
              <c:numCache>
                <c:formatCode>0</c:formatCode>
                <c:ptCount val="4"/>
                <c:pt idx="0">
                  <c:v>15.92</c:v>
                </c:pt>
                <c:pt idx="1">
                  <c:v>0</c:v>
                </c:pt>
                <c:pt idx="2">
                  <c:v>13.13</c:v>
                </c:pt>
                <c:pt idx="3">
                  <c:v>2.08</c:v>
                </c:pt>
              </c:numCache>
            </c:numRef>
          </c:val>
        </c:ser>
        <c:ser>
          <c:idx val="5"/>
          <c:order val="5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NORMAL!$G$706:$K$706</c:f>
              <c:numCache>
                <c:formatCode>0</c:formatCode>
                <c:ptCount val="5"/>
                <c:pt idx="0">
                  <c:v>35.290000000000013</c:v>
                </c:pt>
                <c:pt idx="1">
                  <c:v>41.220000000000013</c:v>
                </c:pt>
                <c:pt idx="2">
                  <c:v>36</c:v>
                </c:pt>
                <c:pt idx="3">
                  <c:v>34.70000000000001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NORMAL!$G$709:$J$709</c:f>
              <c:numCache>
                <c:formatCode>0</c:formatCode>
                <c:ptCount val="4"/>
                <c:pt idx="0">
                  <c:v>33.290000000000013</c:v>
                </c:pt>
                <c:pt idx="1">
                  <c:v>38.510000000000005</c:v>
                </c:pt>
                <c:pt idx="2">
                  <c:v>28.6</c:v>
                </c:pt>
                <c:pt idx="3">
                  <c:v>15.75</c:v>
                </c:pt>
              </c:numCache>
            </c:numRef>
          </c:val>
        </c:ser>
        <c:overlap val="100"/>
        <c:axId val="100258560"/>
        <c:axId val="100260096"/>
      </c:barChart>
      <c:catAx>
        <c:axId val="10025856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60096"/>
        <c:crosses val="autoZero"/>
        <c:lblAlgn val="ctr"/>
        <c:lblOffset val="100"/>
        <c:tickLblSkip val="1"/>
        <c:tickMarkSkip val="1"/>
      </c:catAx>
      <c:valAx>
        <c:axId val="100260096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5856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7114E-2"/>
          <c:y val="8.3388441310722164E-2"/>
          <c:w val="0.84450948348437593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FY13-week 31:</c:v>
                </c:pt>
                <c:pt idx="1">
                  <c:v>FY13-week 32:</c:v>
                </c:pt>
                <c:pt idx="2">
                  <c:v>FY13-week 33:</c:v>
                </c:pt>
                <c:pt idx="3">
                  <c:v>FY13-week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81.509999999999991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NORMAL!$AG$705:$AJ$705</c:f>
              <c:numCache>
                <c:formatCode>0</c:formatCode>
                <c:ptCount val="4"/>
                <c:pt idx="0">
                  <c:v>6.18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NORMAL!$AG$712:$AJ$712</c:f>
              <c:numCache>
                <c:formatCode>0</c:formatCode>
                <c:ptCount val="4"/>
                <c:pt idx="0">
                  <c:v>14.6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0.3000000000000001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36.730000000000011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28.68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87230336"/>
        <c:axId val="87231872"/>
      </c:barChart>
      <c:catAx>
        <c:axId val="8723033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231872"/>
        <c:crosses val="autoZero"/>
        <c:lblAlgn val="ctr"/>
        <c:lblOffset val="100"/>
        <c:tickLblSkip val="1"/>
        <c:tickMarkSkip val="1"/>
      </c:catAx>
      <c:valAx>
        <c:axId val="87231872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90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23033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7981652057643736"/>
          <c:y val="0.18613696134944099"/>
          <c:w val="0.61435026989550834"/>
          <c:h val="0.6421493061255697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000"/>
              <a:t>Run13 </a:t>
            </a:r>
            <a:r>
              <a:rPr lang="en-US" sz="2000" b="1" i="0" u="none" strike="noStrike" baseline="0"/>
              <a:t>(√s=510 GeV)</a:t>
            </a:r>
            <a:r>
              <a:rPr lang="en-US" sz="2000"/>
              <a:t> p^p^ Integrated Luminosity by Week 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0938102935808526E-2"/>
          <c:y val="0.1310931097641572"/>
          <c:w val="0.8169280909422747"/>
          <c:h val="0.66838346645520064"/>
        </c:manualLayout>
      </c:layout>
      <c:barChart>
        <c:barDir val="col"/>
        <c:grouping val="clustered"/>
        <c:ser>
          <c:idx val="0"/>
          <c:order val="0"/>
          <c:tx>
            <c:strRef>
              <c:f>TimeAtStore!$K$2</c:f>
              <c:strCache>
                <c:ptCount val="1"/>
                <c:pt idx="0">
                  <c:v>STAR Run13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1037527593819169E-2"/>
                  <c:y val="-1.918490404526817E-2"/>
                </c:manualLayout>
              </c:layout>
              <c:showVal val="1"/>
            </c:dLbl>
            <c:dLbl>
              <c:idx val="1"/>
              <c:layout>
                <c:manualLayout>
                  <c:x val="-6.6225165562913656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4150110375275895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-4.371584699453512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6.5573770491803504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2.185792349726792E-3"/>
                  <c:y val="-1.9184652278177543E-2"/>
                </c:manualLayout>
              </c:layout>
              <c:showVal val="1"/>
            </c:dLbl>
            <c:dLbl>
              <c:idx val="6"/>
              <c:layout>
                <c:manualLayout>
                  <c:x val="-2.6229508196721311E-2"/>
                  <c:y val="3.8369304556354941E-2"/>
                </c:manualLayout>
              </c:layout>
              <c:showVal val="1"/>
            </c:dLbl>
            <c:dLbl>
              <c:idx val="7"/>
              <c:layout/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TimeAtStore!$J$5:$J$15</c:f>
              <c:strCache>
                <c:ptCount val="11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</c:strCache>
            </c:strRef>
          </c:cat>
          <c:val>
            <c:numRef>
              <c:f>TimeAtStore!$K$5:$K$15</c:f>
              <c:numCache>
                <c:formatCode>0.00</c:formatCode>
                <c:ptCount val="11"/>
                <c:pt idx="0">
                  <c:v>20.112439000000002</c:v>
                </c:pt>
                <c:pt idx="1">
                  <c:v>24.352141999999994</c:v>
                </c:pt>
                <c:pt idx="2">
                  <c:v>23.969316846153827</c:v>
                </c:pt>
                <c:pt idx="3">
                  <c:v>23.25068260160733</c:v>
                </c:pt>
                <c:pt idx="4">
                  <c:v>24.975739322389487</c:v>
                </c:pt>
                <c:pt idx="5">
                  <c:v>37.847738483058805</c:v>
                </c:pt>
                <c:pt idx="6">
                  <c:v>47.562437719219396</c:v>
                </c:pt>
                <c:pt idx="7">
                  <c:v>42.605617561694473</c:v>
                </c:pt>
                <c:pt idx="8">
                  <c:v>-3.2177361140002252E-3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TimeAtStore!$L$2</c:f>
              <c:strCache>
                <c:ptCount val="1"/>
                <c:pt idx="0">
                  <c:v>PHENIX Run13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8300220750551876E-3"/>
                  <c:y val="-1.9184652278177543E-2"/>
                </c:manualLayout>
              </c:layout>
              <c:showVal val="1"/>
            </c:dLbl>
            <c:dLbl>
              <c:idx val="1"/>
              <c:layout>
                <c:manualLayout>
                  <c:x val="1.324503311258278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8300220750551876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8.7431693989071038E-3"/>
                  <c:y val="3.1974420463629564E-3"/>
                </c:manualLayout>
              </c:layout>
              <c:showVal val="1"/>
            </c:dLbl>
            <c:dLbl>
              <c:idx val="4"/>
              <c:layout>
                <c:manualLayout>
                  <c:x val="8.7431693989071038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5987210231814548E-2"/>
                </c:manualLayout>
              </c:layout>
              <c:showVal val="1"/>
            </c:dLbl>
            <c:dLbl>
              <c:idx val="6"/>
              <c:layout>
                <c:manualLayout>
                  <c:x val="6.5573770491803435E-3"/>
                  <c:y val="0"/>
                </c:manualLayout>
              </c:layout>
              <c:showVal val="1"/>
            </c:dLbl>
            <c:dLbl>
              <c:idx val="7"/>
              <c:layout/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0000FF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TimeAtStore!$J$5:$J$15</c:f>
              <c:strCache>
                <c:ptCount val="11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</c:strCache>
            </c:strRef>
          </c:cat>
          <c:val>
            <c:numRef>
              <c:f>TimeAtStore!$L$5:$L$15</c:f>
              <c:numCache>
                <c:formatCode>0.00</c:formatCode>
                <c:ptCount val="11"/>
                <c:pt idx="0">
                  <c:v>21.150995000000016</c:v>
                </c:pt>
                <c:pt idx="1">
                  <c:v>25.552787999999989</c:v>
                </c:pt>
                <c:pt idx="2">
                  <c:v>25.377555692307691</c:v>
                </c:pt>
                <c:pt idx="3">
                  <c:v>23.586748785304231</c:v>
                </c:pt>
                <c:pt idx="4">
                  <c:v>24.083916171913188</c:v>
                </c:pt>
                <c:pt idx="5">
                  <c:v>37.419115974544013</c:v>
                </c:pt>
                <c:pt idx="6">
                  <c:v>41.748221258992196</c:v>
                </c:pt>
                <c:pt idx="7">
                  <c:v>37.7353979014133</c:v>
                </c:pt>
                <c:pt idx="8">
                  <c:v>3.1577817851000689E-3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40"/>
        <c:axId val="100219136"/>
        <c:axId val="100294656"/>
      </c:barChart>
      <c:barChart>
        <c:barDir val="col"/>
        <c:grouping val="clustered"/>
        <c:ser>
          <c:idx val="2"/>
          <c:order val="2"/>
          <c:tx>
            <c:strRef>
              <c:f>TimeAtStore!$M$3:$M$4</c:f>
              <c:strCache>
                <c:ptCount val="1"/>
                <c:pt idx="0">
                  <c:v>STORE hours/wk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21096338367561E-7"/>
                  <c:y val="0.46043089937499337"/>
                </c:manualLayout>
              </c:layout>
              <c:showVal val="1"/>
            </c:dLbl>
            <c:dLbl>
              <c:idx val="1"/>
              <c:layout>
                <c:manualLayout>
                  <c:x val="2.1857923497268085E-3"/>
                  <c:y val="0.4028776978417295"/>
                </c:manualLayout>
              </c:layout>
              <c:showVal val="1"/>
            </c:dLbl>
            <c:dLbl>
              <c:idx val="2"/>
              <c:layout>
                <c:manualLayout>
                  <c:x val="4.3715846994535519E-3"/>
                  <c:y val="0.35811350919265222"/>
                </c:manualLayout>
              </c:layout>
              <c:showVal val="1"/>
            </c:dLbl>
            <c:dLbl>
              <c:idx val="3"/>
              <c:layout>
                <c:manualLayout>
                  <c:x val="4.3715846994535519E-3"/>
                  <c:y val="0.45083932853717024"/>
                </c:manualLayout>
              </c:layout>
              <c:showVal val="1"/>
            </c:dLbl>
            <c:dLbl>
              <c:idx val="4"/>
              <c:layout>
                <c:manualLayout>
                  <c:x val="-2.1857923497267981E-3"/>
                  <c:y val="0.37729816147082557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0.46682653876898628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60111910471622509"/>
                </c:manualLayout>
              </c:layout>
              <c:showVal val="1"/>
            </c:dLbl>
            <c:dLbl>
              <c:idx val="7"/>
              <c:layout>
                <c:manualLayout>
                  <c:x val="2.1857923497267812E-3"/>
                  <c:y val="0.52118305355715433"/>
                </c:manualLayout>
              </c:layout>
              <c:showVal val="1"/>
            </c:dLbl>
            <c:delete val="1"/>
            <c:txPr>
              <a:bodyPr rot="-5400000" vert="horz"/>
              <a:lstStyle/>
              <a:p>
                <a:pPr>
                  <a:defRPr b="1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TimeAtStore!$J$5:$J$15</c:f>
              <c:strCache>
                <c:ptCount val="11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</c:strCache>
            </c:strRef>
          </c:cat>
          <c:val>
            <c:numRef>
              <c:f>TimeAtStore!$N$5:$N$15</c:f>
              <c:numCache>
                <c:formatCode>0.0</c:formatCode>
                <c:ptCount val="11"/>
                <c:pt idx="0">
                  <c:v>83.9</c:v>
                </c:pt>
                <c:pt idx="1">
                  <c:v>75.5</c:v>
                </c:pt>
                <c:pt idx="2">
                  <c:v>69.883333333333297</c:v>
                </c:pt>
                <c:pt idx="3">
                  <c:v>83.1</c:v>
                </c:pt>
                <c:pt idx="4">
                  <c:v>73.633333333333297</c:v>
                </c:pt>
                <c:pt idx="5">
                  <c:v>89.1</c:v>
                </c:pt>
                <c:pt idx="6">
                  <c:v>111.3</c:v>
                </c:pt>
                <c:pt idx="7">
                  <c:v>96.3</c:v>
                </c:pt>
              </c:numCache>
            </c:numRef>
          </c:val>
        </c:ser>
        <c:gapWidth val="247"/>
        <c:axId val="100296576"/>
        <c:axId val="100298112"/>
      </c:barChart>
      <c:catAx>
        <c:axId val="10021913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4656"/>
        <c:crosses val="autoZero"/>
        <c:auto val="1"/>
        <c:lblAlgn val="ctr"/>
        <c:lblOffset val="100"/>
        <c:tickLblSkip val="1"/>
        <c:tickMarkSkip val="1"/>
      </c:catAx>
      <c:valAx>
        <c:axId val="100294656"/>
        <c:scaling>
          <c:orientation val="minMax"/>
          <c:max val="5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b="1"/>
                  <a:t>Lint/week</a:t>
                </a:r>
                <a:r>
                  <a:rPr lang="en-US" sz="1600" b="1" baseline="0"/>
                  <a:t>   [pb^-1]</a:t>
                </a:r>
                <a:endParaRPr lang="en-US" sz="1600" b="1"/>
              </a:p>
            </c:rich>
          </c:tx>
          <c:layout/>
          <c:spPr>
            <a:noFill/>
            <a:ln w="25400">
              <a:noFill/>
            </a:ln>
          </c:spPr>
        </c:title>
        <c:numFmt formatCode="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19136"/>
        <c:crosses val="autoZero"/>
        <c:crossBetween val="between"/>
        <c:majorUnit val="10"/>
      </c:valAx>
      <c:catAx>
        <c:axId val="100296576"/>
        <c:scaling>
          <c:orientation val="minMax"/>
        </c:scaling>
        <c:delete val="1"/>
        <c:axPos val="b"/>
        <c:tickLblPos val="none"/>
        <c:crossAx val="100298112"/>
        <c:crosses val="autoZero"/>
        <c:auto val="1"/>
        <c:lblAlgn val="ctr"/>
        <c:lblOffset val="100"/>
      </c:catAx>
      <c:valAx>
        <c:axId val="100298112"/>
        <c:scaling>
          <c:orientation val="minMax"/>
          <c:max val="120"/>
          <c:min val="0"/>
        </c:scaling>
        <c:axPos val="r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aseline="0">
                    <a:solidFill>
                      <a:srgbClr val="FFFF00"/>
                    </a:solidFill>
                  </a:rPr>
                  <a:t>Hours per Week at Store</a:t>
                </a:r>
              </a:p>
            </c:rich>
          </c:tx>
          <c:layout>
            <c:manualLayout>
              <c:xMode val="edge"/>
              <c:yMode val="edge"/>
              <c:x val="0.9513651770349898"/>
              <c:y val="0.2907640501771811"/>
            </c:manualLayout>
          </c:layout>
          <c:spPr>
            <a:noFill/>
            <a:ln w="25400">
              <a:noFill/>
            </a:ln>
          </c:spPr>
        </c:title>
        <c:numFmt formatCode="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96576"/>
        <c:crosses val="max"/>
        <c:crossBetween val="between"/>
        <c:majorUnit val="24"/>
        <c:minorUnit val="24"/>
      </c:valAx>
      <c:spPr>
        <a:solidFill>
          <a:schemeClr val="bg1">
            <a:lumMod val="85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412803532008831"/>
          <c:y val="7.2741806554756192E-2"/>
          <c:w val="0.64955849889624728"/>
          <c:h val="4.9560351718625113E-2"/>
        </c:manualLayout>
      </c:layout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spPr>
    <a:solidFill>
      <a:schemeClr val="bg1">
        <a:lumMod val="6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2013</a:t>
            </a:r>
          </a:p>
        </c:rich>
      </c:tx>
      <c:layout>
        <c:manualLayout>
          <c:xMode val="edge"/>
          <c:yMode val="edge"/>
          <c:x val="0.18845500848896618"/>
          <c:y val="2.5641025641025984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32337442603344"/>
          <c:y val="9.2630873269336264E-2"/>
          <c:w val="0.75453032324705149"/>
          <c:h val="0.75003057847213372"/>
        </c:manualLayout>
      </c:layout>
      <c:bar3DChart>
        <c:barDir val="col"/>
        <c:grouping val="standard"/>
        <c:ser>
          <c:idx val="0"/>
          <c:order val="0"/>
          <c:tx>
            <c:strRef>
              <c:f>NORMAL!$AB$844</c:f>
              <c:strCache>
                <c:ptCount val="1"/>
                <c:pt idx="0">
                  <c:v>LINAC_Rf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NORMAL!$AB$845</c:f>
              <c:numCache>
                <c:formatCode>0.0%</c:formatCode>
                <c:ptCount val="1"/>
                <c:pt idx="0">
                  <c:v>7.5595238095238111E-3</c:v>
                </c:pt>
              </c:numCache>
            </c:numRef>
          </c:val>
        </c:ser>
        <c:ser>
          <c:idx val="1"/>
          <c:order val="1"/>
          <c:tx>
            <c:strRef>
              <c:f>NORMAL!$AB$854</c:f>
              <c:strCache>
                <c:ptCount val="1"/>
                <c:pt idx="0">
                  <c:v>PPS_BOOSTER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NORMAL!$AB$855</c:f>
              <c:numCache>
                <c:formatCode>0.0%</c:formatCode>
                <c:ptCount val="1"/>
                <c:pt idx="0">
                  <c:v>1.3988095238095247E-2</c:v>
                </c:pt>
              </c:numCache>
            </c:numRef>
          </c:val>
        </c:ser>
        <c:ser>
          <c:idx val="2"/>
          <c:order val="2"/>
          <c:tx>
            <c:strRef>
              <c:f>NORMAL!$AB$870</c:f>
              <c:strCache>
                <c:ptCount val="1"/>
                <c:pt idx="0">
                  <c:v>ControlsHdRHIC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NORMAL!$AB$871</c:f>
              <c:numCache>
                <c:formatCode>0.0%</c:formatCode>
                <c:ptCount val="1"/>
                <c:pt idx="0">
                  <c:v>6.8452380952380978E-3</c:v>
                </c:pt>
              </c:numCache>
            </c:numRef>
          </c:val>
        </c:ser>
        <c:ser>
          <c:idx val="3"/>
          <c:order val="3"/>
          <c:tx>
            <c:strRef>
              <c:f>NORMAL!$AB$872</c:f>
              <c:strCache>
                <c:ptCount val="1"/>
                <c:pt idx="0">
                  <c:v>ControlsHdAGS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NORMAL!$AB$873</c:f>
              <c:numCache>
                <c:formatCode>0.0%</c:formatCode>
                <c:ptCount val="1"/>
                <c:pt idx="0">
                  <c:v>6.8452380952380978E-3</c:v>
                </c:pt>
              </c:numCache>
            </c:numRef>
          </c:val>
        </c:ser>
        <c:ser>
          <c:idx val="4"/>
          <c:order val="4"/>
          <c:tx>
            <c:strRef>
              <c:f>NORMAL!$AB$880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NORMAL!$AB$881</c:f>
              <c:numCache>
                <c:formatCode>0.0%</c:formatCode>
                <c:ptCount val="1"/>
                <c:pt idx="0">
                  <c:v>9.940476190476194E-3</c:v>
                </c:pt>
              </c:numCache>
            </c:numRef>
          </c:val>
        </c:ser>
        <c:ser>
          <c:idx val="5"/>
          <c:order val="5"/>
          <c:tx>
            <c:strRef>
              <c:f>NORMAL!$AB$884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NORMAL!$AB$885</c:f>
              <c:numCache>
                <c:formatCode>0.0%</c:formatCode>
                <c:ptCount val="1"/>
                <c:pt idx="0">
                  <c:v>4.1666666666666664E-2</c:v>
                </c:pt>
              </c:numCache>
            </c:numRef>
          </c:val>
        </c:ser>
        <c:ser>
          <c:idx val="6"/>
          <c:order val="6"/>
          <c:tx>
            <c:strRef>
              <c:f>NORMAL!$AB$890</c:f>
              <c:strCache>
                <c:ptCount val="1"/>
                <c:pt idx="0">
                  <c:v>Experiments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NORMAL!$AB$891</c:f>
              <c:numCache>
                <c:formatCode>0.0%</c:formatCode>
                <c:ptCount val="1"/>
                <c:pt idx="0">
                  <c:v>7.1428571428571444E-3</c:v>
                </c:pt>
              </c:numCache>
            </c:numRef>
          </c:val>
        </c:ser>
        <c:ser>
          <c:idx val="7"/>
          <c:order val="7"/>
          <c:tx>
            <c:strRef>
              <c:f>NORMAL!$AB$898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rgbClr val="00FFFF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NORMAL!$AB$899</c:f>
              <c:numCache>
                <c:formatCode>0.0%</c:formatCode>
                <c:ptCount val="1"/>
                <c:pt idx="0">
                  <c:v>2.0416666666666666E-2</c:v>
                </c:pt>
              </c:numCache>
            </c:numRef>
          </c:val>
        </c:ser>
        <c:ser>
          <c:idx val="8"/>
          <c:order val="8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NORMAL!$AB$901</c:f>
              <c:numCache>
                <c:formatCode>0.0%</c:formatCode>
                <c:ptCount val="1"/>
                <c:pt idx="0">
                  <c:v>1.0595238095238099E-2</c:v>
                </c:pt>
              </c:numCache>
            </c:numRef>
          </c:val>
        </c:ser>
        <c:ser>
          <c:idx val="9"/>
          <c:order val="9"/>
          <c:tx>
            <c:strRef>
              <c:f>NORMAL!$AB$866</c:f>
              <c:strCache>
                <c:ptCount val="1"/>
                <c:pt idx="0">
                  <c:v>ElectricServices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</c:f>
              <c:strCache>
                <c:ptCount val="1"/>
                <c:pt idx="0">
                  <c:v>04/30/13/2 to 05/07/13/1</c:v>
                </c:pt>
              </c:strCache>
            </c:strRef>
          </c:cat>
          <c:val>
            <c:numRef>
              <c:f>NORMAL!$AB$867</c:f>
              <c:numCache>
                <c:formatCode>0.0%</c:formatCode>
                <c:ptCount val="1"/>
                <c:pt idx="0">
                  <c:v>1.1309523809523813E-2</c:v>
                </c:pt>
              </c:numCache>
            </c:numRef>
          </c:val>
        </c:ser>
        <c:shape val="box"/>
        <c:axId val="100375936"/>
        <c:axId val="100394112"/>
        <c:axId val="100376576"/>
      </c:bar3DChart>
      <c:catAx>
        <c:axId val="10037593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9411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100394112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75936"/>
        <c:crosses val="max"/>
        <c:crossBetween val="between"/>
      </c:valAx>
      <c:serAx>
        <c:axId val="10037657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31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394112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600"/>
            </a:pPr>
            <a:r>
              <a:rPr lang="en-US" sz="3600" dirty="0"/>
              <a:t>R12 &amp; R13 </a:t>
            </a:r>
            <a:r>
              <a:rPr lang="en-US" sz="3600" dirty="0" smtClean="0"/>
              <a:t>Daily Failure </a:t>
            </a:r>
            <a:r>
              <a:rPr lang="en-US" sz="3600" dirty="0"/>
              <a:t>Distribution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0809951881014869"/>
          <c:y val="0.13449770620032278"/>
          <c:w val="0.82177690288713912"/>
          <c:h val="0.69797149294015348"/>
        </c:manualLayout>
      </c:layout>
      <c:barChart>
        <c:barDir val="col"/>
        <c:grouping val="clustered"/>
        <c:ser>
          <c:idx val="0"/>
          <c:order val="0"/>
          <c:tx>
            <c:strRef>
              <c:f>Run12Run13stats!$Q$6</c:f>
              <c:strCache>
                <c:ptCount val="1"/>
                <c:pt idx="0">
                  <c:v>R12Failure hr by day (mean3.4= h StDeV = 2.73 h)</c:v>
                </c:pt>
              </c:strCache>
            </c:strRef>
          </c:tx>
          <c:spPr>
            <a:solidFill>
              <a:schemeClr val="tx1"/>
            </a:solidFill>
          </c:spPr>
          <c:cat>
            <c:strRef>
              <c:f>Run12Run13stats!$P$7:$P$26</c:f>
              <c:strCache>
                <c:ptCount val="20"/>
                <c:pt idx="0">
                  <c:v>0-1</c:v>
                </c:pt>
                <c:pt idx="1">
                  <c:v>1-2</c:v>
                </c:pt>
                <c:pt idx="2">
                  <c:v>2-3</c:v>
                </c:pt>
                <c:pt idx="3">
                  <c:v>3-4</c:v>
                </c:pt>
                <c:pt idx="4">
                  <c:v>4-5</c:v>
                </c:pt>
                <c:pt idx="5">
                  <c:v>5-6</c:v>
                </c:pt>
                <c:pt idx="6">
                  <c:v>6-7</c:v>
                </c:pt>
                <c:pt idx="7">
                  <c:v>7-8</c:v>
                </c:pt>
                <c:pt idx="8">
                  <c:v>8-9</c:v>
                </c:pt>
                <c:pt idx="9">
                  <c:v>9-10</c:v>
                </c:pt>
                <c:pt idx="10">
                  <c:v>10-11</c:v>
                </c:pt>
                <c:pt idx="11">
                  <c:v>11-12</c:v>
                </c:pt>
                <c:pt idx="12">
                  <c:v>12-13</c:v>
                </c:pt>
                <c:pt idx="13">
                  <c:v>13-14</c:v>
                </c:pt>
                <c:pt idx="14">
                  <c:v>14-15</c:v>
                </c:pt>
                <c:pt idx="15">
                  <c:v>15-16</c:v>
                </c:pt>
                <c:pt idx="16">
                  <c:v>16-17</c:v>
                </c:pt>
                <c:pt idx="17">
                  <c:v>17-18</c:v>
                </c:pt>
                <c:pt idx="18">
                  <c:v>18-19</c:v>
                </c:pt>
                <c:pt idx="19">
                  <c:v>19-20</c:v>
                </c:pt>
              </c:strCache>
            </c:strRef>
          </c:cat>
          <c:val>
            <c:numRef>
              <c:f>Run12Run13stats!$Q$7:$Q$26</c:f>
              <c:numCache>
                <c:formatCode>General</c:formatCode>
                <c:ptCount val="20"/>
                <c:pt idx="0">
                  <c:v>11</c:v>
                </c:pt>
                <c:pt idx="1">
                  <c:v>12</c:v>
                </c:pt>
                <c:pt idx="2">
                  <c:v>15</c:v>
                </c:pt>
                <c:pt idx="3">
                  <c:v>11</c:v>
                </c:pt>
                <c:pt idx="4">
                  <c:v>6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ser>
          <c:idx val="1"/>
          <c:order val="1"/>
          <c:tx>
            <c:strRef>
              <c:f>Run12Run13stats!$R$6</c:f>
              <c:strCache>
                <c:ptCount val="1"/>
                <c:pt idx="0">
                  <c:v>R13Failure hr by day (mean 4.5 = h StDeV = 3.85 h)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Run12Run13stats!$P$7:$P$26</c:f>
              <c:strCache>
                <c:ptCount val="20"/>
                <c:pt idx="0">
                  <c:v>0-1</c:v>
                </c:pt>
                <c:pt idx="1">
                  <c:v>1-2</c:v>
                </c:pt>
                <c:pt idx="2">
                  <c:v>2-3</c:v>
                </c:pt>
                <c:pt idx="3">
                  <c:v>3-4</c:v>
                </c:pt>
                <c:pt idx="4">
                  <c:v>4-5</c:v>
                </c:pt>
                <c:pt idx="5">
                  <c:v>5-6</c:v>
                </c:pt>
                <c:pt idx="6">
                  <c:v>6-7</c:v>
                </c:pt>
                <c:pt idx="7">
                  <c:v>7-8</c:v>
                </c:pt>
                <c:pt idx="8">
                  <c:v>8-9</c:v>
                </c:pt>
                <c:pt idx="9">
                  <c:v>9-10</c:v>
                </c:pt>
                <c:pt idx="10">
                  <c:v>10-11</c:v>
                </c:pt>
                <c:pt idx="11">
                  <c:v>11-12</c:v>
                </c:pt>
                <c:pt idx="12">
                  <c:v>12-13</c:v>
                </c:pt>
                <c:pt idx="13">
                  <c:v>13-14</c:v>
                </c:pt>
                <c:pt idx="14">
                  <c:v>14-15</c:v>
                </c:pt>
                <c:pt idx="15">
                  <c:v>15-16</c:v>
                </c:pt>
                <c:pt idx="16">
                  <c:v>16-17</c:v>
                </c:pt>
                <c:pt idx="17">
                  <c:v>17-18</c:v>
                </c:pt>
                <c:pt idx="18">
                  <c:v>18-19</c:v>
                </c:pt>
                <c:pt idx="19">
                  <c:v>19-20</c:v>
                </c:pt>
              </c:strCache>
            </c:strRef>
          </c:cat>
          <c:val>
            <c:numRef>
              <c:f>Run12Run13stats!$R$7:$R$26</c:f>
              <c:numCache>
                <c:formatCode>General</c:formatCode>
                <c:ptCount val="20"/>
                <c:pt idx="0">
                  <c:v>7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  <c:pt idx="4">
                  <c:v>9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axId val="100440704"/>
        <c:axId val="100455168"/>
      </c:barChart>
      <c:catAx>
        <c:axId val="1004407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Failure Hours per Day</a:t>
                </a:r>
              </a:p>
            </c:rich>
          </c:tx>
          <c:layout/>
        </c:title>
        <c:tickLblPos val="nextTo"/>
        <c:txPr>
          <a:bodyPr rot="5400000" vert="horz"/>
          <a:lstStyle/>
          <a:p>
            <a:pPr>
              <a:defRPr sz="1600" b="1"/>
            </a:pPr>
            <a:endParaRPr lang="en-US"/>
          </a:p>
        </c:txPr>
        <c:crossAx val="100455168"/>
        <c:crosses val="autoZero"/>
        <c:auto val="1"/>
        <c:lblAlgn val="ctr"/>
        <c:lblOffset val="100"/>
      </c:catAx>
      <c:valAx>
        <c:axId val="1004551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Number of Days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100440704"/>
        <c:crosses val="autoZero"/>
        <c:crossBetween val="midCat"/>
      </c:valAx>
      <c:spPr>
        <a:solidFill>
          <a:schemeClr val="bg1"/>
        </a:solidFill>
      </c:spPr>
    </c:plotArea>
    <c:legend>
      <c:legendPos val="r"/>
      <c:layout>
        <c:manualLayout>
          <c:xMode val="edge"/>
          <c:yMode val="edge"/>
          <c:x val="0.28265419947506559"/>
          <c:y val="0.12369028871391079"/>
          <c:w val="0.64145691163604546"/>
          <c:h val="0.19859944590259548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</c:chart>
  <c:spPr>
    <a:solidFill>
      <a:schemeClr val="bg1">
        <a:lumMod val="65000"/>
      </a:schemeClr>
    </a:solidFill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0.80346</cdr:x>
      <cdr:y>0.31868</cdr:y>
    </cdr:from>
    <cdr:to>
      <cdr:x>0.81674</cdr:x>
      <cdr:y>0.36431</cdr:y>
    </cdr:to>
    <cdr:sp macro="" textlink="">
      <cdr:nvSpPr>
        <cdr:cNvPr id="30413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22411" y="1265783"/>
          <a:ext cx="76401" cy="1812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0.09617</cdr:x>
      <cdr:y>0.14178</cdr:y>
    </cdr:from>
    <cdr:to>
      <cdr:x>0.47696</cdr:x>
      <cdr:y>0.2163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8766" y="563124"/>
          <a:ext cx="2212485" cy="295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thru  fill 17407 Saturday  20</a:t>
          </a:r>
          <a:r>
            <a:rPr lang="en-US" sz="1400" b="1" baseline="0" dirty="0"/>
            <a:t> </a:t>
          </a:r>
          <a:r>
            <a:rPr lang="en-US" sz="1400" b="1" dirty="0"/>
            <a:t>April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0.06667</cdr:y>
    </cdr:from>
    <cdr:to>
      <cdr:x>0.26667</cdr:x>
      <cdr:y>0.54444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57200"/>
          <a:ext cx="2438400" cy="3276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LINAC_Rf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Mod 1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PPS_Booster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F6 not regulating (5V </a:t>
          </a:r>
          <a:r>
            <a:rPr lang="en-US" dirty="0" err="1" smtClean="0"/>
            <a:t>ps</a:t>
          </a:r>
          <a:r>
            <a:rPr lang="en-US" dirty="0" smtClean="0"/>
            <a:t> )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ControlsHd_RHIC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Cfe-2a-tvdamp1 (FEC for damper)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ControlsHd_AGS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err="1"/>
            <a:t>q</a:t>
          </a:r>
          <a:r>
            <a:rPr lang="en-US" dirty="0" err="1" smtClean="0"/>
            <a:t>fg</a:t>
          </a:r>
          <a:r>
            <a:rPr lang="en-US" dirty="0" smtClean="0"/>
            <a:t> card for low field correctors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BLM pulls permit</a:t>
          </a:r>
        </a:p>
        <a:p xmlns:a="http://schemas.openxmlformats.org/drawingml/2006/main">
          <a:r>
            <a:rPr lang="en-US" dirty="0" smtClean="0"/>
            <a:t>5x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Rf_RHIC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Mechanical tuner problem YA1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Experiments</a:t>
          </a:r>
        </a:p>
        <a:p xmlns:a="http://schemas.openxmlformats.org/drawingml/2006/main">
          <a:r>
            <a:rPr lang="en-US" dirty="0" smtClean="0"/>
            <a:t>STAR &amp; PHEBNIX access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dirty="0" smtClean="0"/>
            <a:t>Often blamed on abort kickers</a:t>
          </a:r>
          <a:endParaRPr lang="en-US" sz="1100" dirty="0" smtClean="0"/>
        </a:p>
        <a:p xmlns:a="http://schemas.openxmlformats.org/drawingml/2006/main">
          <a:r>
            <a:rPr lang="en-US" dirty="0" smtClean="0"/>
            <a:t>5x (Includes power dip)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Electric Services</a:t>
          </a:r>
        </a:p>
        <a:p xmlns:a="http://schemas.openxmlformats.org/drawingml/2006/main">
          <a:r>
            <a:rPr lang="en-US" dirty="0" smtClean="0"/>
            <a:t>Power Dip Tuesday 0326</a:t>
          </a:r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25F115E-01AA-4571-893A-7C1BCE7F1B17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1AFF5A1-ED28-45E5-AC56-03DE63C43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D93A9-29A4-4A87-90DB-7EADE05B94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DD47-7161-4CD4-A57A-CB11992F1C31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E069-B08F-40CE-A43F-410CDC087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5D45-B776-4EEC-BCFB-BE1A5C372FC8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5E81-3C0F-4C3B-9D00-AF2D98DC9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E972-7408-4CD2-96E2-BF71182CD415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62C9-16A1-45A4-992B-E72383F81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03D0-80FC-42D9-8954-D4583C46CC09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3C2C4-117E-4F1A-9A32-0ED982CBC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7A5BA-7FBD-4F69-B462-BEEC919FE8ED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9962-B2D3-4F71-941D-F6CFA0ED3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4E8C-627F-48C2-869D-5A35A4A44AB7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DEBAA-CBE6-4209-A58B-7215ACF1B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1FB7D-8CEE-4548-AF8F-E5E370E8D7F7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6E7D3-7FE4-4EBB-A9AF-822B0FF61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1C7C-96CF-42DF-ADFD-DC74BFCB1EF3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4993-E1B3-45ED-8839-31697F69E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4C5A3-3CD3-49E8-A8DC-14C6EA3D6EB0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65945-6C37-420F-999E-15C34C98B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3E63-6984-4C34-AA3B-76AF4FD0A269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1C60E-FC6B-4B43-A0D7-3A59D76F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8E68-4905-44BC-8B45-4C17CCE1E87E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7C6A-BFB7-44A2-B151-F6CFC01FD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47B620-643A-4330-B0BC-CE9FD965BBCE}" type="datetimeFigureOut">
              <a:rPr lang="en-US"/>
              <a:pPr>
                <a:defRPr/>
              </a:pPr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45B24F-4826-4F6B-AD2E-ACBE4946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Availability April-May Run13</a:t>
            </a:r>
            <a:br>
              <a:rPr lang="en-US" dirty="0" smtClean="0"/>
            </a:br>
            <a:r>
              <a:rPr lang="en-US" sz="1600" dirty="0" smtClean="0"/>
              <a:t>last week availability 83% previous week 90%</a:t>
            </a:r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166</Words>
  <Application>Microsoft Office PowerPoint</Application>
  <PresentationFormat>On-screen Show (4:3)</PresentationFormat>
  <Paragraphs>79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Availability April-May Run13 last week availability 83% previous week 90%</vt:lpstr>
      <vt:lpstr>Slide 2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297</cp:revision>
  <dcterms:created xsi:type="dcterms:W3CDTF">2011-03-02T18:37:40Z</dcterms:created>
  <dcterms:modified xsi:type="dcterms:W3CDTF">2013-05-07T15:42:32Z</dcterms:modified>
</cp:coreProperties>
</file>