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5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D197-0905-B44E-8F3B-54F49DE6BA75}" type="datetimeFigureOut">
              <a:rPr lang="en-US" smtClean="0"/>
              <a:pPr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8EC47-61BD-9A48-B9D4-12589913D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D9D-7759-D84A-B70A-5767BF5E2BFC}" type="datetimeFigureOut">
              <a:rPr lang="en-US" smtClean="0"/>
              <a:pPr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0B6F-460A-5342-87C0-4E4C107BC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7B24-FA79-D14A-BC85-6598DC530A07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F541-EDE7-9742-95A9-A393A42D4EBE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C1E1-426D-2F46-8468-4CCC910108EE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4839-D517-AD4E-BE04-1360D2933AF0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ABF-D331-C144-B35C-F05D49B246F6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33CC-DE4F-5C4D-8204-9058E2B411CE}" type="datetime1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BEC6-13AA-3A4F-8F2E-AAA8AA067FEA}" type="datetime1">
              <a:rPr lang="en-US" smtClean="0"/>
              <a:t>5/14/13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E24-BAA5-EC41-9038-C911EA2DDB04}" type="datetime1">
              <a:rPr lang="en-US" smtClean="0"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988D-BA23-A04E-A6FA-49C61BFED02A}" type="datetime1">
              <a:rPr lang="en-US" smtClean="0"/>
              <a:t>5/14/13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0D74-A6ED-E84B-9B94-415D46E746AD}" type="datetime1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9F7-39D9-0A4F-A5E7-6AF6FA7BB646}" type="datetime1">
              <a:rPr lang="en-US" smtClean="0"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FC2E-93FA-874A-A0C2-A82EECC99C32}" type="datetime1">
              <a:rPr lang="en-US" smtClean="0"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Time - 14 May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C012-7853-C44D-803A-0A3ECA23C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PHENIX Run-13 status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Hubert van </a:t>
            </a:r>
            <a:r>
              <a:rPr lang="en-US" sz="1400" dirty="0" err="1" smtClean="0"/>
              <a:t>Hecke</a:t>
            </a:r>
            <a:endParaRPr lang="en-US" sz="1400" dirty="0" smtClean="0"/>
          </a:p>
          <a:p>
            <a:r>
              <a:rPr lang="en-US" sz="1400" dirty="0" smtClean="0"/>
              <a:t>for the PHENIX collaboration</a:t>
            </a:r>
            <a:endParaRPr lang="en-US" sz="1400" dirty="0"/>
          </a:p>
        </p:txBody>
      </p:sp>
      <p:pic>
        <p:nvPicPr>
          <p:cNvPr id="7" name="Picture 6" descr="logo_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984" y="1112345"/>
            <a:ext cx="2221148" cy="8747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Phenix</a:t>
            </a:r>
            <a:r>
              <a:rPr lang="en-US" sz="3600" dirty="0" smtClean="0"/>
              <a:t> efficiencies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759"/>
            <a:ext cx="3971706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pic>
        <p:nvPicPr>
          <p:cNvPr id="8" name="Picture 7" descr="eff_14may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8" y="1055692"/>
            <a:ext cx="7628759" cy="5300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Luminosity to 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759"/>
            <a:ext cx="3971706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pic>
        <p:nvPicPr>
          <p:cNvPr id="7" name="Picture 6" descr="lumi_14may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25" y="893379"/>
            <a:ext cx="4671119" cy="5632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Silicon luminosity counters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759"/>
            <a:ext cx="3971706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Time - 14 May 2013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4419599"/>
            <a:ext cx="8871403" cy="2286000"/>
            <a:chOff x="152400" y="3657600"/>
            <a:chExt cx="8871403" cy="2286000"/>
          </a:xfrm>
        </p:grpSpPr>
        <p:pic>
          <p:nvPicPr>
            <p:cNvPr id="8" name="Picture 2" descr="F:\tmp\Counts387292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49" t="6565" r="7874" b="49029"/>
            <a:stretch>
              <a:fillRect/>
            </a:stretch>
          </p:blipFill>
          <p:spPr bwMode="auto">
            <a:xfrm>
              <a:off x="152400" y="3657600"/>
              <a:ext cx="8871403" cy="22860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33400" y="4953000"/>
              <a:ext cx="2914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Run13 √S = 510 GeV p-p Data</a:t>
              </a:r>
            </a:p>
            <a:p>
              <a:r>
                <a:rPr lang="en-US" dirty="0" smtClean="0"/>
                <a:t>Hit-scaled scalars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4953000"/>
              <a:ext cx="31373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Run13 √S = 510 GeV p-p Data</a:t>
              </a:r>
            </a:p>
            <a:p>
              <a:r>
                <a:rPr lang="en-US" dirty="0" smtClean="0"/>
                <a:t>Two station coincidental scalars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3450140" y="4341910"/>
              <a:ext cx="1371601" cy="3077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RHIC abort gap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7980447" y="4349099"/>
              <a:ext cx="1357224" cy="3077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RHIC abort gap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2819400" y="5030022"/>
            <a:ext cx="1066800" cy="533400"/>
          </a:xfrm>
          <a:prstGeom prst="wedgeRoundRectCallout">
            <a:avLst>
              <a:gd name="adj1" fmla="val -64351"/>
              <a:gd name="adj2" fmla="val 333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Empty bunches</a:t>
            </a:r>
            <a:endParaRPr lang="en-US" dirty="0"/>
          </a:p>
        </p:txBody>
      </p:sp>
      <p:pic>
        <p:nvPicPr>
          <p:cNvPr id="16" name="Picture 15" descr="fvtx_jin_s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9" y="1143000"/>
            <a:ext cx="3508851" cy="20006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9829" y="1072054"/>
            <a:ext cx="37830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1.2&lt;eta&lt;2.4</a:t>
            </a:r>
          </a:p>
          <a:p>
            <a:r>
              <a:rPr lang="en-US" dirty="0" smtClean="0"/>
              <a:t>48 segments in phi</a:t>
            </a:r>
          </a:p>
          <a:p>
            <a:r>
              <a:rPr lang="en-US" dirty="0" smtClean="0"/>
              <a:t>2 segments in </a:t>
            </a:r>
            <a:r>
              <a:rPr lang="en-US" dirty="0" err="1" smtClean="0"/>
              <a:t>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select single hits in a phi segment,</a:t>
            </a:r>
          </a:p>
          <a:p>
            <a:r>
              <a:rPr lang="en-US" dirty="0" smtClean="0"/>
              <a:t>Or hit pairs in a phi segment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91903" y="2951601"/>
            <a:ext cx="459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How it is done: self-triggered data streams into</a:t>
            </a: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FPGAs</a:t>
            </a:r>
            <a:r>
              <a:rPr lang="en-US" sz="1600" dirty="0" smtClean="0">
                <a:solidFill>
                  <a:schemeClr val="accent2"/>
                </a:solidFill>
              </a:rPr>
              <a:t> (max 2Tbits/s), where hits are formatted for the event data stream.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There is enough space left in the </a:t>
            </a:r>
            <a:r>
              <a:rPr lang="en-US" sz="1600" dirty="0" err="1" smtClean="0">
                <a:solidFill>
                  <a:schemeClr val="accent2"/>
                </a:solidFill>
              </a:rPr>
              <a:t>FPGAs</a:t>
            </a:r>
            <a:r>
              <a:rPr lang="en-US" sz="1600" dirty="0" smtClean="0">
                <a:solidFill>
                  <a:schemeClr val="accent2"/>
                </a:solidFill>
              </a:rPr>
              <a:t> to split the incoming stream and set up luminosity counters.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1101" y="5194090"/>
            <a:ext cx="16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Stat error&lt;10</a:t>
            </a:r>
            <a:r>
              <a:rPr lang="en-US" baseline="30000" dirty="0" smtClean="0">
                <a:solidFill>
                  <a:srgbClr val="FF6600"/>
                </a:solidFill>
              </a:rPr>
              <a:t>-4</a:t>
            </a:r>
            <a:endParaRPr lang="en-US" baseline="30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159</Words>
  <Application>Microsoft Macintosh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PHENIX Run-13 status</vt:lpstr>
      <vt:lpstr>Phenix efficiencies</vt:lpstr>
      <vt:lpstr>Luminosity to date</vt:lpstr>
      <vt:lpstr>Silicon luminosity counters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leak issue</dc:title>
  <dc:creator>Hubert Van Hecke</dc:creator>
  <cp:lastModifiedBy>Hubert Van Hecke</cp:lastModifiedBy>
  <cp:revision>69</cp:revision>
  <dcterms:created xsi:type="dcterms:W3CDTF">2013-05-13T22:22:33Z</dcterms:created>
  <dcterms:modified xsi:type="dcterms:W3CDTF">2013-05-14T15:39:39Z</dcterms:modified>
</cp:coreProperties>
</file>