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7" r:id="rId3"/>
    <p:sldId id="266" r:id="rId4"/>
    <p:sldId id="265" r:id="rId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ingrassia\My%20Documents\EXCEL\QUARETRLY\quarterly\fy13\fy13q3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3\fy13q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3\fy13q3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Lumi\Run13\Run13_Lumi_510_p%5ep%5e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ingrassia\My%20Documents\EXCEL\QUARETRLY\quarterly\fy13\fy13q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3658579187769256E-2"/>
          <c:y val="8.3388441310722247E-2"/>
          <c:w val="0.74454984793567702"/>
          <c:h val="0.79270201722815814"/>
        </c:manualLayout>
      </c:layout>
      <c:barChart>
        <c:barDir val="col"/>
        <c:grouping val="stacked"/>
        <c:ser>
          <c:idx val="0"/>
          <c:order val="0"/>
          <c:tx>
            <c:strRef>
              <c:f>NORMAL!$C$704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NORMAL!$G$703:$J$703</c:f>
              <c:strCache>
                <c:ptCount val="4"/>
                <c:pt idx="0">
                  <c:v>FY13-week 27:</c:v>
                </c:pt>
                <c:pt idx="1">
                  <c:v>FY13-week 28:</c:v>
                </c:pt>
                <c:pt idx="2">
                  <c:v>FY13-week 29:</c:v>
                </c:pt>
                <c:pt idx="3">
                  <c:v>FY13-week 30:</c:v>
                </c:pt>
              </c:strCache>
            </c:strRef>
          </c:cat>
          <c:val>
            <c:numRef>
              <c:f>NORMAL!$G$704:$J$704</c:f>
              <c:numCache>
                <c:formatCode>0</c:formatCode>
                <c:ptCount val="4"/>
                <c:pt idx="0">
                  <c:v>75.55</c:v>
                </c:pt>
                <c:pt idx="1">
                  <c:v>70.55</c:v>
                </c:pt>
                <c:pt idx="2">
                  <c:v>82.42</c:v>
                </c:pt>
                <c:pt idx="3">
                  <c:v>101.07</c:v>
                </c:pt>
              </c:numCache>
            </c:numRef>
          </c:val>
        </c:ser>
        <c:ser>
          <c:idx val="1"/>
          <c:order val="1"/>
          <c:tx>
            <c:strRef>
              <c:f>NORMAL!$C$705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NORMAL!$G$703:$J$703</c:f>
              <c:strCache>
                <c:ptCount val="4"/>
                <c:pt idx="0">
                  <c:v>FY13-week 27:</c:v>
                </c:pt>
                <c:pt idx="1">
                  <c:v>FY13-week 28:</c:v>
                </c:pt>
                <c:pt idx="2">
                  <c:v>FY13-week 29:</c:v>
                </c:pt>
                <c:pt idx="3">
                  <c:v>FY13-week 30:</c:v>
                </c:pt>
              </c:strCache>
            </c:strRef>
          </c:cat>
          <c:val>
            <c:numRef>
              <c:f>NORMAL!$G$705:$J$705</c:f>
              <c:numCache>
                <c:formatCode>0</c:formatCode>
                <c:ptCount val="4"/>
                <c:pt idx="0">
                  <c:v>7.95</c:v>
                </c:pt>
                <c:pt idx="1">
                  <c:v>3.7</c:v>
                </c:pt>
                <c:pt idx="2">
                  <c:v>7.85</c:v>
                </c:pt>
                <c:pt idx="3">
                  <c:v>3.68</c:v>
                </c:pt>
              </c:numCache>
            </c:numRef>
          </c:val>
        </c:ser>
        <c:ser>
          <c:idx val="2"/>
          <c:order val="2"/>
          <c:tx>
            <c:strRef>
              <c:f>NORMAL!$C$712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NORMAL!$G$703:$J$703</c:f>
              <c:strCache>
                <c:ptCount val="4"/>
                <c:pt idx="0">
                  <c:v>FY13-week 27:</c:v>
                </c:pt>
                <c:pt idx="1">
                  <c:v>FY13-week 28:</c:v>
                </c:pt>
                <c:pt idx="2">
                  <c:v>FY13-week 29:</c:v>
                </c:pt>
                <c:pt idx="3">
                  <c:v>FY13-week 30:</c:v>
                </c:pt>
              </c:strCache>
            </c:strRef>
          </c:cat>
          <c:val>
            <c:numRef>
              <c:f>NORMAL!$G$712:$J$712</c:f>
              <c:numCache>
                <c:formatCode>0</c:formatCode>
                <c:ptCount val="4"/>
                <c:pt idx="0">
                  <c:v>0</c:v>
                </c:pt>
                <c:pt idx="1">
                  <c:v>14.02</c:v>
                </c:pt>
                <c:pt idx="2">
                  <c:v>0</c:v>
                </c:pt>
                <c:pt idx="3">
                  <c:v>10.72</c:v>
                </c:pt>
              </c:numCache>
            </c:numRef>
          </c:val>
        </c:ser>
        <c:ser>
          <c:idx val="4"/>
          <c:order val="3"/>
          <c:tx>
            <c:strRef>
              <c:f>NORMAL!$C$707</c:f>
              <c:strCache>
                <c:ptCount val="1"/>
                <c:pt idx="0">
                  <c:v>Experimenter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NORMAL!$G$703:$J$703</c:f>
              <c:strCache>
                <c:ptCount val="4"/>
                <c:pt idx="0">
                  <c:v>FY13-week 27:</c:v>
                </c:pt>
                <c:pt idx="1">
                  <c:v>FY13-week 28:</c:v>
                </c:pt>
                <c:pt idx="2">
                  <c:v>FY13-week 29:</c:v>
                </c:pt>
                <c:pt idx="3">
                  <c:v>FY13-week 30:</c:v>
                </c:pt>
              </c:strCache>
            </c:strRef>
          </c:cat>
          <c:val>
            <c:numRef>
              <c:f>NORMAL!$G$707:$J$707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6"/>
          <c:order val="4"/>
          <c:tx>
            <c:strRef>
              <c:f>NORMAL!$C$708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NORMAL!$G$703:$J$703</c:f>
              <c:strCache>
                <c:ptCount val="4"/>
                <c:pt idx="0">
                  <c:v>FY13-week 27:</c:v>
                </c:pt>
                <c:pt idx="1">
                  <c:v>FY13-week 28:</c:v>
                </c:pt>
                <c:pt idx="2">
                  <c:v>FY13-week 29:</c:v>
                </c:pt>
                <c:pt idx="3">
                  <c:v>FY13-week 30:</c:v>
                </c:pt>
              </c:strCache>
            </c:strRef>
          </c:cat>
          <c:val>
            <c:numRef>
              <c:f>NORMAL!$G$708:$J$708</c:f>
              <c:numCache>
                <c:formatCode>0</c:formatCode>
                <c:ptCount val="4"/>
                <c:pt idx="0">
                  <c:v>15.92</c:v>
                </c:pt>
                <c:pt idx="1">
                  <c:v>0</c:v>
                </c:pt>
                <c:pt idx="2">
                  <c:v>13.13</c:v>
                </c:pt>
                <c:pt idx="3">
                  <c:v>2.08</c:v>
                </c:pt>
              </c:numCache>
            </c:numRef>
          </c:val>
        </c:ser>
        <c:ser>
          <c:idx val="5"/>
          <c:order val="5"/>
          <c:tx>
            <c:strRef>
              <c:f>NORMAL!$C$706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rgbClr val="000000"/>
              </a:solidFill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NORMAL!$G$703:$J$703</c:f>
              <c:strCache>
                <c:ptCount val="4"/>
                <c:pt idx="0">
                  <c:v>FY13-week 27:</c:v>
                </c:pt>
                <c:pt idx="1">
                  <c:v>FY13-week 28:</c:v>
                </c:pt>
                <c:pt idx="2">
                  <c:v>FY13-week 29:</c:v>
                </c:pt>
                <c:pt idx="3">
                  <c:v>FY13-week 30:</c:v>
                </c:pt>
              </c:strCache>
            </c:strRef>
          </c:cat>
          <c:val>
            <c:numRef>
              <c:f>NORMAL!$G$706:$K$706</c:f>
              <c:numCache>
                <c:formatCode>0</c:formatCode>
                <c:ptCount val="5"/>
                <c:pt idx="0">
                  <c:v>35.290000000000013</c:v>
                </c:pt>
                <c:pt idx="1">
                  <c:v>41.220000000000013</c:v>
                </c:pt>
                <c:pt idx="2">
                  <c:v>36</c:v>
                </c:pt>
                <c:pt idx="3">
                  <c:v>34.70000000000001</c:v>
                </c:pt>
                <c:pt idx="4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NORMAL!$G$703:$J$703</c:f>
              <c:strCache>
                <c:ptCount val="4"/>
                <c:pt idx="0">
                  <c:v>FY13-week 27:</c:v>
                </c:pt>
                <c:pt idx="1">
                  <c:v>FY13-week 28:</c:v>
                </c:pt>
                <c:pt idx="2">
                  <c:v>FY13-week 29:</c:v>
                </c:pt>
                <c:pt idx="3">
                  <c:v>FY13-week 30:</c:v>
                </c:pt>
              </c:strCache>
            </c:strRef>
          </c:cat>
          <c:val>
            <c:numRef>
              <c:f>NORMAL!$G$711:$J$711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NORMAL!$G$703:$J$703</c:f>
              <c:strCache>
                <c:ptCount val="4"/>
                <c:pt idx="0">
                  <c:v>FY13-week 27:</c:v>
                </c:pt>
                <c:pt idx="1">
                  <c:v>FY13-week 28:</c:v>
                </c:pt>
                <c:pt idx="2">
                  <c:v>FY13-week 29:</c:v>
                </c:pt>
                <c:pt idx="3">
                  <c:v>FY13-week 30:</c:v>
                </c:pt>
              </c:strCache>
            </c:strRef>
          </c:cat>
          <c:val>
            <c:numRef>
              <c:f>NORMAL!$G$710:$J$710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NORMAL!$C$709</c:f>
              <c:strCache>
                <c:ptCount val="1"/>
                <c:pt idx="0">
                  <c:v>Machine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NORMAL!$G$703:$J$703</c:f>
              <c:strCache>
                <c:ptCount val="4"/>
                <c:pt idx="0">
                  <c:v>FY13-week 27:</c:v>
                </c:pt>
                <c:pt idx="1">
                  <c:v>FY13-week 28:</c:v>
                </c:pt>
                <c:pt idx="2">
                  <c:v>FY13-week 29:</c:v>
                </c:pt>
                <c:pt idx="3">
                  <c:v>FY13-week 30:</c:v>
                </c:pt>
              </c:strCache>
            </c:strRef>
          </c:cat>
          <c:val>
            <c:numRef>
              <c:f>NORMAL!$G$709:$J$709</c:f>
              <c:numCache>
                <c:formatCode>0</c:formatCode>
                <c:ptCount val="4"/>
                <c:pt idx="0">
                  <c:v>33.290000000000013</c:v>
                </c:pt>
                <c:pt idx="1">
                  <c:v>38.510000000000005</c:v>
                </c:pt>
                <c:pt idx="2">
                  <c:v>28.6</c:v>
                </c:pt>
                <c:pt idx="3">
                  <c:v>15.75</c:v>
                </c:pt>
              </c:numCache>
            </c:numRef>
          </c:val>
        </c:ser>
        <c:overlap val="100"/>
        <c:axId val="72288128"/>
        <c:axId val="72289664"/>
      </c:barChart>
      <c:catAx>
        <c:axId val="72288128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289664"/>
        <c:crosses val="autoZero"/>
        <c:lblAlgn val="ctr"/>
        <c:lblOffset val="100"/>
        <c:tickLblSkip val="1"/>
        <c:tickMarkSkip val="1"/>
      </c:catAx>
      <c:valAx>
        <c:axId val="72289664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0650549671706364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2288128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5.5702965868637148E-2"/>
          <c:y val="8.3388441310722164E-2"/>
          <c:w val="0.7824940443451287"/>
          <c:h val="0.81460299167271133"/>
        </c:manualLayout>
      </c:layout>
      <c:barChart>
        <c:barDir val="col"/>
        <c:grouping val="stacked"/>
        <c:ser>
          <c:idx val="0"/>
          <c:order val="0"/>
          <c:tx>
            <c:strRef>
              <c:f>NORMAL!$AC$704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NORMAL!$AG$703:$AJ$703</c:f>
              <c:strCache>
                <c:ptCount val="4"/>
                <c:pt idx="0">
                  <c:v>FY13-week 31:</c:v>
                </c:pt>
                <c:pt idx="1">
                  <c:v>FY13-week 32:</c:v>
                </c:pt>
                <c:pt idx="2">
                  <c:v>FY13-week 33:</c:v>
                </c:pt>
                <c:pt idx="3">
                  <c:v>FY13-week 34:</c:v>
                </c:pt>
              </c:strCache>
            </c:strRef>
          </c:cat>
          <c:val>
            <c:numRef>
              <c:f>NORMAL!$AG$704:$AJ$704</c:f>
              <c:numCache>
                <c:formatCode>0</c:formatCode>
                <c:ptCount val="4"/>
                <c:pt idx="0">
                  <c:v>81.509999999999991</c:v>
                </c:pt>
                <c:pt idx="1">
                  <c:v>90.05</c:v>
                </c:pt>
                <c:pt idx="2">
                  <c:v>106.25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NORMAL!$AC$705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NORMAL!$AG$705:$AJ$705</c:f>
              <c:numCache>
                <c:formatCode>0</c:formatCode>
                <c:ptCount val="4"/>
                <c:pt idx="0">
                  <c:v>6.18</c:v>
                </c:pt>
                <c:pt idx="1">
                  <c:v>4.3900000000000006</c:v>
                </c:pt>
                <c:pt idx="2">
                  <c:v>3.12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NORMAL!$AC$712</c:f>
              <c:strCache>
                <c:ptCount val="1"/>
                <c:pt idx="0">
                  <c:v>Beam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NORMAL!$AG$712:$AJ$712</c:f>
              <c:numCache>
                <c:formatCode>0</c:formatCode>
                <c:ptCount val="4"/>
                <c:pt idx="0">
                  <c:v>14.6</c:v>
                </c:pt>
                <c:pt idx="1">
                  <c:v>0.72</c:v>
                </c:pt>
                <c:pt idx="2">
                  <c:v>4.57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NORMAL!$AC$707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NORMAL!$AG$707:$AJ$707</c:f>
              <c:numCache>
                <c:formatCode>0</c:formatCode>
                <c:ptCount val="4"/>
                <c:pt idx="0">
                  <c:v>0.3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NORMAL!$AC$706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NORMAL!$AG$706:$AJ$706</c:f>
              <c:numCache>
                <c:formatCode>0</c:formatCode>
                <c:ptCount val="4"/>
                <c:pt idx="0">
                  <c:v>36.729999999999997</c:v>
                </c:pt>
                <c:pt idx="1">
                  <c:v>32.409999999999997</c:v>
                </c:pt>
                <c:pt idx="2">
                  <c:v>30.19</c:v>
                </c:pt>
                <c:pt idx="3">
                  <c:v>0</c:v>
                </c:pt>
              </c:numCache>
            </c:numRef>
          </c:val>
        </c:ser>
        <c:ser>
          <c:idx val="6"/>
          <c:order val="5"/>
          <c:tx>
            <c:strRef>
              <c:f>NORMAL!$AC$708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1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0"/>
                </a:pPr>
                <a:endParaRPr lang="en-US"/>
              </a:p>
            </c:txPr>
          </c:dLbls>
          <c:val>
            <c:numRef>
              <c:f>NORMAL!$AG$708:$AJ$708</c:f>
              <c:numCache>
                <c:formatCode>0</c:formatCode>
                <c:ptCount val="4"/>
                <c:pt idx="0">
                  <c:v>0</c:v>
                </c:pt>
                <c:pt idx="1">
                  <c:v>16.98</c:v>
                </c:pt>
                <c:pt idx="2">
                  <c:v>1.67</c:v>
                </c:pt>
                <c:pt idx="3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NORMAL!$AC$711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NORMAL!$AG$711:$AJ$711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NORMAL!$AC$710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NORMAL!$AG$710:$AJ$710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NORMAL!$AC$709</c:f>
              <c:strCache>
                <c:ptCount val="1"/>
                <c:pt idx="0">
                  <c:v>Machine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NORMAL!$AG$709:$AJ$709</c:f>
              <c:numCache>
                <c:formatCode>0</c:formatCode>
                <c:ptCount val="4"/>
                <c:pt idx="0">
                  <c:v>28.68</c:v>
                </c:pt>
                <c:pt idx="1">
                  <c:v>23.45</c:v>
                </c:pt>
                <c:pt idx="2">
                  <c:v>22.2</c:v>
                </c:pt>
                <c:pt idx="3">
                  <c:v>0</c:v>
                </c:pt>
              </c:numCache>
            </c:numRef>
          </c:val>
        </c:ser>
        <c:overlap val="100"/>
        <c:axId val="114812800"/>
        <c:axId val="116135040"/>
      </c:barChart>
      <c:catAx>
        <c:axId val="114812800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135040"/>
        <c:crosses val="autoZero"/>
        <c:lblAlgn val="ctr"/>
        <c:lblOffset val="100"/>
        <c:tickLblSkip val="1"/>
        <c:tickMarkSkip val="1"/>
      </c:catAx>
      <c:valAx>
        <c:axId val="116135040"/>
        <c:scaling>
          <c:orientation val="minMax"/>
          <c:max val="168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957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812800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6031966523052532"/>
          <c:y val="0.1356283734533402"/>
          <c:w val="0.28101693656217502"/>
          <c:h val="0.73474842832975507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2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4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4000"/>
              <a:t>Run13 availability  &lt;82%&gt; </a:t>
            </a:r>
            <a:endParaRPr lang="en-US" sz="4000" b="0"/>
          </a:p>
        </c:rich>
      </c:tx>
      <c:layout/>
    </c:title>
    <c:plotArea>
      <c:layout>
        <c:manualLayout>
          <c:layoutTarget val="inner"/>
          <c:xMode val="edge"/>
          <c:yMode val="edge"/>
          <c:x val="0.10869554307623847"/>
          <c:y val="0.1299886993292505"/>
          <c:w val="0.86326111721694443"/>
          <c:h val="0.58186891221930592"/>
        </c:manualLayout>
      </c:layout>
      <c:barChart>
        <c:barDir val="col"/>
        <c:grouping val="clustered"/>
        <c:ser>
          <c:idx val="0"/>
          <c:order val="0"/>
          <c:tx>
            <c:strRef>
              <c:f>RHIC_HOURS_DOE!$A$14</c:f>
              <c:strCache>
                <c:ptCount val="1"/>
                <c:pt idx="0">
                  <c:v>availability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RHIC_HOURS_DOE!$A$26:$A$48</c:f>
              <c:strCache>
                <c:ptCount val="18"/>
                <c:pt idx="0">
                  <c:v>02/05/13/2 to 02/12/13/1</c:v>
                </c:pt>
                <c:pt idx="1">
                  <c:v>02/12/13/2 to 02/19/13/1</c:v>
                </c:pt>
                <c:pt idx="2">
                  <c:v>02/19/13/2 to 02/26/13/1</c:v>
                </c:pt>
                <c:pt idx="3">
                  <c:v>02/26/13/2 to 03/05/13/1</c:v>
                </c:pt>
                <c:pt idx="4">
                  <c:v>03/05/13/2 to 03/12/13/1</c:v>
                </c:pt>
                <c:pt idx="5">
                  <c:v>03/12/13/2 to 03/19/13/1</c:v>
                </c:pt>
                <c:pt idx="6">
                  <c:v>03/19/13/2 to 03/26/13/1</c:v>
                </c:pt>
                <c:pt idx="7">
                  <c:v>03/26/13/2 to 04/02/13/1</c:v>
                </c:pt>
                <c:pt idx="8">
                  <c:v>04/02/12/2 to 04/09/12/1</c:v>
                </c:pt>
                <c:pt idx="9">
                  <c:v>04/9/13/2 to 04/16/13/1</c:v>
                </c:pt>
                <c:pt idx="10">
                  <c:v>04/16/13 to 04/23/13/1</c:v>
                </c:pt>
                <c:pt idx="11">
                  <c:v>04/23/13 to 04/30/13/1</c:v>
                </c:pt>
                <c:pt idx="12">
                  <c:v>04/30/13/2 to 05/07/13/1</c:v>
                </c:pt>
                <c:pt idx="13">
                  <c:v>05/07/13/2 to 05/14/13/1</c:v>
                </c:pt>
                <c:pt idx="14">
                  <c:v>05/14/13/2 to 05/21/13/1</c:v>
                </c:pt>
                <c:pt idx="15">
                  <c:v>05/21/13/2 to 05/28/13/1</c:v>
                </c:pt>
                <c:pt idx="16">
                  <c:v>05/28/13/2 to 06/04/13/1</c:v>
                </c:pt>
                <c:pt idx="17">
                  <c:v>06/04/13/2 to 06/11/13/1</c:v>
                </c:pt>
              </c:strCache>
            </c:strRef>
          </c:cat>
          <c:val>
            <c:numRef>
              <c:f>RHIC_HOURS_DOE!$B$26:$B$48</c:f>
              <c:numCache>
                <c:formatCode>0.00</c:formatCode>
                <c:ptCount val="23"/>
                <c:pt idx="0">
                  <c:v>0.82374999999999998</c:v>
                </c:pt>
                <c:pt idx="1">
                  <c:v>0.84136904761904763</c:v>
                </c:pt>
                <c:pt idx="2">
                  <c:v>0.86955355945837243</c:v>
                </c:pt>
                <c:pt idx="3">
                  <c:v>0.78331637843336721</c:v>
                </c:pt>
                <c:pt idx="4">
                  <c:v>0.85853562782176274</c:v>
                </c:pt>
                <c:pt idx="5">
                  <c:v>0.83133828106296381</c:v>
                </c:pt>
                <c:pt idx="6">
                  <c:v>0.70066815144766148</c:v>
                </c:pt>
                <c:pt idx="7">
                  <c:v>0.75505952380952368</c:v>
                </c:pt>
                <c:pt idx="8">
                  <c:v>0.78110205155181489</c:v>
                </c:pt>
                <c:pt idx="9">
                  <c:v>0.77077380952380958</c:v>
                </c:pt>
                <c:pt idx="10">
                  <c:v>0.81532898560082656</c:v>
                </c:pt>
                <c:pt idx="11">
                  <c:v>0.90507473481195755</c:v>
                </c:pt>
                <c:pt idx="12">
                  <c:v>0.82928571428571429</c:v>
                </c:pt>
                <c:pt idx="13">
                  <c:v>0.84472255330419821</c:v>
                </c:pt>
                <c:pt idx="14">
                  <c:v>0.86653039139060906</c:v>
                </c:pt>
              </c:numCache>
            </c:numRef>
          </c:val>
        </c:ser>
        <c:axId val="60030976"/>
        <c:axId val="60032896"/>
      </c:barChart>
      <c:catAx>
        <c:axId val="60030976"/>
        <c:scaling>
          <c:orientation val="minMax"/>
        </c:scaling>
        <c:axPos val="b"/>
        <c:numFmt formatCode="0.00" sourceLinked="1"/>
        <c:tickLblPos val="nextTo"/>
        <c:txPr>
          <a:bodyPr rot="54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0032896"/>
        <c:crosses val="autoZero"/>
        <c:auto val="1"/>
        <c:lblAlgn val="ctr"/>
        <c:lblOffset val="100"/>
      </c:catAx>
      <c:valAx>
        <c:axId val="60032896"/>
        <c:scaling>
          <c:orientation val="minMax"/>
          <c:max val="1"/>
          <c:min val="0.5"/>
        </c:scaling>
        <c:axPos val="l"/>
        <c:majorGridlines>
          <c:spPr>
            <a:ln>
              <a:solidFill>
                <a:sysClr val="windowText" lastClr="000000">
                  <a:lumMod val="50000"/>
                  <a:lumOff val="50000"/>
                </a:sysClr>
              </a:solidFill>
            </a:ln>
          </c:spPr>
        </c:majorGridlines>
        <c:numFmt formatCode="0%" sourceLinked="0"/>
        <c:tickLblPos val="nextTo"/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0030976"/>
        <c:crosses val="autoZero"/>
        <c:crossBetween val="between"/>
        <c:majorUnit val="0.1"/>
      </c:valAx>
      <c:spPr>
        <a:solidFill>
          <a:schemeClr val="bg1"/>
        </a:solidFill>
      </c:spPr>
    </c:plotArea>
    <c:plotVisOnly val="1"/>
    <c:dispBlanksAs val="gap"/>
  </c:chart>
  <c:spPr>
    <a:solidFill>
      <a:schemeClr val="bg1">
        <a:lumMod val="75000"/>
      </a:scheme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2000"/>
              <a:t>Run13 </a:t>
            </a:r>
            <a:r>
              <a:rPr lang="en-US" sz="2000" b="1" i="0" u="none" strike="noStrike" baseline="0"/>
              <a:t>(√s=510 GeV)</a:t>
            </a:r>
            <a:r>
              <a:rPr lang="en-US" sz="2000"/>
              <a:t> p^p^ Integrated Luminosity by Week </a:t>
            </a:r>
          </a:p>
        </c:rich>
      </c:tx>
      <c:layout/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8.0938102935808526E-2"/>
          <c:y val="0.1310931097641572"/>
          <c:w val="0.8169280909422747"/>
          <c:h val="0.66838346645520064"/>
        </c:manualLayout>
      </c:layout>
      <c:barChart>
        <c:barDir val="col"/>
        <c:grouping val="clustered"/>
        <c:ser>
          <c:idx val="0"/>
          <c:order val="0"/>
          <c:tx>
            <c:strRef>
              <c:f>TimeAtStore!$K$2</c:f>
              <c:strCache>
                <c:ptCount val="1"/>
                <c:pt idx="0">
                  <c:v>STAR Run13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1.1037527593819181E-2"/>
                  <c:y val="-1.9184904045268382E-2"/>
                </c:manualLayout>
              </c:layout>
              <c:showVal val="1"/>
            </c:dLbl>
            <c:dLbl>
              <c:idx val="1"/>
              <c:layout>
                <c:manualLayout>
                  <c:x val="-6.6225165562913656E-3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4.4150110375275895E-3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-4.371584699453512E-3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-6.5573770491803504E-3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-2.1857923497268124E-3"/>
                  <c:y val="-1.9184652278177543E-2"/>
                </c:manualLayout>
              </c:layout>
              <c:showVal val="1"/>
            </c:dLbl>
            <c:dLbl>
              <c:idx val="6"/>
              <c:layout>
                <c:manualLayout>
                  <c:x val="-2.6229508196721311E-2"/>
                  <c:y val="3.8369304556354941E-2"/>
                </c:manualLayout>
              </c:layout>
              <c:showVal val="1"/>
            </c:dLbl>
            <c:dLbl>
              <c:idx val="7"/>
              <c:layout/>
              <c:showVal val="1"/>
            </c:dLbl>
            <c:dLbl>
              <c:idx val="8"/>
              <c:layout>
                <c:manualLayout>
                  <c:x val="0"/>
                  <c:y val="-9.5923261390887596E-3"/>
                </c:manualLayout>
              </c:layout>
              <c:showVal val="1"/>
            </c:dLbl>
            <c:dLbl>
              <c:idx val="9"/>
              <c:layout>
                <c:manualLayout>
                  <c:x val="-6.5573770491803313E-3"/>
                  <c:y val="-2.9309546838607249E-17"/>
                </c:manualLayout>
              </c:layout>
              <c:showVal val="1"/>
            </c:dLbl>
            <c:delete val="1"/>
            <c:numFmt formatCode="#,##0.0" sourceLinked="0"/>
            <c:txPr>
              <a:bodyPr rot="-5400000" vert="horz"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en-US"/>
              </a:p>
            </c:txPr>
          </c:dLbls>
          <c:cat>
            <c:strRef>
              <c:f>TimeAtStore!$J$5:$J$17</c:f>
              <c:strCache>
                <c:ptCount val="13"/>
                <c:pt idx="0">
                  <c:v>3/09 to 3/16</c:v>
                </c:pt>
                <c:pt idx="1">
                  <c:v>3/17 to 3/23</c:v>
                </c:pt>
                <c:pt idx="2">
                  <c:v>3/24 to 3/30</c:v>
                </c:pt>
                <c:pt idx="3">
                  <c:v>3/31 to 4/06</c:v>
                </c:pt>
                <c:pt idx="4">
                  <c:v>4/07 to 4/13</c:v>
                </c:pt>
                <c:pt idx="5">
                  <c:v>4/14 to 4/20</c:v>
                </c:pt>
                <c:pt idx="6">
                  <c:v>4/21 to 4/27</c:v>
                </c:pt>
                <c:pt idx="7">
                  <c:v>4/28 to 5/04</c:v>
                </c:pt>
                <c:pt idx="8">
                  <c:v>5/05 to 5/11</c:v>
                </c:pt>
                <c:pt idx="9">
                  <c:v>5/12 to 5/18</c:v>
                </c:pt>
                <c:pt idx="10">
                  <c:v>5/19 to 5/25</c:v>
                </c:pt>
                <c:pt idx="11">
                  <c:v>5/26 to 6/01</c:v>
                </c:pt>
                <c:pt idx="12">
                  <c:v>6/02 to 6/08</c:v>
                </c:pt>
              </c:strCache>
            </c:strRef>
          </c:cat>
          <c:val>
            <c:numRef>
              <c:f>TimeAtStore!$K$5:$K$17</c:f>
              <c:numCache>
                <c:formatCode>0.00</c:formatCode>
                <c:ptCount val="13"/>
                <c:pt idx="0">
                  <c:v>20.112439000000002</c:v>
                </c:pt>
                <c:pt idx="1">
                  <c:v>24.352142000000001</c:v>
                </c:pt>
                <c:pt idx="2">
                  <c:v>23.969316846153848</c:v>
                </c:pt>
                <c:pt idx="3">
                  <c:v>23.250682601607345</c:v>
                </c:pt>
                <c:pt idx="4">
                  <c:v>24.975739322389501</c:v>
                </c:pt>
                <c:pt idx="5">
                  <c:v>37.847738483058805</c:v>
                </c:pt>
                <c:pt idx="6">
                  <c:v>47.562437719219403</c:v>
                </c:pt>
                <c:pt idx="7">
                  <c:v>42.605617561694501</c:v>
                </c:pt>
                <c:pt idx="8">
                  <c:v>37.920750530595498</c:v>
                </c:pt>
                <c:pt idx="9">
                  <c:v>53.228904960379737</c:v>
                </c:pt>
                <c:pt idx="10">
                  <c:v>-4.6735517311322639E-3</c:v>
                </c:pt>
              </c:numCache>
            </c:numRef>
          </c:val>
        </c:ser>
        <c:ser>
          <c:idx val="1"/>
          <c:order val="1"/>
          <c:tx>
            <c:strRef>
              <c:f>TimeAtStore!$L$2</c:f>
              <c:strCache>
                <c:ptCount val="1"/>
                <c:pt idx="0">
                  <c:v>PHENIX Run13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8.8300220750551876E-3"/>
                  <c:y val="-1.9184652278177543E-2"/>
                </c:manualLayout>
              </c:layout>
              <c:showVal val="1"/>
            </c:dLbl>
            <c:dLbl>
              <c:idx val="1"/>
              <c:layout>
                <c:manualLayout>
                  <c:x val="1.3245033112582781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8.8300220750551876E-3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8.7431693989071038E-3"/>
                  <c:y val="3.1974420463629864E-3"/>
                </c:manualLayout>
              </c:layout>
              <c:showVal val="1"/>
            </c:dLbl>
            <c:dLbl>
              <c:idx val="4"/>
              <c:layout>
                <c:manualLayout>
                  <c:x val="8.7431693989071038E-3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-1.5987210231814548E-2"/>
                </c:manualLayout>
              </c:layout>
              <c:showVal val="1"/>
            </c:dLbl>
            <c:dLbl>
              <c:idx val="6"/>
              <c:layout>
                <c:manualLayout>
                  <c:x val="6.5573770491803504E-3"/>
                  <c:y val="0"/>
                </c:manualLayout>
              </c:layout>
              <c:showVal val="1"/>
            </c:dLbl>
            <c:dLbl>
              <c:idx val="7"/>
              <c:layout/>
              <c:showVal val="1"/>
            </c:dLbl>
            <c:dLbl>
              <c:idx val="8"/>
              <c:layout/>
              <c:showVal val="1"/>
            </c:dLbl>
            <c:dLbl>
              <c:idx val="9"/>
              <c:layout>
                <c:manualLayout>
                  <c:x val="6.5573770491802481E-3"/>
                  <c:y val="0"/>
                </c:manualLayout>
              </c:layout>
              <c:showVal val="1"/>
            </c:dLbl>
            <c:delete val="1"/>
            <c:numFmt formatCode="#,##0.0" sourceLinked="0"/>
            <c:txPr>
              <a:bodyPr rot="-5400000" vert="horz"/>
              <a:lstStyle/>
              <a:p>
                <a:pPr>
                  <a:defRPr b="1">
                    <a:solidFill>
                      <a:srgbClr val="0000FF"/>
                    </a:solidFill>
                  </a:defRPr>
                </a:pPr>
                <a:endParaRPr lang="en-US"/>
              </a:p>
            </c:txPr>
          </c:dLbls>
          <c:cat>
            <c:strRef>
              <c:f>TimeAtStore!$J$5:$J$17</c:f>
              <c:strCache>
                <c:ptCount val="13"/>
                <c:pt idx="0">
                  <c:v>3/09 to 3/16</c:v>
                </c:pt>
                <c:pt idx="1">
                  <c:v>3/17 to 3/23</c:v>
                </c:pt>
                <c:pt idx="2">
                  <c:v>3/24 to 3/30</c:v>
                </c:pt>
                <c:pt idx="3">
                  <c:v>3/31 to 4/06</c:v>
                </c:pt>
                <c:pt idx="4">
                  <c:v>4/07 to 4/13</c:v>
                </c:pt>
                <c:pt idx="5">
                  <c:v>4/14 to 4/20</c:v>
                </c:pt>
                <c:pt idx="6">
                  <c:v>4/21 to 4/27</c:v>
                </c:pt>
                <c:pt idx="7">
                  <c:v>4/28 to 5/04</c:v>
                </c:pt>
                <c:pt idx="8">
                  <c:v>5/05 to 5/11</c:v>
                </c:pt>
                <c:pt idx="9">
                  <c:v>5/12 to 5/18</c:v>
                </c:pt>
                <c:pt idx="10">
                  <c:v>5/19 to 5/25</c:v>
                </c:pt>
                <c:pt idx="11">
                  <c:v>5/26 to 6/01</c:v>
                </c:pt>
                <c:pt idx="12">
                  <c:v>6/02 to 6/08</c:v>
                </c:pt>
              </c:strCache>
            </c:strRef>
          </c:cat>
          <c:val>
            <c:numRef>
              <c:f>TimeAtStore!$L$5:$L$17</c:f>
              <c:numCache>
                <c:formatCode>0.00</c:formatCode>
                <c:ptCount val="13"/>
                <c:pt idx="0">
                  <c:v>21.150995000000002</c:v>
                </c:pt>
                <c:pt idx="1">
                  <c:v>25.552787999999996</c:v>
                </c:pt>
                <c:pt idx="2">
                  <c:v>25.377555692307688</c:v>
                </c:pt>
                <c:pt idx="3">
                  <c:v>23.586748785304245</c:v>
                </c:pt>
                <c:pt idx="4">
                  <c:v>24.083916171913199</c:v>
                </c:pt>
                <c:pt idx="5">
                  <c:v>37.419115974543999</c:v>
                </c:pt>
                <c:pt idx="6">
                  <c:v>41.748221258992203</c:v>
                </c:pt>
                <c:pt idx="7">
                  <c:v>37.7353979014133</c:v>
                </c:pt>
                <c:pt idx="8">
                  <c:v>33.040980182448799</c:v>
                </c:pt>
                <c:pt idx="9">
                  <c:v>48.587492176584533</c:v>
                </c:pt>
                <c:pt idx="10">
                  <c:v>-3.8167849486363536E-3</c:v>
                </c:pt>
              </c:numCache>
            </c:numRef>
          </c:val>
        </c:ser>
        <c:gapWidth val="40"/>
        <c:axId val="103815424"/>
        <c:axId val="103825408"/>
      </c:barChart>
      <c:barChart>
        <c:barDir val="col"/>
        <c:grouping val="clustered"/>
        <c:ser>
          <c:idx val="2"/>
          <c:order val="2"/>
          <c:tx>
            <c:strRef>
              <c:f>TimeAtStore!$M$3:$M$4</c:f>
              <c:strCache>
                <c:ptCount val="1"/>
                <c:pt idx="0">
                  <c:v>STORE hours/wk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1.7210963383675755E-7"/>
                  <c:y val="0.46043089937499687"/>
                </c:manualLayout>
              </c:layout>
              <c:showVal val="1"/>
            </c:dLbl>
            <c:dLbl>
              <c:idx val="1"/>
              <c:layout>
                <c:manualLayout>
                  <c:x val="2.185792349726828E-3"/>
                  <c:y val="0.40287769784173144"/>
                </c:manualLayout>
              </c:layout>
              <c:showVal val="1"/>
            </c:dLbl>
            <c:dLbl>
              <c:idx val="2"/>
              <c:layout>
                <c:manualLayout>
                  <c:x val="4.3715846994535519E-3"/>
                  <c:y val="0.35811350919265611"/>
                </c:manualLayout>
              </c:layout>
              <c:showVal val="1"/>
            </c:dLbl>
            <c:dLbl>
              <c:idx val="3"/>
              <c:layout>
                <c:manualLayout>
                  <c:x val="4.3715846994535519E-3"/>
                  <c:y val="0.45083932853717024"/>
                </c:manualLayout>
              </c:layout>
              <c:showVal val="1"/>
            </c:dLbl>
            <c:dLbl>
              <c:idx val="4"/>
              <c:layout>
                <c:manualLayout>
                  <c:x val="-2.1857923497268193E-3"/>
                  <c:y val="0.37729816147082773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0.46682653876898822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0.60111910471622076"/>
                </c:manualLayout>
              </c:layout>
              <c:showVal val="1"/>
            </c:dLbl>
            <c:dLbl>
              <c:idx val="7"/>
              <c:layout>
                <c:manualLayout>
                  <c:x val="2.1857923497268028E-3"/>
                  <c:y val="0.52118305355715433"/>
                </c:manualLayout>
              </c:layout>
              <c:showVal val="1"/>
            </c:dLbl>
            <c:dLbl>
              <c:idx val="8"/>
              <c:layout>
                <c:manualLayout>
                  <c:x val="-1.7210963383675443E-7"/>
                  <c:y val="0.43804956035171888"/>
                </c:manualLayout>
              </c:layout>
              <c:showVal val="1"/>
            </c:dLbl>
            <c:dLbl>
              <c:idx val="9"/>
              <c:layout>
                <c:manualLayout>
                  <c:x val="0"/>
                  <c:y val="0.60431654676258961"/>
                </c:manualLayout>
              </c:layout>
              <c:showVal val="1"/>
            </c:dLbl>
            <c:delete val="1"/>
            <c:txPr>
              <a:bodyPr rot="-5400000" vert="horz"/>
              <a:lstStyle/>
              <a:p>
                <a:pPr>
                  <a:defRPr b="1" baseline="0">
                    <a:solidFill>
                      <a:schemeClr val="tx1"/>
                    </a:solidFill>
                  </a:defRPr>
                </a:pPr>
                <a:endParaRPr lang="en-US"/>
              </a:p>
            </c:txPr>
          </c:dLbls>
          <c:cat>
            <c:strRef>
              <c:f>TimeAtStore!$J$5:$J$17</c:f>
              <c:strCache>
                <c:ptCount val="13"/>
                <c:pt idx="0">
                  <c:v>3/09 to 3/16</c:v>
                </c:pt>
                <c:pt idx="1">
                  <c:v>3/17 to 3/23</c:v>
                </c:pt>
                <c:pt idx="2">
                  <c:v>3/24 to 3/30</c:v>
                </c:pt>
                <c:pt idx="3">
                  <c:v>3/31 to 4/06</c:v>
                </c:pt>
                <c:pt idx="4">
                  <c:v>4/07 to 4/13</c:v>
                </c:pt>
                <c:pt idx="5">
                  <c:v>4/14 to 4/20</c:v>
                </c:pt>
                <c:pt idx="6">
                  <c:v>4/21 to 4/27</c:v>
                </c:pt>
                <c:pt idx="7">
                  <c:v>4/28 to 5/04</c:v>
                </c:pt>
                <c:pt idx="8">
                  <c:v>5/05 to 5/11</c:v>
                </c:pt>
                <c:pt idx="9">
                  <c:v>5/12 to 5/18</c:v>
                </c:pt>
                <c:pt idx="10">
                  <c:v>5/19 to 5/25</c:v>
                </c:pt>
                <c:pt idx="11">
                  <c:v>5/26 to 6/01</c:v>
                </c:pt>
                <c:pt idx="12">
                  <c:v>6/02 to 6/08</c:v>
                </c:pt>
              </c:strCache>
            </c:strRef>
          </c:cat>
          <c:val>
            <c:numRef>
              <c:f>TimeAtStore!$N$5:$N$17</c:f>
              <c:numCache>
                <c:formatCode>0.0</c:formatCode>
                <c:ptCount val="13"/>
                <c:pt idx="0">
                  <c:v>83.9</c:v>
                </c:pt>
                <c:pt idx="1">
                  <c:v>75.5</c:v>
                </c:pt>
                <c:pt idx="2">
                  <c:v>69.88333333333334</c:v>
                </c:pt>
                <c:pt idx="3">
                  <c:v>83.1</c:v>
                </c:pt>
                <c:pt idx="4">
                  <c:v>73.63333333333334</c:v>
                </c:pt>
                <c:pt idx="5">
                  <c:v>89.1</c:v>
                </c:pt>
                <c:pt idx="6">
                  <c:v>111.3</c:v>
                </c:pt>
                <c:pt idx="7">
                  <c:v>96.3</c:v>
                </c:pt>
                <c:pt idx="8">
                  <c:v>82.75</c:v>
                </c:pt>
                <c:pt idx="9">
                  <c:v>110.7</c:v>
                </c:pt>
              </c:numCache>
            </c:numRef>
          </c:val>
        </c:ser>
        <c:gapWidth val="247"/>
        <c:axId val="103828096"/>
        <c:axId val="104027648"/>
      </c:barChart>
      <c:catAx>
        <c:axId val="103815424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825408"/>
        <c:crosses val="autoZero"/>
        <c:auto val="1"/>
        <c:lblAlgn val="ctr"/>
        <c:lblOffset val="100"/>
        <c:tickLblSkip val="1"/>
        <c:tickMarkSkip val="1"/>
      </c:catAx>
      <c:valAx>
        <c:axId val="103825408"/>
        <c:scaling>
          <c:orientation val="minMax"/>
          <c:max val="75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b="1" dirty="0"/>
                  <a:t>Lint/week</a:t>
                </a:r>
                <a:r>
                  <a:rPr lang="en-US" sz="1600" b="1" baseline="0" dirty="0"/>
                  <a:t>   [</a:t>
                </a:r>
                <a:r>
                  <a:rPr lang="en-US" sz="1600" b="1" baseline="0" dirty="0" err="1"/>
                  <a:t>pb</a:t>
                </a:r>
                <a:r>
                  <a:rPr lang="en-US" sz="1600" b="1" baseline="0" dirty="0"/>
                  <a:t>^-1]</a:t>
                </a:r>
                <a:endParaRPr lang="en-US" sz="1600" b="1" dirty="0"/>
              </a:p>
            </c:rich>
          </c:tx>
          <c:layout/>
          <c:spPr>
            <a:noFill/>
            <a:ln w="25400">
              <a:noFill/>
            </a:ln>
          </c:spPr>
        </c:title>
        <c:numFmt formatCode="0" sourceLinked="0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815424"/>
        <c:crosses val="autoZero"/>
        <c:crossBetween val="between"/>
        <c:majorUnit val="15"/>
      </c:valAx>
      <c:catAx>
        <c:axId val="103828096"/>
        <c:scaling>
          <c:orientation val="minMax"/>
        </c:scaling>
        <c:delete val="1"/>
        <c:axPos val="b"/>
        <c:tickLblPos val="none"/>
        <c:crossAx val="104027648"/>
        <c:crosses val="autoZero"/>
        <c:auto val="1"/>
        <c:lblAlgn val="ctr"/>
        <c:lblOffset val="100"/>
      </c:catAx>
      <c:valAx>
        <c:axId val="104027648"/>
        <c:scaling>
          <c:orientation val="minMax"/>
          <c:max val="120"/>
          <c:min val="0"/>
        </c:scaling>
        <c:axPos val="r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baseline="0">
                    <a:solidFill>
                      <a:srgbClr val="FFFF00"/>
                    </a:solidFill>
                  </a:rPr>
                  <a:t>Hours per Week at Store</a:t>
                </a:r>
              </a:p>
            </c:rich>
          </c:tx>
          <c:layout>
            <c:manualLayout>
              <c:xMode val="edge"/>
              <c:yMode val="edge"/>
              <c:x val="0.9513651770349898"/>
              <c:y val="0.2907640501771811"/>
            </c:manualLayout>
          </c:layout>
          <c:spPr>
            <a:noFill/>
            <a:ln w="25400">
              <a:noFill/>
            </a:ln>
          </c:spPr>
        </c:title>
        <c:numFmt formatCode="0" sourceLinked="0"/>
        <c:maj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828096"/>
        <c:crosses val="max"/>
        <c:crossBetween val="between"/>
        <c:majorUnit val="24"/>
        <c:minorUnit val="24"/>
      </c:valAx>
      <c:spPr>
        <a:solidFill>
          <a:schemeClr val="bg1">
            <a:lumMod val="85000"/>
          </a:schemeClr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21412803532008831"/>
          <c:y val="7.2741806554756192E-2"/>
          <c:w val="0.64955849889624728"/>
          <c:h val="4.9560351718625113E-2"/>
        </c:manualLayout>
      </c:layout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</c:chart>
  <c:spPr>
    <a:solidFill>
      <a:schemeClr val="bg1">
        <a:lumMod val="65000"/>
      </a:schemeClr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4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en-US" sz="1400" b="1" i="0" u="none" strike="noStrike" baseline="0">
                <a:solidFill>
                  <a:srgbClr val="0000FF"/>
                </a:solidFill>
                <a:latin typeface="Arial"/>
                <a:cs typeface="Arial"/>
              </a:rPr>
              <a:t>GREATER THAN ONE HOUR</a:t>
            </a: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n-US" sz="14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-- MAY 2013</a:t>
            </a:r>
          </a:p>
        </c:rich>
      </c:tx>
      <c:layout>
        <c:manualLayout>
          <c:xMode val="edge"/>
          <c:yMode val="edge"/>
          <c:x val="0.1509550524934383"/>
          <c:y val="3.3048410615339752E-2"/>
        </c:manualLayout>
      </c:layout>
      <c:spPr>
        <a:noFill/>
        <a:ln w="25400">
          <a:noFill/>
        </a:ln>
      </c:spPr>
    </c:title>
    <c:view3D>
      <c:rotX val="10"/>
      <c:hPercent val="100"/>
      <c:rotY val="75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332337442603344"/>
          <c:y val="9.2630873269336264E-2"/>
          <c:w val="0.75453032324705149"/>
          <c:h val="0.75003057847213372"/>
        </c:manualLayout>
      </c:layout>
      <c:bar3DChart>
        <c:barDir val="col"/>
        <c:grouping val="standard"/>
        <c:ser>
          <c:idx val="0"/>
          <c:order val="0"/>
          <c:tx>
            <c:strRef>
              <c:f>NORMAL!$AB$844</c:f>
              <c:strCache>
                <c:ptCount val="1"/>
                <c:pt idx="0">
                  <c:v>LINAC_Rf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NORMAL!$AB$843:$AF$843</c:f>
              <c:strCache>
                <c:ptCount val="5"/>
                <c:pt idx="0">
                  <c:v>04/30/13/2 to 05/07/13/1</c:v>
                </c:pt>
                <c:pt idx="2">
                  <c:v>05/07/13/2 to 05/14/13/1</c:v>
                </c:pt>
                <c:pt idx="4">
                  <c:v>05/14/13/2 to 05/21/13/1</c:v>
                </c:pt>
              </c:strCache>
            </c:strRef>
          </c:cat>
          <c:val>
            <c:numRef>
              <c:f>NORMAL!$AB$845:$AF$845</c:f>
              <c:numCache>
                <c:formatCode>0.0%</c:formatCode>
                <c:ptCount val="5"/>
                <c:pt idx="0">
                  <c:v>2.6166683836406717E-3</c:v>
                </c:pt>
                <c:pt idx="2">
                  <c:v>8.3444936643659214E-3</c:v>
                </c:pt>
                <c:pt idx="4">
                  <c:v>2.2045946224374165E-3</c:v>
                </c:pt>
              </c:numCache>
            </c:numRef>
          </c:val>
        </c:ser>
        <c:ser>
          <c:idx val="10"/>
          <c:order val="1"/>
          <c:tx>
            <c:strRef>
              <c:f>NORMAL!$AD$846</c:f>
              <c:strCache>
                <c:ptCount val="1"/>
                <c:pt idx="0">
                  <c:v>P^_source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cat>
            <c:strRef>
              <c:f>NORMAL!$AB$843:$AF$843</c:f>
              <c:strCache>
                <c:ptCount val="5"/>
                <c:pt idx="0">
                  <c:v>04/30/13/2 to 05/07/13/1</c:v>
                </c:pt>
                <c:pt idx="2">
                  <c:v>05/07/13/2 to 05/14/13/1</c:v>
                </c:pt>
                <c:pt idx="4">
                  <c:v>05/14/13/2 to 05/21/13/1</c:v>
                </c:pt>
              </c:strCache>
            </c:strRef>
          </c:cat>
          <c:val>
            <c:numRef>
              <c:f>NORMAL!$AB$847:$AF$847</c:f>
              <c:numCache>
                <c:formatCode>0.0%</c:formatCode>
                <c:ptCount val="5"/>
                <c:pt idx="2">
                  <c:v>7.8294014628618527E-3</c:v>
                </c:pt>
              </c:numCache>
            </c:numRef>
          </c:val>
        </c:ser>
        <c:ser>
          <c:idx val="1"/>
          <c:order val="2"/>
          <c:tx>
            <c:strRef>
              <c:f>NORMAL!$AB$854</c:f>
              <c:strCache>
                <c:ptCount val="1"/>
                <c:pt idx="0">
                  <c:v>PPS_BOOSTER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cat>
            <c:strRef>
              <c:f>NORMAL!$AB$843:$AF$843</c:f>
              <c:strCache>
                <c:ptCount val="5"/>
                <c:pt idx="0">
                  <c:v>04/30/13/2 to 05/07/13/1</c:v>
                </c:pt>
                <c:pt idx="2">
                  <c:v>05/07/13/2 to 05/14/13/1</c:v>
                </c:pt>
                <c:pt idx="4">
                  <c:v>05/14/13/2 to 05/21/13/1</c:v>
                </c:pt>
              </c:strCache>
            </c:strRef>
          </c:cat>
          <c:val>
            <c:numRef>
              <c:f>NORMAL!$AB$855:$AF$855</c:f>
              <c:numCache>
                <c:formatCode>0.0%</c:formatCode>
                <c:ptCount val="5"/>
                <c:pt idx="0">
                  <c:v>4.8418666941382514E-3</c:v>
                </c:pt>
              </c:numCache>
            </c:numRef>
          </c:val>
        </c:ser>
        <c:ser>
          <c:idx val="18"/>
          <c:order val="3"/>
          <c:tx>
            <c:strRef>
              <c:f>NORMAL!$AF$862</c:f>
              <c:strCache>
                <c:ptCount val="1"/>
                <c:pt idx="0">
                  <c:v>Rf_AGS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NORMAL!$AB$843:$AF$843</c:f>
              <c:strCache>
                <c:ptCount val="5"/>
                <c:pt idx="0">
                  <c:v>04/30/13/2 to 05/07/13/1</c:v>
                </c:pt>
                <c:pt idx="2">
                  <c:v>05/07/13/2 to 05/14/13/1</c:v>
                </c:pt>
                <c:pt idx="4">
                  <c:v>05/14/13/2 to 05/21/13/1</c:v>
                </c:pt>
              </c:strCache>
            </c:strRef>
          </c:cat>
          <c:val>
            <c:numRef>
              <c:f>NORMAL!$AB$863:$AF$863</c:f>
              <c:numCache>
                <c:formatCode>0.0%</c:formatCode>
                <c:ptCount val="5"/>
                <c:pt idx="4">
                  <c:v>3.6056454105284847E-3</c:v>
                </c:pt>
              </c:numCache>
            </c:numRef>
          </c:val>
        </c:ser>
        <c:ser>
          <c:idx val="2"/>
          <c:order val="4"/>
          <c:tx>
            <c:strRef>
              <c:f>NORMAL!$AB$870</c:f>
              <c:strCache>
                <c:ptCount val="1"/>
                <c:pt idx="0">
                  <c:v>ControlsHdRHIC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cat>
            <c:strRef>
              <c:f>NORMAL!$AB$843:$AF$843</c:f>
              <c:strCache>
                <c:ptCount val="5"/>
                <c:pt idx="0">
                  <c:v>04/30/13/2 to 05/07/13/1</c:v>
                </c:pt>
                <c:pt idx="2">
                  <c:v>05/07/13/2 to 05/14/13/1</c:v>
                </c:pt>
                <c:pt idx="4">
                  <c:v>05/14/13/2 to 05/21/13/1</c:v>
                </c:pt>
              </c:strCache>
            </c:strRef>
          </c:cat>
          <c:val>
            <c:numRef>
              <c:f>NORMAL!$AB$871:$AF$871</c:f>
              <c:numCache>
                <c:formatCode>0.0%</c:formatCode>
                <c:ptCount val="5"/>
                <c:pt idx="0">
                  <c:v>2.3694241269187183E-3</c:v>
                </c:pt>
              </c:numCache>
            </c:numRef>
          </c:val>
        </c:ser>
        <c:ser>
          <c:idx val="3"/>
          <c:order val="5"/>
          <c:tx>
            <c:strRef>
              <c:f>NORMAL!$AB$872</c:f>
              <c:strCache>
                <c:ptCount val="1"/>
                <c:pt idx="0">
                  <c:v>ControlsHdAGS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strRef>
              <c:f>NORMAL!$AB$843:$AF$843</c:f>
              <c:strCache>
                <c:ptCount val="5"/>
                <c:pt idx="0">
                  <c:v>04/30/13/2 to 05/07/13/1</c:v>
                </c:pt>
                <c:pt idx="2">
                  <c:v>05/07/13/2 to 05/14/13/1</c:v>
                </c:pt>
                <c:pt idx="4">
                  <c:v>05/14/13/2 to 05/21/13/1</c:v>
                </c:pt>
              </c:strCache>
            </c:strRef>
          </c:cat>
          <c:val>
            <c:numRef>
              <c:f>NORMAL!$AB$873:$AF$873</c:f>
              <c:numCache>
                <c:formatCode>0.0%</c:formatCode>
                <c:ptCount val="5"/>
                <c:pt idx="0">
                  <c:v>2.3694241269187183E-3</c:v>
                </c:pt>
              </c:numCache>
            </c:numRef>
          </c:val>
        </c:ser>
        <c:ser>
          <c:idx val="14"/>
          <c:order val="6"/>
          <c:tx>
            <c:strRef>
              <c:f>NORMAL!$AF$874</c:f>
              <c:strCache>
                <c:ptCount val="1"/>
                <c:pt idx="0">
                  <c:v>ControlsSoftware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strRef>
              <c:f>NORMAL!$AB$843:$AF$843</c:f>
              <c:strCache>
                <c:ptCount val="5"/>
                <c:pt idx="0">
                  <c:v>04/30/13/2 to 05/07/13/1</c:v>
                </c:pt>
                <c:pt idx="2">
                  <c:v>05/07/13/2 to 05/14/13/1</c:v>
                </c:pt>
                <c:pt idx="4">
                  <c:v>05/14/13/2 to 05/21/13/1</c:v>
                </c:pt>
              </c:strCache>
            </c:strRef>
          </c:cat>
          <c:val>
            <c:numRef>
              <c:f>NORMAL!$AB$875:$AF$875</c:f>
              <c:numCache>
                <c:formatCode>0.0%</c:formatCode>
                <c:ptCount val="5"/>
                <c:pt idx="4">
                  <c:v>5.830843721026064E-3</c:v>
                </c:pt>
              </c:numCache>
            </c:numRef>
          </c:val>
        </c:ser>
        <c:ser>
          <c:idx val="4"/>
          <c:order val="7"/>
          <c:tx>
            <c:strRef>
              <c:f>NORMAL!$AB$880</c:f>
              <c:strCache>
                <c:ptCount val="1"/>
                <c:pt idx="0">
                  <c:v>RadMonIntlk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NORMAL!$AB$843:$AF$843</c:f>
              <c:strCache>
                <c:ptCount val="5"/>
                <c:pt idx="0">
                  <c:v>04/30/13/2 to 05/07/13/1</c:v>
                </c:pt>
                <c:pt idx="2">
                  <c:v>05/07/13/2 to 05/14/13/1</c:v>
                </c:pt>
                <c:pt idx="4">
                  <c:v>05/14/13/2 to 05/21/13/1</c:v>
                </c:pt>
              </c:strCache>
            </c:strRef>
          </c:cat>
          <c:val>
            <c:numRef>
              <c:f>NORMAL!$AB$881:$AF$881</c:f>
              <c:numCache>
                <c:formatCode>0.0%</c:formatCode>
                <c:ptCount val="5"/>
                <c:pt idx="0">
                  <c:v>3.4408159060471824E-3</c:v>
                </c:pt>
              </c:numCache>
            </c:numRef>
          </c:val>
        </c:ser>
        <c:ser>
          <c:idx val="15"/>
          <c:order val="8"/>
          <c:tx>
            <c:strRef>
              <c:f>NORMAL!$AF$878</c:f>
              <c:strCache>
                <c:ptCount val="1"/>
                <c:pt idx="0">
                  <c:v>PulsedPowerRHIC</c:v>
                </c:pt>
              </c:strCache>
            </c:strRef>
          </c:tx>
          <c:cat>
            <c:strRef>
              <c:f>NORMAL!$AB$843:$AF$843</c:f>
              <c:strCache>
                <c:ptCount val="5"/>
                <c:pt idx="0">
                  <c:v>04/30/13/2 to 05/07/13/1</c:v>
                </c:pt>
                <c:pt idx="2">
                  <c:v>05/07/13/2 to 05/14/13/1</c:v>
                </c:pt>
                <c:pt idx="4">
                  <c:v>05/14/13/2 to 05/21/13/1</c:v>
                </c:pt>
              </c:strCache>
            </c:strRef>
          </c:cat>
          <c:val>
            <c:numRef>
              <c:f>NORMAL!$AB$879:$AF$879</c:f>
              <c:numCache>
                <c:formatCode>0.0%</c:formatCode>
                <c:ptCount val="5"/>
                <c:pt idx="4">
                  <c:v>4.9448851344390645E-3</c:v>
                </c:pt>
              </c:numCache>
            </c:numRef>
          </c:val>
        </c:ser>
        <c:ser>
          <c:idx val="17"/>
          <c:order val="9"/>
          <c:tx>
            <c:strRef>
              <c:f>NORMAL!$AF$882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strRef>
              <c:f>NORMAL!$AB$843:$AF$843</c:f>
              <c:strCache>
                <c:ptCount val="5"/>
                <c:pt idx="0">
                  <c:v>04/30/13/2 to 05/07/13/1</c:v>
                </c:pt>
                <c:pt idx="2">
                  <c:v>05/07/13/2 to 05/14/13/1</c:v>
                </c:pt>
                <c:pt idx="4">
                  <c:v>05/14/13/2 to 05/21/13/1</c:v>
                </c:pt>
              </c:strCache>
            </c:strRef>
          </c:cat>
          <c:val>
            <c:numRef>
              <c:f>NORMAL!$AB$883:$AF$883</c:f>
              <c:numCache>
                <c:formatCode>0.0%</c:formatCode>
                <c:ptCount val="5"/>
                <c:pt idx="4">
                  <c:v>7.3761203255382716E-3</c:v>
                </c:pt>
              </c:numCache>
            </c:numRef>
          </c:val>
        </c:ser>
        <c:ser>
          <c:idx val="5"/>
          <c:order val="10"/>
          <c:tx>
            <c:strRef>
              <c:f>NORMAL!$AB$884</c:f>
              <c:strCache>
                <c:ptCount val="1"/>
                <c:pt idx="0">
                  <c:v>Rf_RHIC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cat>
            <c:strRef>
              <c:f>NORMAL!$AB$843:$AF$843</c:f>
              <c:strCache>
                <c:ptCount val="5"/>
                <c:pt idx="0">
                  <c:v>04/30/13/2 to 05/07/13/1</c:v>
                </c:pt>
                <c:pt idx="2">
                  <c:v>05/07/13/2 to 05/14/13/1</c:v>
                </c:pt>
                <c:pt idx="4">
                  <c:v>05/14/13/2 to 05/21/13/1</c:v>
                </c:pt>
              </c:strCache>
            </c:strRef>
          </c:cat>
          <c:val>
            <c:numRef>
              <c:f>NORMAL!$AB$885:$AF$885</c:f>
              <c:numCache>
                <c:formatCode>0.0%</c:formatCode>
                <c:ptCount val="5"/>
                <c:pt idx="0">
                  <c:v>1.4422581642113939E-2</c:v>
                </c:pt>
                <c:pt idx="2">
                  <c:v>9.9515813330586182E-3</c:v>
                </c:pt>
                <c:pt idx="4">
                  <c:v>7.2524981971772949E-3</c:v>
                </c:pt>
              </c:numCache>
            </c:numRef>
          </c:val>
        </c:ser>
        <c:ser>
          <c:idx val="16"/>
          <c:order val="11"/>
          <c:tx>
            <c:strRef>
              <c:f>NORMAL!$AF$886</c:f>
              <c:strCache>
                <c:ptCount val="1"/>
                <c:pt idx="0">
                  <c:v>ESHQ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NORMAL!$AB$843:$AF$843</c:f>
              <c:strCache>
                <c:ptCount val="5"/>
                <c:pt idx="0">
                  <c:v>04/30/13/2 to 05/07/13/1</c:v>
                </c:pt>
                <c:pt idx="2">
                  <c:v>05/07/13/2 to 05/14/13/1</c:v>
                </c:pt>
                <c:pt idx="4">
                  <c:v>05/14/13/2 to 05/21/13/1</c:v>
                </c:pt>
              </c:strCache>
            </c:strRef>
          </c:cat>
          <c:val>
            <c:numRef>
              <c:f>NORMAL!$AB$887:$AF$887</c:f>
              <c:numCache>
                <c:formatCode>0.0%</c:formatCode>
                <c:ptCount val="5"/>
                <c:pt idx="4">
                  <c:v>6.6961986195529007E-3</c:v>
                </c:pt>
              </c:numCache>
            </c:numRef>
          </c:val>
        </c:ser>
        <c:ser>
          <c:idx val="6"/>
          <c:order val="12"/>
          <c:tx>
            <c:strRef>
              <c:f>NORMAL!$AB$890</c:f>
              <c:strCache>
                <c:ptCount val="1"/>
                <c:pt idx="0">
                  <c:v>Experiments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NORMAL!$AB$843:$AF$843</c:f>
              <c:strCache>
                <c:ptCount val="5"/>
                <c:pt idx="0">
                  <c:v>04/30/13/2 to 05/07/13/1</c:v>
                </c:pt>
                <c:pt idx="2">
                  <c:v>05/07/13/2 to 05/14/13/1</c:v>
                </c:pt>
                <c:pt idx="4">
                  <c:v>05/14/13/2 to 05/21/13/1</c:v>
                </c:pt>
              </c:strCache>
            </c:strRef>
          </c:cat>
          <c:val>
            <c:numRef>
              <c:f>NORMAL!$AB$891:$AF$891</c:f>
              <c:numCache>
                <c:formatCode>0.0%</c:formatCode>
                <c:ptCount val="5"/>
                <c:pt idx="0">
                  <c:v>2.4724425672195322E-3</c:v>
                </c:pt>
                <c:pt idx="2">
                  <c:v>4.8212630060780878E-3</c:v>
                </c:pt>
              </c:numCache>
            </c:numRef>
          </c:val>
        </c:ser>
        <c:ser>
          <c:idx val="7"/>
          <c:order val="13"/>
          <c:tx>
            <c:strRef>
              <c:f>NORMAL!$AB$898</c:f>
              <c:strCache>
                <c:ptCount val="1"/>
                <c:pt idx="0">
                  <c:v>QLI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NORMAL!$AB$843:$AF$843</c:f>
              <c:strCache>
                <c:ptCount val="5"/>
                <c:pt idx="0">
                  <c:v>04/30/13/2 to 05/07/13/1</c:v>
                </c:pt>
                <c:pt idx="2">
                  <c:v>05/07/13/2 to 05/14/13/1</c:v>
                </c:pt>
                <c:pt idx="4">
                  <c:v>05/14/13/2 to 05/21/13/1</c:v>
                </c:pt>
              </c:strCache>
            </c:strRef>
          </c:cat>
          <c:val>
            <c:numRef>
              <c:f>NORMAL!$AB$899:$AF$899</c:f>
              <c:numCache>
                <c:formatCode>0.0%</c:formatCode>
                <c:ptCount val="5"/>
                <c:pt idx="0">
                  <c:v>7.0670650046358308E-3</c:v>
                </c:pt>
                <c:pt idx="2">
                  <c:v>4.2855671165138564E-3</c:v>
                </c:pt>
              </c:numCache>
            </c:numRef>
          </c:val>
        </c:ser>
        <c:ser>
          <c:idx val="13"/>
          <c:order val="14"/>
          <c:tx>
            <c:strRef>
              <c:f>NORMAL!$AD$896</c:f>
              <c:strCache>
                <c:ptCount val="1"/>
                <c:pt idx="0">
                  <c:v>Vac_RHIC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cat>
            <c:strRef>
              <c:f>NORMAL!$AB$843:$AF$843</c:f>
              <c:strCache>
                <c:ptCount val="5"/>
                <c:pt idx="0">
                  <c:v>04/30/13/2 to 05/07/13/1</c:v>
                </c:pt>
                <c:pt idx="2">
                  <c:v>05/07/13/2 to 05/14/13/1</c:v>
                </c:pt>
                <c:pt idx="4">
                  <c:v>05/14/13/2 to 05/21/13/1</c:v>
                </c:pt>
              </c:strCache>
            </c:strRef>
          </c:cat>
          <c:val>
            <c:numRef>
              <c:f>NORMAL!$AB$897:$AF$897</c:f>
              <c:numCache>
                <c:formatCode>0.0%</c:formatCode>
                <c:ptCount val="5"/>
                <c:pt idx="2">
                  <c:v>2.7814978881219744E-3</c:v>
                </c:pt>
              </c:numCache>
            </c:numRef>
          </c:val>
        </c:ser>
        <c:ser>
          <c:idx val="19"/>
          <c:order val="15"/>
          <c:tx>
            <c:strRef>
              <c:f>NORMAL!$AF$888</c:f>
              <c:strCache>
                <c:ptCount val="1"/>
                <c:pt idx="0">
                  <c:v>COOL_AC_RHIC 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cat>
            <c:strRef>
              <c:f>NORMAL!$AB$843:$AF$843</c:f>
              <c:strCache>
                <c:ptCount val="5"/>
                <c:pt idx="0">
                  <c:v>04/30/13/2 to 05/07/13/1</c:v>
                </c:pt>
                <c:pt idx="2">
                  <c:v>05/07/13/2 to 05/14/13/1</c:v>
                </c:pt>
                <c:pt idx="4">
                  <c:v>05/14/13/2 to 05/21/13/1</c:v>
                </c:pt>
              </c:strCache>
            </c:strRef>
          </c:cat>
          <c:val>
            <c:numRef>
              <c:f>NORMAL!$AB$889:$AF$889</c:f>
              <c:numCache>
                <c:formatCode>0.0%</c:formatCode>
                <c:ptCount val="5"/>
                <c:pt idx="4">
                  <c:v>2.5136499433398578E-3</c:v>
                </c:pt>
              </c:numCache>
            </c:numRef>
          </c:val>
        </c:ser>
        <c:ser>
          <c:idx val="9"/>
          <c:order val="16"/>
          <c:tx>
            <c:strRef>
              <c:f>NORMAL!$AB$866</c:f>
              <c:strCache>
                <c:ptCount val="1"/>
                <c:pt idx="0">
                  <c:v>ElectricServices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NORMAL!$AB$843:$AF$843</c:f>
              <c:strCache>
                <c:ptCount val="5"/>
                <c:pt idx="0">
                  <c:v>04/30/13/2 to 05/07/13/1</c:v>
                </c:pt>
                <c:pt idx="2">
                  <c:v>05/07/13/2 to 05/14/13/1</c:v>
                </c:pt>
                <c:pt idx="4">
                  <c:v>05/14/13/2 to 05/21/13/1</c:v>
                </c:pt>
              </c:strCache>
            </c:strRef>
          </c:cat>
          <c:val>
            <c:numRef>
              <c:f>NORMAL!$AB$867:$AF$867</c:f>
              <c:numCache>
                <c:formatCode>0.0%</c:formatCode>
                <c:ptCount val="5"/>
                <c:pt idx="0">
                  <c:v>3.9147007314309264E-3</c:v>
                </c:pt>
              </c:numCache>
            </c:numRef>
          </c:val>
        </c:ser>
        <c:ser>
          <c:idx val="12"/>
          <c:order val="17"/>
          <c:tx>
            <c:strRef>
              <c:f>NORMAL!$AD$894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NORMAL!$AB$843:$AF$843</c:f>
              <c:strCache>
                <c:ptCount val="5"/>
                <c:pt idx="0">
                  <c:v>04/30/13/2 to 05/07/13/1</c:v>
                </c:pt>
                <c:pt idx="2">
                  <c:v>05/07/13/2 to 05/14/13/1</c:v>
                </c:pt>
                <c:pt idx="4">
                  <c:v>05/14/13/2 to 05/21/13/1</c:v>
                </c:pt>
              </c:strCache>
            </c:strRef>
          </c:cat>
          <c:val>
            <c:numRef>
              <c:f>NORMAL!$AB$895:$AF$895</c:f>
              <c:numCache>
                <c:formatCode>0.0%</c:formatCode>
                <c:ptCount val="5"/>
                <c:pt idx="2">
                  <c:v>3.8528896672504385E-3</c:v>
                </c:pt>
              </c:numCache>
            </c:numRef>
          </c:val>
        </c:ser>
        <c:ser>
          <c:idx val="11"/>
          <c:order val="18"/>
          <c:tx>
            <c:strRef>
              <c:f>NORMAL!$AD$892</c:f>
              <c:strCache>
                <c:ptCount val="1"/>
                <c:pt idx="0">
                  <c:v>Cryo_RHIC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NORMAL!$AB$843:$AF$843</c:f>
              <c:strCache>
                <c:ptCount val="5"/>
                <c:pt idx="0">
                  <c:v>04/30/13/2 to 05/07/13/1</c:v>
                </c:pt>
                <c:pt idx="2">
                  <c:v>05/07/13/2 to 05/14/13/1</c:v>
                </c:pt>
                <c:pt idx="4">
                  <c:v>05/14/13/2 to 05/21/13/1</c:v>
                </c:pt>
              </c:strCache>
            </c:strRef>
          </c:cat>
          <c:val>
            <c:numRef>
              <c:f>NORMAL!$AB$893:$AF$893</c:f>
              <c:numCache>
                <c:formatCode>0.0%</c:formatCode>
                <c:ptCount val="5"/>
                <c:pt idx="2">
                  <c:v>4.8006593180179259E-3</c:v>
                </c:pt>
              </c:numCache>
            </c:numRef>
          </c:val>
        </c:ser>
        <c:ser>
          <c:idx val="8"/>
          <c:order val="19"/>
          <c:tx>
            <c:strRef>
              <c:f>NORMAL!$AB$900</c:f>
              <c:strCache>
                <c:ptCount val="1"/>
                <c:pt idx="0">
                  <c:v>Sum&lt; 1hr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NORMAL!$AB$843:$AF$843</c:f>
              <c:strCache>
                <c:ptCount val="5"/>
                <c:pt idx="0">
                  <c:v>04/30/13/2 to 05/07/13/1</c:v>
                </c:pt>
                <c:pt idx="2">
                  <c:v>05/07/13/2 to 05/14/13/1</c:v>
                </c:pt>
                <c:pt idx="4">
                  <c:v>05/14/13/2 to 05/21/13/1</c:v>
                </c:pt>
              </c:strCache>
            </c:strRef>
          </c:cat>
          <c:val>
            <c:numRef>
              <c:f>NORMAL!$AB$901:$AF$901</c:f>
              <c:numCache>
                <c:formatCode>0.0%</c:formatCode>
                <c:ptCount val="5"/>
                <c:pt idx="0">
                  <c:v>3.667456474708973E-3</c:v>
                </c:pt>
                <c:pt idx="2">
                  <c:v>1.6482950448130217E-3</c:v>
                </c:pt>
                <c:pt idx="4">
                  <c:v>5.3363552075821573E-3</c:v>
                </c:pt>
              </c:numCache>
            </c:numRef>
          </c:val>
        </c:ser>
        <c:shape val="box"/>
        <c:axId val="95969664"/>
        <c:axId val="95971968"/>
        <c:axId val="103797632"/>
      </c:bar3DChart>
      <c:catAx>
        <c:axId val="95969664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42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971968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95971968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969664"/>
        <c:crosses val="max"/>
        <c:crossBetween val="between"/>
      </c:valAx>
      <c:serAx>
        <c:axId val="103797632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318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971968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0.80346</cdr:x>
      <cdr:y>0.31868</cdr:y>
    </cdr:from>
    <cdr:to>
      <cdr:x>0.81674</cdr:x>
      <cdr:y>0.36431</cdr:y>
    </cdr:to>
    <cdr:sp macro="" textlink="">
      <cdr:nvSpPr>
        <cdr:cNvPr id="304130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622411" y="1265783"/>
          <a:ext cx="76401" cy="18123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</cdr:sp>
  </cdr:relSizeAnchor>
  <cdr:relSizeAnchor xmlns:cdr="http://schemas.openxmlformats.org/drawingml/2006/chartDrawing">
    <cdr:from>
      <cdr:x>0.08333</cdr:x>
      <cdr:y>0.13636</cdr:y>
    </cdr:from>
    <cdr:to>
      <cdr:x>0.52883</cdr:x>
      <cdr:y>0.21088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62000" y="914400"/>
          <a:ext cx="4073622" cy="4997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000" b="1" dirty="0"/>
            <a:t>thru  fill 17520 Saturday  18</a:t>
          </a:r>
          <a:r>
            <a:rPr lang="en-US" sz="2000" b="1" baseline="0" dirty="0"/>
            <a:t> May</a:t>
          </a:r>
          <a:endParaRPr lang="en-US" sz="20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0.05556</cdr:y>
    </cdr:from>
    <cdr:to>
      <cdr:x>0.34167</cdr:x>
      <cdr:y>0.58889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381000"/>
          <a:ext cx="3124200" cy="3657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LINAC_Rf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Mod 9 blower motor</a:t>
          </a:r>
        </a:p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AGS_Rf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Intermittent contact in a NIM module</a:t>
          </a:r>
        </a:p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ControlsSoftware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Corrupted ramp rate settings for abort kickers</a:t>
          </a:r>
        </a:p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PulsedPower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Y abort kicker </a:t>
          </a:r>
          <a:r>
            <a:rPr lang="en-US" dirty="0" err="1" smtClean="0"/>
            <a:t>prefire</a:t>
          </a:r>
          <a:r>
            <a:rPr lang="en-US" dirty="0" smtClean="0"/>
            <a:t> =&gt; QLI 2x</a:t>
          </a:r>
        </a:p>
        <a:p xmlns:a="http://schemas.openxmlformats.org/drawingml/2006/main">
          <a:r>
            <a:rPr lang="en-US" sz="1100" b="1" dirty="0" smtClean="0">
              <a:solidFill>
                <a:srgbClr val="7030A0"/>
              </a:solidFill>
            </a:rPr>
            <a:t>RHIC_PS</a:t>
          </a:r>
        </a:p>
        <a:p xmlns:a="http://schemas.openxmlformats.org/drawingml/2006/main">
          <a:r>
            <a:rPr lang="en-US" dirty="0" smtClean="0"/>
            <a:t>bo7-tq4 swapped out</a:t>
          </a:r>
        </a:p>
        <a:p xmlns:a="http://schemas.openxmlformats.org/drawingml/2006/main">
          <a:r>
            <a:rPr lang="en-US" sz="1100" dirty="0" smtClean="0"/>
            <a:t>bo6-qf2 tipped – pulled permit link</a:t>
          </a:r>
        </a:p>
        <a:p xmlns:a="http://schemas.openxmlformats.org/drawingml/2006/main">
          <a:r>
            <a:rPr lang="en-US" b="1" dirty="0" err="1" smtClean="0">
              <a:solidFill>
                <a:srgbClr val="7030A0"/>
              </a:solidFill>
            </a:rPr>
            <a:t>RHIC_Rf</a:t>
          </a:r>
          <a:endParaRPr lang="en-US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sz="1100" dirty="0" smtClean="0"/>
            <a:t>Power amplifier for BA2 replaced</a:t>
          </a:r>
        </a:p>
        <a:p xmlns:a="http://schemas.openxmlformats.org/drawingml/2006/main">
          <a:r>
            <a:rPr lang="en-US" dirty="0" smtClean="0"/>
            <a:t>9MHz tripped at store =&gt; QLI</a:t>
          </a:r>
        </a:p>
        <a:p xmlns:a="http://schemas.openxmlformats.org/drawingml/2006/main">
          <a:r>
            <a:rPr lang="en-US" sz="1100" b="1" dirty="0" smtClean="0">
              <a:solidFill>
                <a:srgbClr val="7030A0"/>
              </a:solidFill>
            </a:rPr>
            <a:t>ESHQ</a:t>
          </a:r>
        </a:p>
        <a:p xmlns:a="http://schemas.openxmlformats.org/drawingml/2006/main">
          <a:r>
            <a:rPr lang="en-US" dirty="0" smtClean="0"/>
            <a:t>Failed smoke detector 1:00 Sunday</a:t>
          </a:r>
        </a:p>
        <a:p xmlns:a="http://schemas.openxmlformats.org/drawingml/2006/main">
          <a:r>
            <a:rPr lang="en-US" sz="1100" b="1" dirty="0" smtClean="0">
              <a:solidFill>
                <a:srgbClr val="7030A0"/>
              </a:solidFill>
            </a:rPr>
            <a:t>COOL_AC_RHIC</a:t>
          </a:r>
        </a:p>
        <a:p xmlns:a="http://schemas.openxmlformats.org/drawingml/2006/main">
          <a:r>
            <a:rPr lang="en-US" dirty="0" smtClean="0"/>
            <a:t>STAR AC unit</a:t>
          </a:r>
          <a:endParaRPr lang="en-US" sz="1100" dirty="0" smtClean="0"/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225F115E-01AA-4571-893A-7C1BCE7F1B17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51AFF5A1-ED28-45E5-AC56-03DE63C43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4D93A9-29A4-4A87-90DB-7EADE05B94D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BDD47-7161-4CD4-A57A-CB11992F1C31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9E069-B08F-40CE-A43F-410CDC0874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25D45-B776-4EEC-BCFB-BE1A5C372FC8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15E81-3C0F-4C3B-9D00-AF2D98DC9F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CE972-7408-4CD2-96E2-BF71182CD415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962C9-16A1-45A4-992B-E72383F81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F03D0-80FC-42D9-8954-D4583C46CC09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3C2C4-117E-4F1A-9A32-0ED982CBC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7A5BA-7FBD-4F69-B462-BEEC919FE8ED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79962-B2D3-4F71-941D-F6CFA0ED3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D4E8C-627F-48C2-869D-5A35A4A44AB7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DEBAA-CBE6-4209-A58B-7215ACF1B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1FB7D-8CEE-4548-AF8F-E5E370E8D7F7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6E7D3-7FE4-4EBB-A9AF-822B0FF615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61C7C-96CF-42DF-ADFD-DC74BFCB1EF3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B4993-E1B3-45ED-8839-31697F69EB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4C5A3-3CD3-49E8-A8DC-14C6EA3D6EB0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65945-6C37-420F-999E-15C34C98B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E3E63-6984-4C34-AA3B-76AF4FD0A269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1C60E-FC6B-4B43-A0D7-3A59D76F0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C8E68-4905-44BC-8B45-4C17CCE1E87E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A7C6A-BFB7-44A2-B151-F6CFC01FD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547B620-643A-4330-B0BC-CE9FD965BBCE}" type="datetimeFigureOut">
              <a:rPr lang="en-US"/>
              <a:pPr>
                <a:defRPr/>
              </a:pPr>
              <a:t>5/21/2013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45B24F-4826-4F6B-AD2E-ACBE4946F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Availability April-May Run13</a:t>
            </a:r>
            <a:br>
              <a:rPr lang="en-US" dirty="0" smtClean="0"/>
            </a:br>
            <a:r>
              <a:rPr lang="en-US" sz="1600" dirty="0" smtClean="0"/>
              <a:t>last week availability </a:t>
            </a:r>
            <a:r>
              <a:rPr lang="en-US" sz="1600" dirty="0" smtClean="0"/>
              <a:t>86.7% </a:t>
            </a:r>
            <a:r>
              <a:rPr lang="en-US" sz="1600" dirty="0" smtClean="0"/>
              <a:t>previous week </a:t>
            </a:r>
            <a:r>
              <a:rPr lang="en-US" sz="1600" dirty="0" smtClean="0"/>
              <a:t>84.5%</a:t>
            </a:r>
            <a:endParaRPr lang="en-US" sz="1600" dirty="0" smtClean="0"/>
          </a:p>
        </p:txBody>
      </p:sp>
      <p:graphicFrame>
        <p:nvGraphicFramePr>
          <p:cNvPr id="8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1870</TotalTime>
  <Words>175</Words>
  <Application>Microsoft Office PowerPoint</Application>
  <PresentationFormat>On-screen Show (4:3)</PresentationFormat>
  <Paragraphs>90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Availability April-May Run13 last week availability 86.7% previous week 84.5%</vt:lpstr>
      <vt:lpstr>Slide 2</vt:lpstr>
      <vt:lpstr>Slide 3</vt:lpstr>
      <vt:lpstr>Slide 4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Ingrassia, Peter F</cp:lastModifiedBy>
  <cp:revision>318</cp:revision>
  <dcterms:created xsi:type="dcterms:W3CDTF">2011-03-02T18:37:40Z</dcterms:created>
  <dcterms:modified xsi:type="dcterms:W3CDTF">2013-05-21T14:03:01Z</dcterms:modified>
</cp:coreProperties>
</file>