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9" r:id="rId2"/>
    <p:sldId id="493" r:id="rId3"/>
    <p:sldId id="494" r:id="rId4"/>
    <p:sldId id="495" r:id="rId5"/>
    <p:sldId id="496" r:id="rId6"/>
    <p:sldId id="498" r:id="rId7"/>
    <p:sldId id="499" r:id="rId8"/>
    <p:sldId id="500" r:id="rId9"/>
    <p:sldId id="497" r:id="rId10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46C"/>
    <a:srgbClr val="000099"/>
    <a:srgbClr val="0000FF"/>
    <a:srgbClr val="0B6B1B"/>
    <a:srgbClr val="042B7F"/>
    <a:srgbClr val="000066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91121" autoAdjust="0"/>
  </p:normalViewPr>
  <p:slideViewPr>
    <p:cSldViewPr>
      <p:cViewPr varScale="1">
        <p:scale>
          <a:sx n="70" d="100"/>
          <a:sy n="70" d="100"/>
        </p:scale>
        <p:origin x="-116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02138"/>
            <a:ext cx="5130800" cy="4173537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Emphasis on the fatalities of non-electrical </a:t>
            </a:r>
            <a:r>
              <a:rPr lang="en-US" dirty="0" smtClean="0"/>
              <a:t>workers.</a:t>
            </a: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8118F7-AE09-4EBC-B717-DBFC390EBD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5/21/2013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25525" y="2058988"/>
            <a:ext cx="71501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Electrical Safety for Non-Electrical Workers</a:t>
            </a: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Picture of the Week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5-21-2013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04246C"/>
                </a:solidFill>
              </a:rPr>
              <a:t>Just </a:t>
            </a:r>
            <a:r>
              <a:rPr lang="en-US" sz="2000" dirty="0" smtClean="0">
                <a:solidFill>
                  <a:srgbClr val="04246C"/>
                </a:solidFill>
              </a:rPr>
              <a:t>because you aren’t an electrician or electrical worker does not mean that you are exempt from electrical hazards</a:t>
            </a:r>
          </a:p>
          <a:p>
            <a:endParaRPr lang="en-US" sz="2000" dirty="0" smtClean="0">
              <a:solidFill>
                <a:srgbClr val="04246C"/>
              </a:solidFill>
            </a:endParaRPr>
          </a:p>
          <a:p>
            <a:r>
              <a:rPr lang="en-US" sz="2000" dirty="0" smtClean="0">
                <a:solidFill>
                  <a:srgbClr val="04246C"/>
                </a:solidFill>
              </a:rPr>
              <a:t>Painters, tree trimmers</a:t>
            </a:r>
            <a:r>
              <a:rPr lang="en-US" sz="2000" dirty="0" smtClean="0">
                <a:solidFill>
                  <a:srgbClr val="04246C"/>
                </a:solidFill>
              </a:rPr>
              <a:t>, </a:t>
            </a:r>
            <a:r>
              <a:rPr lang="en-US" sz="2000" dirty="0" smtClean="0">
                <a:solidFill>
                  <a:srgbClr val="04246C"/>
                </a:solidFill>
              </a:rPr>
              <a:t>industrial machine installers, </a:t>
            </a:r>
            <a:r>
              <a:rPr lang="en-US" sz="2000" dirty="0" smtClean="0">
                <a:solidFill>
                  <a:srgbClr val="04246C"/>
                </a:solidFill>
              </a:rPr>
              <a:t>and others have all been killed from electricity</a:t>
            </a:r>
          </a:p>
          <a:p>
            <a:endParaRPr lang="en-US" sz="2000" dirty="0" smtClean="0">
              <a:solidFill>
                <a:srgbClr val="04246C"/>
              </a:solidFill>
            </a:endParaRPr>
          </a:p>
          <a:p>
            <a:r>
              <a:rPr lang="en-US" sz="2000" dirty="0" smtClean="0">
                <a:solidFill>
                  <a:srgbClr val="04246C"/>
                </a:solidFill>
              </a:rPr>
              <a:t>This electrical safety topic is </a:t>
            </a:r>
            <a:r>
              <a:rPr lang="en-US" sz="2000" dirty="0" smtClean="0">
                <a:solidFill>
                  <a:srgbClr val="04246C"/>
                </a:solidFill>
              </a:rPr>
              <a:t>designed to increase awareness among workers who are not considered electrical workers because the hazards are potentially higher for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838200"/>
          <a:ext cx="6705600" cy="5401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3886"/>
                <a:gridCol w="870857"/>
                <a:gridCol w="870857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Occupational Groups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 Selected Occupations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Total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12161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Construction Trades Workers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Electricians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Construction Laborers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Roofers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Painters, construction and maintenance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Carpenters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300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146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  43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  39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  32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642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12161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Installation, Maintenance, and Repair Occupations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Electrical Power-Line installers and repairers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Industrial Machinery Installation, Repair, and Maintenance Workers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Heating, Air Conditioning, and Refrigeration Mechanics and Installers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Telecommunications Line Installers and Repairers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132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  71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  55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  24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366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Grounds Maintenance Workers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Tree Trimmers and Pruners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Landscaping and Groundskeeping Workers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 79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 29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Transportation and Material Moving Occupations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Drivers/Sales Workers and Truck Drivers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Material Moving Workers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50</a:t>
                      </a:r>
                    </a:p>
                    <a:p>
                      <a:pPr marL="342900" marR="0" lvl="0" indent="-3429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 dirty="0">
                          <a:effectLst/>
                        </a:rPr>
                        <a:t>44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Other Management Occupations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Agricultural Workers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121618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Subtotal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Percent of Electrical Workers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1044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44%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1348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34%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</a:tbl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 smtClean="0"/>
              <a:t>Fatalities, 2003- 2010, </a:t>
            </a:r>
            <a:r>
              <a:rPr lang="en-US" sz="2000" dirty="0" smtClean="0"/>
              <a:t>Over 65</a:t>
            </a:r>
            <a:r>
              <a:rPr lang="en-US" sz="2000" dirty="0" smtClean="0"/>
              <a:t>% of </a:t>
            </a:r>
            <a:r>
              <a:rPr lang="en-US" sz="2000" dirty="0" smtClean="0"/>
              <a:t>Workers In The Selected Occupational Group Who Died Were NOT Electrical Workers</a:t>
            </a:r>
            <a:endParaRPr lang="en-US" sz="2000" dirty="0"/>
          </a:p>
        </p:txBody>
      </p:sp>
      <p:sp>
        <p:nvSpPr>
          <p:cNvPr id="5161" name="TextBox 7"/>
          <p:cNvSpPr txBox="1">
            <a:spLocks noChangeArrowheads="1"/>
          </p:cNvSpPr>
          <p:nvPr/>
        </p:nvSpPr>
        <p:spPr bwMode="auto">
          <a:xfrm>
            <a:off x="7239000" y="2057400"/>
            <a:ext cx="1905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4246C"/>
                </a:solidFill>
              </a:rPr>
              <a:t>Source:  Electrical Safety Foundation International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DOE </a:t>
            </a:r>
            <a:r>
              <a:rPr lang="en-US" dirty="0" smtClean="0"/>
              <a:t>Shock </a:t>
            </a:r>
            <a:r>
              <a:rPr lang="en-US" dirty="0" smtClean="0"/>
              <a:t>Statistics</a:t>
            </a:r>
            <a:endParaRPr lang="en-US" dirty="0"/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7767638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Causes of Shocks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700"/>
            <a:ext cx="3657600" cy="4589463"/>
          </a:xfrm>
        </p:spPr>
        <p:txBody>
          <a:bodyPr/>
          <a:lstStyle/>
          <a:p>
            <a:r>
              <a:rPr lang="en-US" dirty="0" smtClean="0">
                <a:solidFill>
                  <a:srgbClr val="04246C"/>
                </a:solidFill>
              </a:rPr>
              <a:t>Faulty Equipment</a:t>
            </a:r>
          </a:p>
          <a:p>
            <a:r>
              <a:rPr lang="en-US" dirty="0" smtClean="0">
                <a:solidFill>
                  <a:srgbClr val="04246C"/>
                </a:solidFill>
              </a:rPr>
              <a:t>Attention to Task</a:t>
            </a:r>
          </a:p>
          <a:p>
            <a:pPr lvl="1"/>
            <a:r>
              <a:rPr lang="en-US" dirty="0" smtClean="0">
                <a:solidFill>
                  <a:srgbClr val="04246C"/>
                </a:solidFill>
              </a:rPr>
              <a:t>Overhead power lines</a:t>
            </a:r>
          </a:p>
          <a:p>
            <a:pPr lvl="1"/>
            <a:r>
              <a:rPr lang="en-US" dirty="0" smtClean="0">
                <a:solidFill>
                  <a:srgbClr val="04246C"/>
                </a:solidFill>
              </a:rPr>
              <a:t>Plugging and unplugging equipment</a:t>
            </a:r>
          </a:p>
          <a:p>
            <a:pPr lvl="1"/>
            <a:r>
              <a:rPr lang="en-US" dirty="0" smtClean="0">
                <a:solidFill>
                  <a:srgbClr val="04246C"/>
                </a:solidFill>
              </a:rPr>
              <a:t>Situational Awareness</a:t>
            </a:r>
          </a:p>
          <a:p>
            <a:r>
              <a:rPr lang="en-US" dirty="0" smtClean="0">
                <a:solidFill>
                  <a:srgbClr val="04246C"/>
                </a:solidFill>
              </a:rPr>
              <a:t>Inadequate procedures</a:t>
            </a:r>
            <a:endParaRPr lang="en-US" dirty="0" smtClean="0">
              <a:solidFill>
                <a:srgbClr val="04246C"/>
              </a:solidFill>
            </a:endParaRPr>
          </a:p>
        </p:txBody>
      </p:sp>
      <p:sp>
        <p:nvSpPr>
          <p:cNvPr id="7172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700"/>
            <a:ext cx="3962400" cy="4589463"/>
          </a:xfrm>
        </p:spPr>
        <p:txBody>
          <a:bodyPr/>
          <a:lstStyle/>
          <a:p>
            <a:r>
              <a:rPr lang="en-US" dirty="0" smtClean="0">
                <a:solidFill>
                  <a:srgbClr val="04246C"/>
                </a:solidFill>
              </a:rPr>
              <a:t>Lack of training/qualification for assigned task</a:t>
            </a:r>
          </a:p>
          <a:p>
            <a:r>
              <a:rPr lang="en-US" dirty="0" smtClean="0">
                <a:solidFill>
                  <a:srgbClr val="04246C"/>
                </a:solidFill>
              </a:rPr>
              <a:t>Scope creep</a:t>
            </a:r>
          </a:p>
          <a:p>
            <a:r>
              <a:rPr lang="en-US" dirty="0" smtClean="0">
                <a:solidFill>
                  <a:srgbClr val="04246C"/>
                </a:solidFill>
              </a:rPr>
              <a:t>Inadequate Planning</a:t>
            </a:r>
          </a:p>
          <a:p>
            <a:r>
              <a:rPr lang="en-US" dirty="0" smtClean="0">
                <a:solidFill>
                  <a:srgbClr val="04246C"/>
                </a:solidFill>
              </a:rPr>
              <a:t>Inadequate/untested </a:t>
            </a:r>
            <a:r>
              <a:rPr lang="en-US" dirty="0" smtClean="0">
                <a:solidFill>
                  <a:srgbClr val="04246C"/>
                </a:solidFill>
              </a:rPr>
              <a:t>PPE</a:t>
            </a:r>
          </a:p>
          <a:p>
            <a:r>
              <a:rPr lang="en-US" dirty="0" smtClean="0">
                <a:solidFill>
                  <a:srgbClr val="04246C"/>
                </a:solidFill>
              </a:rPr>
              <a:t>Lack of preventive maintenance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Some Lessons Learned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72200" cy="4800600"/>
          </a:xfrm>
        </p:spPr>
        <p:txBody>
          <a:bodyPr/>
          <a:lstStyle/>
          <a:p>
            <a:r>
              <a:rPr lang="en-US" dirty="0" smtClean="0">
                <a:solidFill>
                  <a:srgbClr val="04246C"/>
                </a:solidFill>
              </a:rPr>
              <a:t>Look before you leap</a:t>
            </a:r>
          </a:p>
          <a:p>
            <a:pPr lvl="1"/>
            <a:r>
              <a:rPr lang="en-US" dirty="0" smtClean="0">
                <a:solidFill>
                  <a:srgbClr val="04246C"/>
                </a:solidFill>
              </a:rPr>
              <a:t>Is the equipment listed by a Nationally Recognized Testing Lab such as </a:t>
            </a:r>
            <a:r>
              <a:rPr lang="en-US" dirty="0" smtClean="0">
                <a:solidFill>
                  <a:srgbClr val="04246C"/>
                </a:solidFill>
              </a:rPr>
              <a:t>UL, </a:t>
            </a:r>
            <a:r>
              <a:rPr lang="en-US" dirty="0" smtClean="0">
                <a:solidFill>
                  <a:srgbClr val="04246C"/>
                </a:solidFill>
              </a:rPr>
              <a:t>or otherwise approved?</a:t>
            </a:r>
          </a:p>
          <a:p>
            <a:pPr lvl="1"/>
            <a:r>
              <a:rPr lang="en-US" dirty="0" smtClean="0">
                <a:solidFill>
                  <a:srgbClr val="04246C"/>
                </a:solidFill>
              </a:rPr>
              <a:t>Are there hidden hazards that your work may inadvertently access during your activity?</a:t>
            </a:r>
          </a:p>
          <a:p>
            <a:pPr lvl="1"/>
            <a:r>
              <a:rPr lang="en-US" dirty="0" smtClean="0">
                <a:solidFill>
                  <a:srgbClr val="04246C"/>
                </a:solidFill>
              </a:rPr>
              <a:t>Routine </a:t>
            </a:r>
            <a:r>
              <a:rPr lang="en-US" dirty="0" smtClean="0">
                <a:solidFill>
                  <a:srgbClr val="04246C"/>
                </a:solidFill>
              </a:rPr>
              <a:t>activities – plugging and unplugging equipment, picking up electrical devices, etc. </a:t>
            </a:r>
            <a:r>
              <a:rPr lang="en-US" dirty="0" smtClean="0">
                <a:solidFill>
                  <a:srgbClr val="04246C"/>
                </a:solidFill>
              </a:rPr>
              <a:t>require </a:t>
            </a:r>
            <a:r>
              <a:rPr lang="en-US" dirty="0" smtClean="0">
                <a:solidFill>
                  <a:srgbClr val="04246C"/>
                </a:solidFill>
              </a:rPr>
              <a:t>that you pay attention to what you are </a:t>
            </a:r>
            <a:r>
              <a:rPr lang="en-US" dirty="0" smtClean="0">
                <a:solidFill>
                  <a:srgbClr val="04246C"/>
                </a:solidFill>
              </a:rPr>
              <a:t>doing</a:t>
            </a:r>
            <a:endParaRPr lang="en-US" dirty="0" smtClean="0">
              <a:solidFill>
                <a:srgbClr val="04246C"/>
              </a:solidFill>
            </a:endParaRPr>
          </a:p>
        </p:txBody>
      </p:sp>
      <p:pic>
        <p:nvPicPr>
          <p:cNvPr id="14340" name="Picture 2" descr="C:\Users\mwilli4\Downloads\look before you le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057400"/>
            <a:ext cx="1714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Some Lessons Learned</a:t>
            </a:r>
            <a:endParaRPr lang="en-US" dirty="0"/>
          </a:p>
        </p:txBody>
      </p:sp>
      <p:pic>
        <p:nvPicPr>
          <p:cNvPr id="15363" name="Picture 2" descr="C:\Users\mwilli4\Downloads\GF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752600"/>
            <a:ext cx="14128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6705600" cy="51054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Use a GFCI for additional protection, especially when working outdoors or in damp/wet </a:t>
            </a:r>
            <a:r>
              <a:rPr lang="en-US" dirty="0" smtClean="0">
                <a:solidFill>
                  <a:srgbClr val="04246C"/>
                </a:solidFill>
              </a:rPr>
              <a:t>locations  </a:t>
            </a:r>
            <a:endParaRPr lang="en-US" dirty="0" smtClean="0">
              <a:solidFill>
                <a:srgbClr val="04246C"/>
              </a:solidFill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Many </a:t>
            </a:r>
            <a:r>
              <a:rPr lang="en-US" dirty="0" smtClean="0">
                <a:solidFill>
                  <a:srgbClr val="04246C"/>
                </a:solidFill>
              </a:rPr>
              <a:t>DOE sites </a:t>
            </a:r>
            <a:r>
              <a:rPr lang="en-US" dirty="0" smtClean="0">
                <a:solidFill>
                  <a:srgbClr val="04246C"/>
                </a:solidFill>
              </a:rPr>
              <a:t>require a GFCI be used with portable power </a:t>
            </a:r>
            <a:r>
              <a:rPr lang="en-US" dirty="0" smtClean="0">
                <a:solidFill>
                  <a:srgbClr val="04246C"/>
                </a:solidFill>
              </a:rPr>
              <a:t>tools</a:t>
            </a:r>
            <a:endParaRPr lang="en-US" dirty="0" smtClean="0">
              <a:solidFill>
                <a:srgbClr val="04246C"/>
              </a:solidFill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The Consumer Product Safety Commission believes that GFCI receptacles are responsible for saving thousands of lives since they became required in residential and commercial </a:t>
            </a:r>
            <a:r>
              <a:rPr lang="en-US" dirty="0" smtClean="0">
                <a:solidFill>
                  <a:srgbClr val="04246C"/>
                </a:solidFill>
              </a:rPr>
              <a:t>buildings</a:t>
            </a:r>
            <a:endParaRPr lang="en-US" dirty="0" smtClean="0">
              <a:solidFill>
                <a:srgbClr val="04246C"/>
              </a:solidFill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GFCI receptacles limit the potential current to a safe value – if you get shocked, you still need to report it, but you won’t be seriously </a:t>
            </a:r>
            <a:r>
              <a:rPr lang="en-US" dirty="0" smtClean="0">
                <a:solidFill>
                  <a:srgbClr val="04246C"/>
                </a:solidFill>
              </a:rPr>
              <a:t>injured</a:t>
            </a:r>
            <a:endParaRPr lang="en-US" dirty="0" smtClean="0">
              <a:solidFill>
                <a:srgbClr val="04246C"/>
              </a:solidFill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Garages are another place you should always use a </a:t>
            </a:r>
            <a:r>
              <a:rPr lang="en-US" dirty="0" smtClean="0">
                <a:solidFill>
                  <a:srgbClr val="04246C"/>
                </a:solidFill>
              </a:rPr>
              <a:t>GFCI</a:t>
            </a:r>
            <a:endParaRPr lang="en-US" dirty="0" smtClean="0">
              <a:solidFill>
                <a:srgbClr val="04246C"/>
              </a:solidFill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TEST </a:t>
            </a:r>
            <a:r>
              <a:rPr lang="en-US" dirty="0" smtClean="0">
                <a:solidFill>
                  <a:srgbClr val="04246C"/>
                </a:solidFill>
              </a:rPr>
              <a:t>your </a:t>
            </a:r>
            <a:r>
              <a:rPr lang="en-US" dirty="0" smtClean="0">
                <a:solidFill>
                  <a:srgbClr val="04246C"/>
                </a:solidFill>
              </a:rPr>
              <a:t>GFCI’s monthly for operability.  </a:t>
            </a:r>
            <a:r>
              <a:rPr lang="en-US" dirty="0" smtClean="0">
                <a:solidFill>
                  <a:srgbClr val="04246C"/>
                </a:solidFill>
              </a:rPr>
              <a:t>While many have fail-safe circuits </a:t>
            </a:r>
            <a:r>
              <a:rPr lang="en-US" i="1" dirty="0" smtClean="0">
                <a:solidFill>
                  <a:srgbClr val="04246C"/>
                </a:solidFill>
              </a:rPr>
              <a:t>now</a:t>
            </a:r>
            <a:r>
              <a:rPr lang="en-US" dirty="0" smtClean="0">
                <a:solidFill>
                  <a:srgbClr val="04246C"/>
                </a:solidFill>
              </a:rPr>
              <a:t>, many GFCI receptacles have been in use for 15 or 20 years, and may not function as </a:t>
            </a:r>
            <a:r>
              <a:rPr lang="en-US" dirty="0" smtClean="0">
                <a:solidFill>
                  <a:srgbClr val="04246C"/>
                </a:solidFill>
              </a:rPr>
              <a:t>designed</a:t>
            </a:r>
            <a:endParaRPr lang="en-US" dirty="0">
              <a:solidFill>
                <a:srgbClr val="04246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Remember – just because you aren’t an electrician or an electrical worker, electricity can still find – and kill – you or a </a:t>
            </a:r>
            <a:r>
              <a:rPr lang="en-US" dirty="0" smtClean="0">
                <a:solidFill>
                  <a:srgbClr val="04246C"/>
                </a:solidFill>
              </a:rPr>
              <a:t>coworker</a:t>
            </a:r>
            <a:endParaRPr lang="en-US" dirty="0" smtClean="0">
              <a:solidFill>
                <a:srgbClr val="04246C"/>
              </a:solidFill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Maintain a healthy respect for the electrical equipment you use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Pay attention to seemingly low-risk, routine </a:t>
            </a:r>
            <a:r>
              <a:rPr lang="en-US" dirty="0" smtClean="0">
                <a:solidFill>
                  <a:srgbClr val="04246C"/>
                </a:solidFill>
              </a:rPr>
              <a:t>activities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People </a:t>
            </a:r>
            <a:r>
              <a:rPr lang="en-US" dirty="0" smtClean="0">
                <a:solidFill>
                  <a:srgbClr val="04246C"/>
                </a:solidFill>
              </a:rPr>
              <a:t>are shocked, sometimes severely, when plugging and unplugging equipment from wall outlets and power </a:t>
            </a:r>
            <a:r>
              <a:rPr lang="en-US" dirty="0" smtClean="0">
                <a:solidFill>
                  <a:srgbClr val="04246C"/>
                </a:solidFill>
              </a:rPr>
              <a:t>strips</a:t>
            </a:r>
            <a:endParaRPr lang="en-US" dirty="0" smtClean="0">
              <a:solidFill>
                <a:srgbClr val="04246C"/>
              </a:solidFill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Maintain your electrical </a:t>
            </a:r>
            <a:r>
              <a:rPr lang="en-US" dirty="0" smtClean="0">
                <a:solidFill>
                  <a:srgbClr val="04246C"/>
                </a:solidFill>
              </a:rPr>
              <a:t>equipment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Test </a:t>
            </a:r>
            <a:r>
              <a:rPr lang="en-US" dirty="0" smtClean="0">
                <a:solidFill>
                  <a:srgbClr val="04246C"/>
                </a:solidFill>
              </a:rPr>
              <a:t>your GFCI </a:t>
            </a:r>
            <a:r>
              <a:rPr lang="en-US" dirty="0" smtClean="0">
                <a:solidFill>
                  <a:srgbClr val="04246C"/>
                </a:solidFill>
              </a:rPr>
              <a:t>receptacles</a:t>
            </a:r>
            <a:endParaRPr lang="en-US" dirty="0" smtClean="0">
              <a:solidFill>
                <a:srgbClr val="04246C"/>
              </a:solidFill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4246C"/>
                </a:solidFill>
              </a:rPr>
              <a:t>Look </a:t>
            </a:r>
            <a:r>
              <a:rPr lang="en-US" dirty="0" smtClean="0">
                <a:solidFill>
                  <a:srgbClr val="04246C"/>
                </a:solidFill>
              </a:rPr>
              <a:t>at your power tool cords for signs of wear before each </a:t>
            </a:r>
            <a:r>
              <a:rPr lang="en-US" dirty="0" smtClean="0">
                <a:solidFill>
                  <a:srgbClr val="04246C"/>
                </a:solidFill>
              </a:rPr>
              <a:t>use</a:t>
            </a:r>
            <a:endParaRPr lang="en-US" dirty="0" smtClean="0">
              <a:solidFill>
                <a:srgbClr val="04246C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0"/>
            <a:ext cx="5334000" cy="653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9567</TotalTime>
  <Words>519</Words>
  <Application>Microsoft Office PowerPoint</Application>
  <PresentationFormat>On-screen Show (4:3)</PresentationFormat>
  <Paragraphs>113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Take 5 for Safety</vt:lpstr>
      <vt:lpstr>Overview</vt:lpstr>
      <vt:lpstr>Fatalities, 2003- 2010, Over 65% of Workers In The Selected Occupational Group Who Died Were NOT Electrical Workers</vt:lpstr>
      <vt:lpstr>DOE Shock Statistics</vt:lpstr>
      <vt:lpstr>Causes of Shocks</vt:lpstr>
      <vt:lpstr>Some Lessons Learned</vt:lpstr>
      <vt:lpstr>Some Lessons Learned</vt:lpstr>
      <vt:lpstr>Summary</vt:lpstr>
      <vt:lpstr>Slide 9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484</cp:revision>
  <cp:lastPrinted>2007-07-02T19:06:14Z</cp:lastPrinted>
  <dcterms:created xsi:type="dcterms:W3CDTF">2007-06-28T20:22:43Z</dcterms:created>
  <dcterms:modified xsi:type="dcterms:W3CDTF">2013-05-21T14:47:55Z</dcterms:modified>
</cp:coreProperties>
</file>