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89" r:id="rId2"/>
    <p:sldId id="502" r:id="rId3"/>
    <p:sldId id="493" r:id="rId4"/>
    <p:sldId id="501" r:id="rId5"/>
    <p:sldId id="499" r:id="rId6"/>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246C"/>
    <a:srgbClr val="000099"/>
    <a:srgbClr val="0000FF"/>
    <a:srgbClr val="0B6B1B"/>
    <a:srgbClr val="042B7F"/>
    <a:srgbClr val="000066"/>
    <a:srgbClr val="1E045E"/>
    <a:srgbClr val="0E8C23"/>
    <a:srgbClr val="13B92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1121" autoAdjust="0"/>
  </p:normalViewPr>
  <p:slideViewPr>
    <p:cSldViewPr>
      <p:cViewPr varScale="1">
        <p:scale>
          <a:sx n="70" d="100"/>
          <a:sy n="70" d="100"/>
        </p:scale>
        <p:origin x="-1166" y="-8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86" y="-102"/>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3713"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16387" name="Rectangle 3"/>
          <p:cNvSpPr>
            <a:spLocks noGrp="1" noChangeArrowheads="1"/>
          </p:cNvSpPr>
          <p:nvPr>
            <p:ph type="dt" sz="quarter" idx="1"/>
          </p:nvPr>
        </p:nvSpPr>
        <p:spPr bwMode="auto">
          <a:xfrm>
            <a:off x="3963988" y="0"/>
            <a:ext cx="3033712"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endParaRPr lang="en-US" dirty="0"/>
          </a:p>
        </p:txBody>
      </p:sp>
      <p:sp>
        <p:nvSpPr>
          <p:cNvPr id="16388" name="Rectangle 4"/>
          <p:cNvSpPr>
            <a:spLocks noGrp="1" noChangeArrowheads="1"/>
          </p:cNvSpPr>
          <p:nvPr>
            <p:ph type="ftr" sz="quarter" idx="2"/>
          </p:nvPr>
        </p:nvSpPr>
        <p:spPr bwMode="auto">
          <a:xfrm>
            <a:off x="0" y="8807450"/>
            <a:ext cx="3033713"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16389" name="Rectangle 5"/>
          <p:cNvSpPr>
            <a:spLocks noGrp="1" noChangeArrowheads="1"/>
          </p:cNvSpPr>
          <p:nvPr>
            <p:ph type="sldNum" sz="quarter" idx="3"/>
          </p:nvPr>
        </p:nvSpPr>
        <p:spPr bwMode="auto">
          <a:xfrm>
            <a:off x="3963988" y="8807450"/>
            <a:ext cx="3033712"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fld id="{3A76B745-74A3-4958-A951-3571C1AD550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3713"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963988" y="0"/>
            <a:ext cx="3033712"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07450"/>
            <a:ext cx="3033713"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defTabSz="930275" eaLnBrk="0" hangingPunct="0">
              <a:defRPr sz="1200">
                <a:latin typeface="Arial" charset="0"/>
                <a:ea typeface="ＭＳ Ｐゴシック" pitchFamily="-128"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63988" y="8807450"/>
            <a:ext cx="3033712"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algn="r" defTabSz="930275" eaLnBrk="0" hangingPunct="0">
              <a:defRPr sz="1200">
                <a:latin typeface="Arial" charset="0"/>
                <a:ea typeface="ＭＳ Ｐゴシック" pitchFamily="-128" charset="-128"/>
                <a:cs typeface="+mn-cs"/>
              </a:defRPr>
            </a:lvl1pPr>
          </a:lstStyle>
          <a:p>
            <a:pPr>
              <a:defRPr/>
            </a:pPr>
            <a:fld id="{1893202F-CF91-4C53-A895-26D4194360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82688" y="695325"/>
            <a:ext cx="4635500" cy="3476625"/>
          </a:xfrm>
          <a:ln/>
        </p:spPr>
      </p:sp>
      <p:sp>
        <p:nvSpPr>
          <p:cNvPr id="11267" name="Rectangle 3"/>
          <p:cNvSpPr>
            <a:spLocks noGrp="1" noChangeArrowheads="1"/>
          </p:cNvSpPr>
          <p:nvPr>
            <p:ph type="body" idx="1"/>
          </p:nvPr>
        </p:nvSpPr>
        <p:spPr>
          <a:xfrm>
            <a:off x="933450" y="4402138"/>
            <a:ext cx="5130800" cy="4173537"/>
          </a:xfrm>
          <a:noFill/>
          <a:ln/>
        </p:spPr>
        <p:txBody>
          <a:bodyPr/>
          <a:lstStyle/>
          <a:p>
            <a:endParaRPr lang="en-US" dirty="0" smtClean="0">
              <a:latin typeface="Arial" pitchFamily="34" charset="0"/>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ppt_BG_Title_BNL_bluePassionwh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Rectangle 3"/>
          <p:cNvSpPr>
            <a:spLocks noGrp="1" noChangeArrowheads="1"/>
          </p:cNvSpPr>
          <p:nvPr>
            <p:ph type="ctrTitle"/>
          </p:nvPr>
        </p:nvSpPr>
        <p:spPr>
          <a:xfrm>
            <a:off x="457200" y="457200"/>
            <a:ext cx="6172200" cy="1600200"/>
          </a:xfrm>
        </p:spPr>
        <p:txBody>
          <a:bodyPr anchor="b"/>
          <a:lstStyle>
            <a:lvl1pPr algn="r">
              <a:defRPr sz="3800">
                <a:solidFill>
                  <a:schemeClr val="bg1"/>
                </a:solidFill>
              </a:defRPr>
            </a:lvl1pPr>
          </a:lstStyle>
          <a:p>
            <a:r>
              <a:rPr lang="en-US"/>
              <a:t>Click to edit Master title style</a:t>
            </a:r>
          </a:p>
        </p:txBody>
      </p:sp>
      <p:sp>
        <p:nvSpPr>
          <p:cNvPr id="7172" name="Rectangle 4"/>
          <p:cNvSpPr>
            <a:spLocks noGrp="1" noChangeArrowheads="1"/>
          </p:cNvSpPr>
          <p:nvPr>
            <p:ph type="subTitle" idx="1"/>
          </p:nvPr>
        </p:nvSpPr>
        <p:spPr>
          <a:xfrm>
            <a:off x="457200" y="2286000"/>
            <a:ext cx="6172200" cy="990600"/>
          </a:xfrm>
        </p:spPr>
        <p:txBody>
          <a:bodyPr/>
          <a:lstStyle>
            <a:lvl1pPr marL="0" indent="0" algn="r">
              <a:buFont typeface="Wingdings" pitchFamily="48" charset="2"/>
              <a:buNone/>
              <a:defRPr sz="1900" i="1">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1E806A2-ACBD-48F3-8C8D-EC1AF6A5E4E0}" type="datetime1">
              <a:rPr lang="en-US" smtClean="0"/>
              <a:t>5/28/2013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F0EB5B5-7891-4DDB-B7A8-EEA4748D97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DF685A6-EC0C-41A2-8E8F-AB0CBE2C6D4D}" type="datetime1">
              <a:rPr lang="en-US" smtClean="0"/>
              <a:t>5/28/2013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AF0DB-2B82-414B-BC2E-FEDA41DA40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45D32BE-FF6C-4A40-BFB3-4EBA7F8CAEE2}" type="datetime1">
              <a:rPr lang="en-US" smtClean="0"/>
              <a:t>5/28/2013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83D56E-CF58-48DB-9859-5D577ABEE5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9AD6D8F-9735-4C8B-9B09-7B3C105455B9}" type="datetime1">
              <a:rPr lang="en-US" smtClean="0"/>
              <a:t>5/28/2013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9CF8C1-A238-4A28-B153-EC937AAD7E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6A62A03-346F-44D1-A122-536B7A5F9128}" type="datetime1">
              <a:rPr lang="en-US" smtClean="0"/>
              <a:t>5/28/2013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4A681D-C136-463C-817B-09C95575F0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7134BE8-FFCF-441F-BCDD-17AB9EED6358}" type="datetime1">
              <a:rPr lang="en-US" smtClean="0"/>
              <a:t>5/28/2013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546F3C6-C1CC-4413-A7F9-3A853AC92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CBEB38CA-2CF6-47B9-84E3-77E6D2BC2124}" type="datetime1">
              <a:rPr lang="en-US" smtClean="0"/>
              <a:t>5/28/2013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8F55864-09A3-41D8-B284-9EC237F8F4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24AA443-F49D-4078-B14F-FEC7AF069EDF}" type="datetime1">
              <a:rPr lang="en-US" smtClean="0"/>
              <a:t>5/28/2013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277528B-F4F9-4E0C-A4F0-CCD122817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8299A84-DAFE-4BA7-A406-6C7CE4CD3E61}" type="datetime1">
              <a:rPr lang="en-US" smtClean="0"/>
              <a:t>5/28/2013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42BE9AC-BB94-4B35-8EF4-9705E32DB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CCE3AA-3952-47E5-9F3D-B3E9D521CC7E}" type="datetime1">
              <a:rPr lang="en-US" smtClean="0"/>
              <a:t>5/28/2013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634D01B-8AFA-4785-96C7-E8F2CA02CB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REVBG_Slide4_Blu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62000" y="1828800"/>
            <a:ext cx="7620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6223000"/>
            <a:ext cx="1143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chemeClr val="accent1"/>
                </a:solidFill>
                <a:latin typeface="Arial" charset="0"/>
                <a:ea typeface="ＭＳ Ｐゴシック" pitchFamily="-128" charset="-128"/>
                <a:cs typeface="+mn-cs"/>
              </a:defRPr>
            </a:lvl1pPr>
          </a:lstStyle>
          <a:p>
            <a:pPr>
              <a:defRPr/>
            </a:pPr>
            <a:fld id="{44139822-9D81-493F-8DBD-5D109BCE58D7}" type="datetime1">
              <a:rPr lang="en-US" smtClean="0"/>
              <a:t>5/28/2013</a:t>
            </a:fld>
            <a:endParaRPr lang="en-US" dirty="0"/>
          </a:p>
        </p:txBody>
      </p:sp>
      <p:sp>
        <p:nvSpPr>
          <p:cNvPr id="1029" name="Rectangle 5"/>
          <p:cNvSpPr>
            <a:spLocks noGrp="1" noChangeArrowheads="1"/>
          </p:cNvSpPr>
          <p:nvPr>
            <p:ph type="ftr" sz="quarter" idx="3"/>
          </p:nvPr>
        </p:nvSpPr>
        <p:spPr bwMode="auto">
          <a:xfrm>
            <a:off x="3181350" y="6235700"/>
            <a:ext cx="30099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defRPr sz="1400">
                <a:latin typeface="Arial" charset="0"/>
                <a:ea typeface="ＭＳ Ｐゴシック" pitchFamily="-128"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324600" y="62357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rgbClr val="042B7F"/>
                </a:solidFill>
                <a:latin typeface="Arial" charset="0"/>
                <a:ea typeface="ＭＳ Ｐゴシック" pitchFamily="48" charset="-128"/>
                <a:cs typeface="+mn-cs"/>
              </a:defRPr>
            </a:lvl1pPr>
          </a:lstStyle>
          <a:p>
            <a:pPr>
              <a:defRPr/>
            </a:pPr>
            <a:fld id="{A3446682-1843-4EC0-950D-B015D47ED0E7}" type="slidenum">
              <a:rPr lang="en-US"/>
              <a:pPr>
                <a:defRPr/>
              </a:pPr>
              <a:t>‹#›</a:t>
            </a:fld>
            <a:endParaRPr lang="en-US" dirty="0"/>
          </a:p>
        </p:txBody>
      </p:sp>
      <p:sp>
        <p:nvSpPr>
          <p:cNvPr id="1031" name="Rectangle 2"/>
          <p:cNvSpPr>
            <a:spLocks noGrp="1" noChangeArrowheads="1"/>
          </p:cNvSpPr>
          <p:nvPr>
            <p:ph type="title"/>
          </p:nvPr>
        </p:nvSpPr>
        <p:spPr bwMode="auto">
          <a:xfrm>
            <a:off x="381000" y="304800"/>
            <a:ext cx="8382000" cy="1090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sldNum="0" hdr="0" ftr="0" dt="0"/>
  <p:txStyles>
    <p:titleStyle>
      <a:lvl1pPr algn="l" rtl="0" eaLnBrk="0" fontAlgn="base" hangingPunct="0">
        <a:lnSpc>
          <a:spcPct val="80000"/>
        </a:lnSpc>
        <a:spcBef>
          <a:spcPct val="0"/>
        </a:spcBef>
        <a:spcAft>
          <a:spcPct val="0"/>
        </a:spcAft>
        <a:defRPr sz="3600" b="1">
          <a:solidFill>
            <a:srgbClr val="042B7F"/>
          </a:solidFill>
          <a:latin typeface="+mj-lt"/>
          <a:ea typeface="+mj-ea"/>
          <a:cs typeface="ＭＳ Ｐゴシック"/>
        </a:defRPr>
      </a:lvl1pPr>
      <a:lvl2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2pPr>
      <a:lvl3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3pPr>
      <a:lvl4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4pPr>
      <a:lvl5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5pPr>
      <a:lvl6pPr marL="457200" algn="l" rtl="0" fontAlgn="base">
        <a:lnSpc>
          <a:spcPct val="80000"/>
        </a:lnSpc>
        <a:spcBef>
          <a:spcPct val="0"/>
        </a:spcBef>
        <a:spcAft>
          <a:spcPct val="0"/>
        </a:spcAft>
        <a:defRPr sz="3600" b="1">
          <a:solidFill>
            <a:srgbClr val="042B7F"/>
          </a:solidFill>
          <a:latin typeface="Arial" charset="0"/>
          <a:ea typeface="ＭＳ Ｐゴシック" pitchFamily="48" charset="-128"/>
        </a:defRPr>
      </a:lvl6pPr>
      <a:lvl7pPr marL="914400" algn="l" rtl="0" fontAlgn="base">
        <a:lnSpc>
          <a:spcPct val="80000"/>
        </a:lnSpc>
        <a:spcBef>
          <a:spcPct val="0"/>
        </a:spcBef>
        <a:spcAft>
          <a:spcPct val="0"/>
        </a:spcAft>
        <a:defRPr sz="3600" b="1">
          <a:solidFill>
            <a:srgbClr val="042B7F"/>
          </a:solidFill>
          <a:latin typeface="Arial" charset="0"/>
          <a:ea typeface="ＭＳ Ｐゴシック" pitchFamily="48" charset="-128"/>
        </a:defRPr>
      </a:lvl7pPr>
      <a:lvl8pPr marL="1371600" algn="l" rtl="0" fontAlgn="base">
        <a:lnSpc>
          <a:spcPct val="80000"/>
        </a:lnSpc>
        <a:spcBef>
          <a:spcPct val="0"/>
        </a:spcBef>
        <a:spcAft>
          <a:spcPct val="0"/>
        </a:spcAft>
        <a:defRPr sz="3600" b="1">
          <a:solidFill>
            <a:srgbClr val="042B7F"/>
          </a:solidFill>
          <a:latin typeface="Arial" charset="0"/>
          <a:ea typeface="ＭＳ Ｐゴシック" pitchFamily="48" charset="-128"/>
        </a:defRPr>
      </a:lvl8pPr>
      <a:lvl9pPr marL="1828800" algn="l" rtl="0" fontAlgn="base">
        <a:lnSpc>
          <a:spcPct val="80000"/>
        </a:lnSpc>
        <a:spcBef>
          <a:spcPct val="0"/>
        </a:spcBef>
        <a:spcAft>
          <a:spcPct val="0"/>
        </a:spcAft>
        <a:defRPr sz="3600" b="1">
          <a:solidFill>
            <a:srgbClr val="042B7F"/>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042B7F"/>
        </a:buClr>
        <a:buSzPct val="110000"/>
        <a:buFont typeface="Wingdings" pitchFamily="2" charset="2"/>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lr>
          <a:srgbClr val="042B7F"/>
        </a:buClr>
        <a:buSzPct val="90000"/>
        <a:buFont typeface="Symbol" pitchFamily="18" charset="2"/>
        <a:buChar char="·"/>
        <a:defRPr sz="2000">
          <a:solidFill>
            <a:schemeClr val="tx1"/>
          </a:solidFill>
          <a:latin typeface="+mn-lt"/>
          <a:ea typeface="+mn-ea"/>
          <a:cs typeface="ＭＳ Ｐゴシック"/>
        </a:defRPr>
      </a:lvl2pPr>
      <a:lvl3pPr marL="1085850" indent="-228600" algn="l" rtl="0" eaLnBrk="0" fontAlgn="base" hangingPunct="0">
        <a:lnSpc>
          <a:spcPct val="80000"/>
        </a:lnSpc>
        <a:spcBef>
          <a:spcPct val="20000"/>
        </a:spcBef>
        <a:spcAft>
          <a:spcPct val="0"/>
        </a:spcAft>
        <a:buClr>
          <a:srgbClr val="042B7F"/>
        </a:buClr>
        <a:buSzPct val="90000"/>
        <a:buChar char="-"/>
        <a:defRPr sz="2000">
          <a:solidFill>
            <a:schemeClr val="tx1"/>
          </a:solidFill>
          <a:latin typeface="+mn-lt"/>
          <a:ea typeface="+mn-ea"/>
          <a:cs typeface="ＭＳ Ｐゴシック"/>
        </a:defRPr>
      </a:lvl3pPr>
      <a:lvl4pPr marL="14287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4pPr>
      <a:lvl5pPr marL="17716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5pPr>
      <a:lvl6pPr marL="22288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6pPr>
      <a:lvl7pPr marL="26860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7pPr>
      <a:lvl8pPr marL="31432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8pPr>
      <a:lvl9pPr marL="36004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4294967295"/>
          </p:nvPr>
        </p:nvSpPr>
        <p:spPr>
          <a:xfrm>
            <a:off x="1025525" y="2058988"/>
            <a:ext cx="7150100" cy="3548062"/>
          </a:xfrm>
        </p:spPr>
        <p:txBody>
          <a:bodyPr/>
          <a:lstStyle/>
          <a:p>
            <a:pPr marL="0" indent="0">
              <a:lnSpc>
                <a:spcPct val="90000"/>
              </a:lnSpc>
              <a:buFont typeface="Wingdings" pitchFamily="2" charset="2"/>
              <a:buNone/>
            </a:pPr>
            <a:r>
              <a:rPr lang="en-US" b="1" dirty="0" smtClean="0">
                <a:solidFill>
                  <a:schemeClr val="bg1"/>
                </a:solidFill>
              </a:rPr>
              <a:t>J-PARK Event</a:t>
            </a:r>
            <a:endParaRPr lang="en-US" b="1" dirty="0" smtClean="0">
              <a:solidFill>
                <a:schemeClr val="bg1"/>
              </a:solidFill>
            </a:endParaRPr>
          </a:p>
          <a:p>
            <a:pPr marL="0" indent="0">
              <a:lnSpc>
                <a:spcPct val="90000"/>
              </a:lnSpc>
              <a:buFont typeface="Wingdings" pitchFamily="2" charset="2"/>
              <a:buNone/>
            </a:pPr>
            <a:r>
              <a:rPr lang="en-US" b="1" dirty="0" smtClean="0">
                <a:solidFill>
                  <a:schemeClr val="bg1"/>
                </a:solidFill>
              </a:rPr>
              <a:t>Lessons Learned from Our Past</a:t>
            </a:r>
            <a:endParaRPr lang="en-US"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70000"/>
              </a:lnSpc>
              <a:buFont typeface="Wingdings" pitchFamily="2" charset="2"/>
              <a:buNone/>
            </a:pPr>
            <a:r>
              <a:rPr lang="en-US" b="1" dirty="0" smtClean="0">
                <a:solidFill>
                  <a:schemeClr val="bg1"/>
                </a:solidFill>
              </a:rPr>
              <a:t>Collider-Accelerator Department</a:t>
            </a:r>
          </a:p>
          <a:p>
            <a:pPr marL="0" indent="0">
              <a:lnSpc>
                <a:spcPct val="70000"/>
              </a:lnSpc>
              <a:buFont typeface="Wingdings" pitchFamily="2" charset="2"/>
              <a:buNone/>
            </a:pPr>
            <a:r>
              <a:rPr lang="en-US" b="1" dirty="0" smtClean="0">
                <a:solidFill>
                  <a:schemeClr val="bg1"/>
                </a:solidFill>
              </a:rPr>
              <a:t>5-28-2013</a:t>
            </a:r>
            <a:endParaRPr lang="en-US" b="1" dirty="0" smtClean="0">
              <a:solidFill>
                <a:schemeClr val="bg1"/>
              </a:solidFill>
            </a:endParaRPr>
          </a:p>
        </p:txBody>
      </p:sp>
      <p:sp>
        <p:nvSpPr>
          <p:cNvPr id="579587" name="Rectangle 3"/>
          <p:cNvSpPr>
            <a:spLocks noGrp="1" noChangeArrowheads="1"/>
          </p:cNvSpPr>
          <p:nvPr>
            <p:ph type="ctrTitle" idx="4294967295"/>
          </p:nvPr>
        </p:nvSpPr>
        <p:spPr>
          <a:xfrm>
            <a:off x="595313" y="361950"/>
            <a:ext cx="8153400" cy="1143000"/>
          </a:xfrm>
          <a:effectLst>
            <a:outerShdw dist="35921" dir="2700000" algn="ctr" rotWithShape="0">
              <a:schemeClr val="bg2"/>
            </a:outerShdw>
          </a:effectLst>
        </p:spPr>
        <p:txBody>
          <a:bodyPr/>
          <a:lstStyle/>
          <a:p>
            <a:pPr>
              <a:defRPr/>
            </a:pPr>
            <a:r>
              <a:rPr lang="en-US" dirty="0" smtClean="0">
                <a:solidFill>
                  <a:schemeClr val="bg1"/>
                </a:solidFill>
                <a:cs typeface="+mj-cs"/>
              </a:rPr>
              <a:t>Take 5 for Safety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at J-PARK</a:t>
            </a:r>
            <a:endParaRPr lang="en-US" dirty="0"/>
          </a:p>
        </p:txBody>
      </p:sp>
      <p:sp>
        <p:nvSpPr>
          <p:cNvPr id="3" name="Content Placeholder 2"/>
          <p:cNvSpPr>
            <a:spLocks noGrp="1"/>
          </p:cNvSpPr>
          <p:nvPr>
            <p:ph idx="1"/>
          </p:nvPr>
        </p:nvSpPr>
        <p:spPr>
          <a:xfrm>
            <a:off x="685800" y="1371600"/>
            <a:ext cx="8077200" cy="4800600"/>
          </a:xfrm>
        </p:spPr>
        <p:txBody>
          <a:bodyPr/>
          <a:lstStyle/>
          <a:p>
            <a:r>
              <a:rPr lang="en-US" sz="1600" dirty="0" smtClean="0">
                <a:solidFill>
                  <a:srgbClr val="04246C"/>
                </a:solidFill>
              </a:rPr>
              <a:t>In the Hadron Experimental </a:t>
            </a:r>
            <a:r>
              <a:rPr lang="en-US" sz="1600" dirty="0" smtClean="0">
                <a:solidFill>
                  <a:srgbClr val="04246C"/>
                </a:solidFill>
              </a:rPr>
              <a:t>Facility, </a:t>
            </a:r>
            <a:r>
              <a:rPr lang="en-US" sz="1600" dirty="0" smtClean="0">
                <a:solidFill>
                  <a:srgbClr val="04246C"/>
                </a:solidFill>
              </a:rPr>
              <a:t>experiments were conducted with the elementary particles that had been generated by irradiating gold target with proton </a:t>
            </a:r>
            <a:r>
              <a:rPr lang="en-US" sz="1600" dirty="0" smtClean="0">
                <a:solidFill>
                  <a:srgbClr val="04246C"/>
                </a:solidFill>
              </a:rPr>
              <a:t>beams</a:t>
            </a:r>
          </a:p>
          <a:p>
            <a:r>
              <a:rPr lang="en-US" sz="1600" dirty="0" smtClean="0">
                <a:solidFill>
                  <a:srgbClr val="04246C"/>
                </a:solidFill>
              </a:rPr>
              <a:t>The </a:t>
            </a:r>
            <a:r>
              <a:rPr lang="en-US" sz="1600" dirty="0" smtClean="0">
                <a:solidFill>
                  <a:srgbClr val="04246C"/>
                </a:solidFill>
              </a:rPr>
              <a:t>proton beam </a:t>
            </a:r>
            <a:r>
              <a:rPr lang="en-US" sz="1600" dirty="0" smtClean="0">
                <a:solidFill>
                  <a:srgbClr val="04246C"/>
                </a:solidFill>
              </a:rPr>
              <a:t>was extracted </a:t>
            </a:r>
            <a:r>
              <a:rPr lang="en-US" sz="1600" dirty="0" smtClean="0">
                <a:solidFill>
                  <a:srgbClr val="04246C"/>
                </a:solidFill>
              </a:rPr>
              <a:t>from the main ring (MR) within much shorter time than the normal operation due to the malfunction of the beam extraction system and the gold target was bombarded with very short pulsed </a:t>
            </a:r>
            <a:r>
              <a:rPr lang="en-US" sz="1600" dirty="0" smtClean="0">
                <a:solidFill>
                  <a:srgbClr val="04246C"/>
                </a:solidFill>
              </a:rPr>
              <a:t>beam</a:t>
            </a:r>
          </a:p>
          <a:p>
            <a:r>
              <a:rPr lang="en-US" sz="1600" dirty="0" smtClean="0">
                <a:solidFill>
                  <a:srgbClr val="04246C"/>
                </a:solidFill>
              </a:rPr>
              <a:t>As </a:t>
            </a:r>
            <a:r>
              <a:rPr lang="en-US" sz="1600" dirty="0" smtClean="0">
                <a:solidFill>
                  <a:srgbClr val="04246C"/>
                </a:solidFill>
              </a:rPr>
              <a:t>a result, it was suspected that the beam spot of the gold target had been heated up spontaneously and the part of the gold target had </a:t>
            </a:r>
            <a:r>
              <a:rPr lang="en-US" sz="1600" dirty="0" smtClean="0">
                <a:solidFill>
                  <a:srgbClr val="04246C"/>
                </a:solidFill>
              </a:rPr>
              <a:t>sublimed</a:t>
            </a:r>
          </a:p>
          <a:p>
            <a:r>
              <a:rPr lang="en-US" sz="1600" dirty="0" smtClean="0">
                <a:solidFill>
                  <a:srgbClr val="04246C"/>
                </a:solidFill>
              </a:rPr>
              <a:t>Radioactive </a:t>
            </a:r>
            <a:r>
              <a:rPr lang="en-US" sz="1600" dirty="0" smtClean="0">
                <a:solidFill>
                  <a:srgbClr val="04246C"/>
                </a:solidFill>
              </a:rPr>
              <a:t>materials that had been generated with proton beam irradiation leaked </a:t>
            </a:r>
            <a:r>
              <a:rPr lang="en-US" sz="1600" dirty="0" smtClean="0">
                <a:solidFill>
                  <a:srgbClr val="04246C"/>
                </a:solidFill>
              </a:rPr>
              <a:t>to </a:t>
            </a:r>
            <a:r>
              <a:rPr lang="en-US" sz="1600" dirty="0" smtClean="0">
                <a:solidFill>
                  <a:srgbClr val="04246C"/>
                </a:solidFill>
              </a:rPr>
              <a:t>the experimental hall and the experimenters in the hall were exposed to the </a:t>
            </a:r>
            <a:r>
              <a:rPr lang="en-US" sz="1600" dirty="0" smtClean="0">
                <a:solidFill>
                  <a:srgbClr val="04246C"/>
                </a:solidFill>
              </a:rPr>
              <a:t>radiation</a:t>
            </a:r>
          </a:p>
          <a:p>
            <a:r>
              <a:rPr lang="en-US" sz="1600" dirty="0" smtClean="0">
                <a:solidFill>
                  <a:srgbClr val="04246C"/>
                </a:solidFill>
              </a:rPr>
              <a:t>The </a:t>
            </a:r>
            <a:r>
              <a:rPr lang="en-US" sz="1600" dirty="0" smtClean="0">
                <a:solidFill>
                  <a:srgbClr val="04246C"/>
                </a:solidFill>
              </a:rPr>
              <a:t>number of personnel who entered radiation controlled area and got close to the equipment was </a:t>
            </a:r>
            <a:r>
              <a:rPr lang="en-US" sz="1600" dirty="0" smtClean="0">
                <a:solidFill>
                  <a:srgbClr val="04246C"/>
                </a:solidFill>
              </a:rPr>
              <a:t>55</a:t>
            </a:r>
          </a:p>
          <a:p>
            <a:r>
              <a:rPr lang="en-US" sz="1600" dirty="0" smtClean="0">
                <a:solidFill>
                  <a:srgbClr val="04246C"/>
                </a:solidFill>
              </a:rPr>
              <a:t>All </a:t>
            </a:r>
            <a:r>
              <a:rPr lang="en-US" sz="1600" dirty="0" smtClean="0">
                <a:solidFill>
                  <a:srgbClr val="04246C"/>
                </a:solidFill>
              </a:rPr>
              <a:t>the accelerators and experimental facilities at J-PARC </a:t>
            </a:r>
            <a:r>
              <a:rPr lang="en-US" sz="1600" dirty="0" smtClean="0">
                <a:solidFill>
                  <a:srgbClr val="04246C"/>
                </a:solidFill>
              </a:rPr>
              <a:t>are shut </a:t>
            </a:r>
            <a:r>
              <a:rPr lang="en-US" sz="1600" dirty="0" smtClean="0">
                <a:solidFill>
                  <a:srgbClr val="04246C"/>
                </a:solidFill>
              </a:rPr>
              <a:t>down until further </a:t>
            </a:r>
            <a:r>
              <a:rPr lang="en-US" sz="1600" dirty="0" smtClean="0">
                <a:solidFill>
                  <a:srgbClr val="04246C"/>
                </a:solidFill>
              </a:rPr>
              <a:t>notice</a:t>
            </a:r>
          </a:p>
          <a:p>
            <a:r>
              <a:rPr lang="en-US" sz="1600" dirty="0" smtClean="0">
                <a:solidFill>
                  <a:srgbClr val="04246C"/>
                </a:solidFill>
              </a:rPr>
              <a:t>The </a:t>
            </a:r>
            <a:r>
              <a:rPr lang="en-US" sz="1600" dirty="0" smtClean="0">
                <a:solidFill>
                  <a:srgbClr val="04246C"/>
                </a:solidFill>
              </a:rPr>
              <a:t>measurements of radiation exposure are being carried out for the experimenters and the maximal exposure was 1.7 mSv </a:t>
            </a:r>
            <a:r>
              <a:rPr lang="en-US" sz="1600" dirty="0" smtClean="0">
                <a:solidFill>
                  <a:srgbClr val="04246C"/>
                </a:solidFill>
              </a:rPr>
              <a:t>(17 mrem) so far</a:t>
            </a:r>
          </a:p>
          <a:p>
            <a:r>
              <a:rPr lang="en-US" sz="1600" dirty="0" smtClean="0">
                <a:solidFill>
                  <a:srgbClr val="04246C"/>
                </a:solidFill>
              </a:rPr>
              <a:t>The contamination in the Hadron Hall is roughly 30 </a:t>
            </a:r>
            <a:r>
              <a:rPr lang="en-US" sz="1600" dirty="0" smtClean="0">
                <a:solidFill>
                  <a:srgbClr val="04246C"/>
                </a:solidFill>
              </a:rPr>
              <a:t>Bq/cm</a:t>
            </a:r>
            <a:r>
              <a:rPr lang="en-US" sz="1600" baseline="30000" dirty="0" smtClean="0">
                <a:solidFill>
                  <a:srgbClr val="04246C"/>
                </a:solidFill>
              </a:rPr>
              <a:t>2  </a:t>
            </a:r>
            <a:r>
              <a:rPr lang="en-US" sz="1600" dirty="0" smtClean="0">
                <a:solidFill>
                  <a:srgbClr val="04246C"/>
                </a:solidFill>
              </a:rPr>
              <a:t>(180,000 dpm/100 cm</a:t>
            </a:r>
            <a:r>
              <a:rPr lang="en-US" sz="1600" baseline="30000" dirty="0" smtClean="0">
                <a:solidFill>
                  <a:srgbClr val="04246C"/>
                </a:solidFill>
              </a:rPr>
              <a:t>2</a:t>
            </a:r>
            <a:r>
              <a:rPr lang="en-US" sz="1600" dirty="0" smtClean="0">
                <a:solidFill>
                  <a:srgbClr val="04246C"/>
                </a:solidFill>
              </a:rPr>
              <a:t>)</a:t>
            </a:r>
            <a:endParaRPr lang="en-US"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1800" dirty="0" smtClean="0"/>
              <a:t>Ground </a:t>
            </a:r>
            <a:r>
              <a:rPr lang="en-US" sz="1800" dirty="0" smtClean="0"/>
              <a:t>Zero</a:t>
            </a:r>
            <a:r>
              <a:rPr lang="en-US" sz="1800" dirty="0" smtClean="0"/>
              <a:t>: The facility from which unnamed radioactive substances leaked during a nuclear experiment in Tokai, Ibaraki Prefecture, is shown in this undated photo</a:t>
            </a:r>
            <a:r>
              <a:rPr lang="en-US" sz="1800" dirty="0" smtClean="0"/>
              <a:t>. </a:t>
            </a:r>
            <a:r>
              <a:rPr lang="en-US" sz="1800" dirty="0" smtClean="0"/>
              <a:t>JAPAN ATOMIC ENERGY </a:t>
            </a:r>
            <a:r>
              <a:rPr lang="en-US" sz="1800" dirty="0" smtClean="0"/>
              <a:t>AGENCY/KYODO</a:t>
            </a:r>
            <a:endParaRPr lang="en-US" dirty="0"/>
          </a:p>
        </p:txBody>
      </p:sp>
      <p:pic>
        <p:nvPicPr>
          <p:cNvPr id="4" name="Content Placeholder 3" descr="2Jprk.jpg"/>
          <p:cNvPicPr>
            <a:picLocks noGrp="1" noChangeAspect="1"/>
          </p:cNvPicPr>
          <p:nvPr>
            <p:ph idx="1"/>
          </p:nvPr>
        </p:nvPicPr>
        <p:blipFill>
          <a:blip r:embed="rId2" cstate="print"/>
          <a:stretch>
            <a:fillRect/>
          </a:stretch>
        </p:blipFill>
        <p:spPr>
          <a:xfrm>
            <a:off x="1257300" y="1908810"/>
            <a:ext cx="6629400" cy="372618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Ritual </a:t>
            </a:r>
            <a:r>
              <a:rPr lang="en-US" sz="1800" dirty="0" smtClean="0"/>
              <a:t>Regret</a:t>
            </a:r>
            <a:r>
              <a:rPr lang="en-US" sz="1800" dirty="0" smtClean="0"/>
              <a:t>: Japan Atomic Energy Research Institute chief Satoru Kondo apologizes at a news conference Saturday in the village of Tokai, Ibaraki Prefecture. </a:t>
            </a:r>
            <a:r>
              <a:rPr lang="en-US" sz="1800" dirty="0" smtClean="0"/>
              <a:t> KYODO</a:t>
            </a:r>
            <a:endParaRPr lang="en-US" dirty="0"/>
          </a:p>
        </p:txBody>
      </p:sp>
      <p:pic>
        <p:nvPicPr>
          <p:cNvPr id="4" name="Content Placeholder 3" descr="oneJPark.jpg"/>
          <p:cNvPicPr>
            <a:picLocks noGrp="1" noChangeAspect="1"/>
          </p:cNvPicPr>
          <p:nvPr>
            <p:ph idx="1"/>
          </p:nvPr>
        </p:nvPicPr>
        <p:blipFill>
          <a:blip r:embed="rId2" cstate="print"/>
          <a:stretch>
            <a:fillRect/>
          </a:stretch>
        </p:blipFill>
        <p:spPr>
          <a:xfrm>
            <a:off x="1257300" y="1908810"/>
            <a:ext cx="6629400" cy="372618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Some Lessons Learned from 1995 AGS Event</a:t>
            </a:r>
            <a:endParaRPr lang="en-US" dirty="0"/>
          </a:p>
        </p:txBody>
      </p:sp>
      <p:sp>
        <p:nvSpPr>
          <p:cNvPr id="3" name="Content Placeholder 2"/>
          <p:cNvSpPr>
            <a:spLocks noGrp="1"/>
          </p:cNvSpPr>
          <p:nvPr>
            <p:ph idx="1"/>
          </p:nvPr>
        </p:nvSpPr>
        <p:spPr>
          <a:xfrm>
            <a:off x="457200" y="1600200"/>
            <a:ext cx="8077200" cy="4419600"/>
          </a:xfrm>
        </p:spPr>
        <p:txBody>
          <a:bodyPr rtlCol="0">
            <a:noAutofit/>
          </a:bodyPr>
          <a:lstStyle/>
          <a:p>
            <a:pPr fontAlgn="auto">
              <a:spcAft>
                <a:spcPts val="0"/>
              </a:spcAft>
              <a:buFont typeface="Arial" pitchFamily="34" charset="0"/>
              <a:buChar char="•"/>
              <a:defRPr/>
            </a:pPr>
            <a:r>
              <a:rPr lang="en-US" sz="1600" dirty="0" smtClean="0">
                <a:solidFill>
                  <a:srgbClr val="04246C"/>
                </a:solidFill>
              </a:rPr>
              <a:t>On March </a:t>
            </a:r>
            <a:r>
              <a:rPr lang="en-US" sz="1600" dirty="0" smtClean="0">
                <a:solidFill>
                  <a:srgbClr val="04246C"/>
                </a:solidFill>
              </a:rPr>
              <a:t>17, 1995, the B5 target broke </a:t>
            </a:r>
            <a:r>
              <a:rPr lang="en-US" sz="1600" dirty="0" smtClean="0">
                <a:solidFill>
                  <a:srgbClr val="04246C"/>
                </a:solidFill>
              </a:rPr>
              <a:t>during </a:t>
            </a:r>
            <a:r>
              <a:rPr lang="en-US" sz="1600" dirty="0" smtClean="0">
                <a:solidFill>
                  <a:srgbClr val="04246C"/>
                </a:solidFill>
              </a:rPr>
              <a:t>a high intensity </a:t>
            </a:r>
            <a:r>
              <a:rPr lang="en-US" sz="1600" dirty="0" smtClean="0">
                <a:solidFill>
                  <a:srgbClr val="04246C"/>
                </a:solidFill>
              </a:rPr>
              <a:t>proton-beam run due </a:t>
            </a:r>
            <a:r>
              <a:rPr lang="en-US" sz="1600" dirty="0" smtClean="0">
                <a:solidFill>
                  <a:srgbClr val="04246C"/>
                </a:solidFill>
              </a:rPr>
              <a:t>to repeated thermo-mechanical stresses from the pulsed </a:t>
            </a:r>
            <a:r>
              <a:rPr lang="en-US" sz="1600" dirty="0" smtClean="0">
                <a:solidFill>
                  <a:srgbClr val="04246C"/>
                </a:solidFill>
              </a:rPr>
              <a:t>beam</a:t>
            </a:r>
          </a:p>
          <a:p>
            <a:pPr fontAlgn="auto">
              <a:spcAft>
                <a:spcPts val="0"/>
              </a:spcAft>
              <a:buFont typeface="Arial" pitchFamily="34" charset="0"/>
              <a:buChar char="•"/>
              <a:defRPr/>
            </a:pPr>
            <a:r>
              <a:rPr lang="en-US" sz="1600" dirty="0" smtClean="0">
                <a:solidFill>
                  <a:srgbClr val="04246C"/>
                </a:solidFill>
              </a:rPr>
              <a:t>On March 27, 1995, </a:t>
            </a:r>
            <a:r>
              <a:rPr lang="en-US" sz="1600" dirty="0" smtClean="0">
                <a:solidFill>
                  <a:srgbClr val="04246C"/>
                </a:solidFill>
              </a:rPr>
              <a:t>it was discovered that the gate leading </a:t>
            </a:r>
            <a:r>
              <a:rPr lang="en-US" sz="1600" dirty="0" smtClean="0">
                <a:solidFill>
                  <a:srgbClr val="04246C"/>
                </a:solidFill>
              </a:rPr>
              <a:t>to </a:t>
            </a:r>
            <a:r>
              <a:rPr lang="en-US" sz="1600" dirty="0" smtClean="0">
                <a:solidFill>
                  <a:srgbClr val="04246C"/>
                </a:solidFill>
              </a:rPr>
              <a:t>B5 target was contaminated at about 80,000 dpm/100 </a:t>
            </a:r>
            <a:r>
              <a:rPr lang="en-US" sz="1600" dirty="0" smtClean="0">
                <a:solidFill>
                  <a:srgbClr val="04246C"/>
                </a:solidFill>
              </a:rPr>
              <a:t>cm</a:t>
            </a:r>
            <a:r>
              <a:rPr lang="en-US" sz="1600" baseline="30000" dirty="0" smtClean="0">
                <a:solidFill>
                  <a:srgbClr val="04246C"/>
                </a:solidFill>
              </a:rPr>
              <a:t>2</a:t>
            </a:r>
          </a:p>
          <a:p>
            <a:pPr fontAlgn="auto">
              <a:spcAft>
                <a:spcPts val="0"/>
              </a:spcAft>
              <a:buFont typeface="Arial" pitchFamily="34" charset="0"/>
              <a:buChar char="•"/>
              <a:defRPr/>
            </a:pPr>
            <a:r>
              <a:rPr lang="en-US" sz="1600" dirty="0" smtClean="0">
                <a:solidFill>
                  <a:srgbClr val="04246C"/>
                </a:solidFill>
              </a:rPr>
              <a:t>The </a:t>
            </a:r>
            <a:r>
              <a:rPr lang="en-US" sz="1600" dirty="0" smtClean="0">
                <a:solidFill>
                  <a:srgbClr val="04246C"/>
                </a:solidFill>
              </a:rPr>
              <a:t>first two sections of the five-section target broke </a:t>
            </a:r>
            <a:r>
              <a:rPr lang="en-US" sz="1600" dirty="0" smtClean="0">
                <a:solidFill>
                  <a:srgbClr val="04246C"/>
                </a:solidFill>
              </a:rPr>
              <a:t>off </a:t>
            </a:r>
            <a:r>
              <a:rPr lang="en-US" sz="1600" dirty="0" smtClean="0">
                <a:solidFill>
                  <a:srgbClr val="04246C"/>
                </a:solidFill>
              </a:rPr>
              <a:t>from the beryllium </a:t>
            </a:r>
            <a:r>
              <a:rPr lang="en-US" sz="1600" dirty="0" smtClean="0">
                <a:solidFill>
                  <a:srgbClr val="04246C"/>
                </a:solidFill>
              </a:rPr>
              <a:t>base; it </a:t>
            </a:r>
            <a:r>
              <a:rPr lang="en-US" sz="1600" dirty="0" smtClean="0">
                <a:solidFill>
                  <a:srgbClr val="04246C"/>
                </a:solidFill>
              </a:rPr>
              <a:t>was hypothesized that </a:t>
            </a:r>
            <a:r>
              <a:rPr lang="en-US" sz="1600" dirty="0" smtClean="0">
                <a:solidFill>
                  <a:srgbClr val="04246C"/>
                </a:solidFill>
              </a:rPr>
              <a:t>repeated </a:t>
            </a:r>
            <a:r>
              <a:rPr lang="en-US" sz="1600" dirty="0" smtClean="0">
                <a:solidFill>
                  <a:srgbClr val="04246C"/>
                </a:solidFill>
              </a:rPr>
              <a:t>expansion and contraction of the platinum target as </a:t>
            </a:r>
            <a:r>
              <a:rPr lang="en-US" sz="1600" dirty="0" smtClean="0">
                <a:solidFill>
                  <a:srgbClr val="04246C"/>
                </a:solidFill>
              </a:rPr>
              <a:t>it </a:t>
            </a:r>
            <a:r>
              <a:rPr lang="en-US" sz="1600" dirty="0" smtClean="0">
                <a:solidFill>
                  <a:srgbClr val="04246C"/>
                </a:solidFill>
              </a:rPr>
              <a:t>was hit 1000 times per hour with high-intensity pulses (25 </a:t>
            </a:r>
            <a:r>
              <a:rPr lang="en-US" sz="1600" dirty="0" smtClean="0">
                <a:solidFill>
                  <a:srgbClr val="04246C"/>
                </a:solidFill>
              </a:rPr>
              <a:t>TP</a:t>
            </a:r>
            <a:r>
              <a:rPr lang="en-US" sz="1600" dirty="0" smtClean="0">
                <a:solidFill>
                  <a:srgbClr val="04246C"/>
                </a:solidFill>
              </a:rPr>
              <a:t>) may have caused it to </a:t>
            </a:r>
            <a:r>
              <a:rPr lang="en-US" sz="1600" dirty="0" smtClean="0">
                <a:solidFill>
                  <a:srgbClr val="04246C"/>
                </a:solidFill>
              </a:rPr>
              <a:t>heat up and break</a:t>
            </a:r>
            <a:endParaRPr lang="en-US" sz="1600" dirty="0" smtClean="0">
              <a:solidFill>
                <a:srgbClr val="04246C"/>
              </a:solidFill>
            </a:endParaRPr>
          </a:p>
          <a:p>
            <a:pPr fontAlgn="auto">
              <a:spcAft>
                <a:spcPts val="0"/>
              </a:spcAft>
              <a:buFont typeface="Arial" pitchFamily="34" charset="0"/>
              <a:buChar char="•"/>
              <a:defRPr/>
            </a:pPr>
            <a:r>
              <a:rPr lang="en-US" sz="1600" dirty="0" smtClean="0">
                <a:solidFill>
                  <a:srgbClr val="04246C"/>
                </a:solidFill>
              </a:rPr>
              <a:t>Daily contamination surveys in the area were set up to detect beta radiation; because pure photon </a:t>
            </a:r>
            <a:r>
              <a:rPr lang="en-US" sz="1600" dirty="0" smtClean="0">
                <a:solidFill>
                  <a:srgbClr val="04246C"/>
                </a:solidFill>
              </a:rPr>
              <a:t>emitters were not detected in the </a:t>
            </a:r>
            <a:r>
              <a:rPr lang="en-US" sz="1600" dirty="0" smtClean="0">
                <a:solidFill>
                  <a:srgbClr val="04246C"/>
                </a:solidFill>
              </a:rPr>
              <a:t>daily </a:t>
            </a:r>
            <a:r>
              <a:rPr lang="en-US" sz="1600" dirty="0" smtClean="0">
                <a:solidFill>
                  <a:srgbClr val="04246C"/>
                </a:solidFill>
              </a:rPr>
              <a:t>smear surveys, it was concluded that the osmium-185 </a:t>
            </a:r>
            <a:r>
              <a:rPr lang="en-US" sz="1600" dirty="0" smtClean="0">
                <a:solidFill>
                  <a:srgbClr val="04246C"/>
                </a:solidFill>
              </a:rPr>
              <a:t>contamination </a:t>
            </a:r>
            <a:r>
              <a:rPr lang="en-US" sz="1600" dirty="0" smtClean="0">
                <a:solidFill>
                  <a:srgbClr val="04246C"/>
                </a:solidFill>
              </a:rPr>
              <a:t>spread </a:t>
            </a:r>
            <a:r>
              <a:rPr lang="en-US" sz="1600" dirty="0" smtClean="0">
                <a:solidFill>
                  <a:srgbClr val="04246C"/>
                </a:solidFill>
              </a:rPr>
              <a:t>from March </a:t>
            </a:r>
            <a:r>
              <a:rPr lang="en-US" sz="1600" dirty="0" smtClean="0">
                <a:solidFill>
                  <a:srgbClr val="04246C"/>
                </a:solidFill>
              </a:rPr>
              <a:t>17 to March </a:t>
            </a:r>
            <a:r>
              <a:rPr lang="en-US" sz="1600" dirty="0" smtClean="0">
                <a:solidFill>
                  <a:srgbClr val="04246C"/>
                </a:solidFill>
              </a:rPr>
              <a:t>27</a:t>
            </a:r>
          </a:p>
          <a:p>
            <a:pPr fontAlgn="auto">
              <a:spcAft>
                <a:spcPts val="0"/>
              </a:spcAft>
              <a:buFont typeface="Arial" pitchFamily="34" charset="0"/>
              <a:buChar char="•"/>
              <a:defRPr/>
            </a:pPr>
            <a:r>
              <a:rPr lang="en-US" sz="1600" dirty="0" smtClean="0">
                <a:solidFill>
                  <a:srgbClr val="04246C"/>
                </a:solidFill>
              </a:rPr>
              <a:t>Thirty </a:t>
            </a:r>
            <a:r>
              <a:rPr lang="en-US" sz="1600" dirty="0" smtClean="0">
                <a:solidFill>
                  <a:srgbClr val="04246C"/>
                </a:solidFill>
              </a:rPr>
              <a:t>users </a:t>
            </a:r>
            <a:r>
              <a:rPr lang="en-US" sz="1600" dirty="0" smtClean="0">
                <a:solidFill>
                  <a:srgbClr val="04246C"/>
                </a:solidFill>
              </a:rPr>
              <a:t>were whole-body counted; the highest body burden was about 120 nanoCuries from osmium-185, and the highest dose was about 10 mrem</a:t>
            </a:r>
          </a:p>
          <a:p>
            <a:pPr fontAlgn="auto">
              <a:spcAft>
                <a:spcPts val="0"/>
              </a:spcAft>
              <a:buFont typeface="Arial" pitchFamily="34" charset="0"/>
              <a:buChar char="•"/>
              <a:defRPr/>
            </a:pPr>
            <a:r>
              <a:rPr lang="en-US" sz="1600" dirty="0" smtClean="0">
                <a:solidFill>
                  <a:srgbClr val="04246C"/>
                </a:solidFill>
              </a:rPr>
              <a:t>Lessons Learned: 1) temperature and intensity interlocks on targets; 2) heat transfer calculation and target confinement reviews by Radiation Safety Committee for all new targets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9632</TotalTime>
  <Words>467</Words>
  <Application>Microsoft Office PowerPoint</Application>
  <PresentationFormat>On-screen Show (4:3)</PresentationFormat>
  <Paragraphs>27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Take 5 for Safety</vt:lpstr>
      <vt:lpstr>Event at J-PARK</vt:lpstr>
      <vt:lpstr>Ground Zero: The facility from which unnamed radioactive substances leaked during a nuclear experiment in Tokai, Ibaraki Prefecture, is shown in this undated photo. JAPAN ATOMIC ENERGY AGENCY/KYODO</vt:lpstr>
      <vt:lpstr>Ritual Regret: Japan Atomic Energy Research Institute chief Satoru Kondo apologizes at a news conference Saturday in the village of Tokai, Ibaraki Prefecture.  KYODO</vt:lpstr>
      <vt:lpstr>Some Lessons Learned from 1995 AGS Event</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Safety Software QA </dc:subject>
  <dc:creator>Ed Lessard</dc:creator>
  <cp:lastModifiedBy>lessard</cp:lastModifiedBy>
  <cp:revision>487</cp:revision>
  <cp:lastPrinted>2007-07-02T19:06:14Z</cp:lastPrinted>
  <dcterms:created xsi:type="dcterms:W3CDTF">2007-06-28T20:22:43Z</dcterms:created>
  <dcterms:modified xsi:type="dcterms:W3CDTF">2013-05-28T14:21:07Z</dcterms:modified>
</cp:coreProperties>
</file>