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07" r:id="rId2"/>
    <p:sldId id="336" r:id="rId3"/>
    <p:sldId id="295" r:id="rId4"/>
    <p:sldId id="261" r:id="rId5"/>
    <p:sldId id="309" r:id="rId6"/>
    <p:sldId id="313" r:id="rId7"/>
    <p:sldId id="33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CFD6"/>
    <a:srgbClr val="B8B800"/>
    <a:srgbClr val="C41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12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uzanne:Desktop:Local%20Z:Latest%20Documents:FOA:Copper%20Proposal:1%20OCt%202012:figs%20and%20calc:Copy%20of%20production%20estimation_Cu_Zn%20foil%20and%20deca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uzanne:Desktop:Local%20Z:Latest%20Documents:FOA:Copper%20Proposal:Calc%20and%20Figures:Cu-64%20and%20Cu-67%20cross%20section%202012%20V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2172944598141"/>
          <c:y val="0.118171576867498"/>
          <c:w val="0.779006984703358"/>
          <c:h val="0.724139741153046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'[Copy of production estimation_Cu_Zn foil and decay.xlsx]Zn-68'!$C$9</c:f>
              <c:strCache>
                <c:ptCount val="1"/>
                <c:pt idx="0">
                  <c:v>Cu-64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xVal>
            <c:numRef>
              <c:f>'[Copy of production estimation_Cu_Zn foil and decay.xlsx]Zn-68'!$A$10:$A$56</c:f>
              <c:numCache>
                <c:formatCode>General</c:formatCode>
                <c:ptCount val="47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1.0</c:v>
                </c:pt>
                <c:pt idx="10">
                  <c:v>1.1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1.900000000000001</c:v>
                </c:pt>
                <c:pt idx="19">
                  <c:v>2.0</c:v>
                </c:pt>
                <c:pt idx="20">
                  <c:v>2.0</c:v>
                </c:pt>
                <c:pt idx="21">
                  <c:v>2.100000000000001</c:v>
                </c:pt>
                <c:pt idx="22">
                  <c:v>2.200000000000001</c:v>
                </c:pt>
                <c:pt idx="23">
                  <c:v>2.300000000000001</c:v>
                </c:pt>
                <c:pt idx="24">
                  <c:v>2.400000000000001</c:v>
                </c:pt>
                <c:pt idx="25">
                  <c:v>2.500000000000001</c:v>
                </c:pt>
                <c:pt idx="26">
                  <c:v>2.600000000000001</c:v>
                </c:pt>
                <c:pt idx="27">
                  <c:v>2.700000000000001</c:v>
                </c:pt>
                <c:pt idx="28">
                  <c:v>2.800000000000001</c:v>
                </c:pt>
                <c:pt idx="29">
                  <c:v>2.900000000000001</c:v>
                </c:pt>
                <c:pt idx="30">
                  <c:v>3.000000000000001</c:v>
                </c:pt>
                <c:pt idx="31">
                  <c:v>3.100000000000001</c:v>
                </c:pt>
                <c:pt idx="32">
                  <c:v>3.200000000000001</c:v>
                </c:pt>
                <c:pt idx="33">
                  <c:v>3.300000000000002</c:v>
                </c:pt>
                <c:pt idx="34">
                  <c:v>3.400000000000002</c:v>
                </c:pt>
                <c:pt idx="35">
                  <c:v>3.500000000000002</c:v>
                </c:pt>
                <c:pt idx="36">
                  <c:v>3.600000000000002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</c:v>
                </c:pt>
                <c:pt idx="40">
                  <c:v>4.000000000000002</c:v>
                </c:pt>
                <c:pt idx="41">
                  <c:v>4.100000000000001</c:v>
                </c:pt>
                <c:pt idx="42">
                  <c:v>4.200000000000001</c:v>
                </c:pt>
                <c:pt idx="43">
                  <c:v>4.300000000000001</c:v>
                </c:pt>
                <c:pt idx="44">
                  <c:v>4.4</c:v>
                </c:pt>
                <c:pt idx="45">
                  <c:v>4.5</c:v>
                </c:pt>
                <c:pt idx="46">
                  <c:v>4.6</c:v>
                </c:pt>
              </c:numCache>
            </c:numRef>
          </c:xVal>
          <c:yVal>
            <c:numRef>
              <c:f>'[Copy of production estimation_Cu_Zn foil and decay.xlsx]Zn-68'!$C$10:$C$56</c:f>
              <c:numCache>
                <c:formatCode>General</c:formatCode>
                <c:ptCount val="47"/>
                <c:pt idx="0">
                  <c:v>0.183372703643164</c:v>
                </c:pt>
                <c:pt idx="1">
                  <c:v>0.34426995914195</c:v>
                </c:pt>
                <c:pt idx="2">
                  <c:v>0.485446515481645</c:v>
                </c:pt>
                <c:pt idx="3">
                  <c:v>0.609319480238868</c:v>
                </c:pt>
                <c:pt idx="4">
                  <c:v>0.718009703287112</c:v>
                </c:pt>
                <c:pt idx="5">
                  <c:v>0.813378088224295</c:v>
                </c:pt>
                <c:pt idx="6">
                  <c:v>0.897057453216394</c:v>
                </c:pt>
                <c:pt idx="7">
                  <c:v>0.970480486752017</c:v>
                </c:pt>
                <c:pt idx="8">
                  <c:v>1.034904276943089</c:v>
                </c:pt>
                <c:pt idx="9">
                  <c:v>1.09143183434195</c:v>
                </c:pt>
                <c:pt idx="10">
                  <c:v>1.141030976770614</c:v>
                </c:pt>
                <c:pt idx="11">
                  <c:v>1.184550899492564</c:v>
                </c:pt>
                <c:pt idx="12">
                  <c:v>1.222736714427741</c:v>
                </c:pt>
                <c:pt idx="13">
                  <c:v>1.25624220733911</c:v>
                </c:pt>
                <c:pt idx="14">
                  <c:v>1.285641031408715</c:v>
                </c:pt>
                <c:pt idx="15">
                  <c:v>1.31143652885034</c:v>
                </c:pt>
                <c:pt idx="16">
                  <c:v>1.334070348716245</c:v>
                </c:pt>
                <c:pt idx="17">
                  <c:v>1.353930008444906</c:v>
                </c:pt>
                <c:pt idx="18">
                  <c:v>1.37135552861229</c:v>
                </c:pt>
                <c:pt idx="19">
                  <c:v>1.38664525448134</c:v>
                </c:pt>
                <c:pt idx="20">
                  <c:v>1.38664525448134</c:v>
                </c:pt>
                <c:pt idx="21">
                  <c:v>1.216688260378272</c:v>
                </c:pt>
                <c:pt idx="22">
                  <c:v>1.067562390711104</c:v>
                </c:pt>
                <c:pt idx="23">
                  <c:v>0.936714436372119</c:v>
                </c:pt>
                <c:pt idx="24">
                  <c:v>0.821904127517529</c:v>
                </c:pt>
                <c:pt idx="25">
                  <c:v>0.721165777530508</c:v>
                </c:pt>
                <c:pt idx="26">
                  <c:v>0.632774628169865</c:v>
                </c:pt>
                <c:pt idx="27">
                  <c:v>0.555217319693976</c:v>
                </c:pt>
                <c:pt idx="28">
                  <c:v>0.487165980373996</c:v>
                </c:pt>
                <c:pt idx="29">
                  <c:v>0.427455491778549</c:v>
                </c:pt>
                <c:pt idx="30">
                  <c:v>0.375063540585016</c:v>
                </c:pt>
                <c:pt idx="31">
                  <c:v>0.329093115381112</c:v>
                </c:pt>
                <c:pt idx="32">
                  <c:v>0.288757148781559</c:v>
                </c:pt>
                <c:pt idx="33">
                  <c:v>0.253365041914945</c:v>
                </c:pt>
                <c:pt idx="34">
                  <c:v>0.222310840564241</c:v>
                </c:pt>
                <c:pt idx="35">
                  <c:v>0.195062860522686</c:v>
                </c:pt>
                <c:pt idx="36">
                  <c:v>0.171154584539019</c:v>
                </c:pt>
                <c:pt idx="37">
                  <c:v>0.150176674997122</c:v>
                </c:pt>
                <c:pt idx="38">
                  <c:v>0.131769965577811</c:v>
                </c:pt>
                <c:pt idx="39">
                  <c:v>0.115619311911855</c:v>
                </c:pt>
                <c:pt idx="40">
                  <c:v>0.101448195940197</c:v>
                </c:pt>
                <c:pt idx="41">
                  <c:v>0.0890139916017389</c:v>
                </c:pt>
                <c:pt idx="42">
                  <c:v>0.0781038107917192</c:v>
                </c:pt>
                <c:pt idx="43">
                  <c:v>0.0685308584686534</c:v>
                </c:pt>
                <c:pt idx="44">
                  <c:v>0.0601312345049947</c:v>
                </c:pt>
                <c:pt idx="45">
                  <c:v>0.0527611275254716</c:v>
                </c:pt>
                <c:pt idx="46">
                  <c:v>0.0462943526883329</c:v>
                </c:pt>
              </c:numCache>
            </c:numRef>
          </c:yVal>
          <c:smooth val="1"/>
        </c:ser>
        <c:ser>
          <c:idx val="0"/>
          <c:order val="1"/>
          <c:tx>
            <c:strRef>
              <c:f>'[Copy of production estimation_Cu_Zn foil and decay.xlsx]Zn-68'!$B$9</c:f>
              <c:strCache>
                <c:ptCount val="1"/>
                <c:pt idx="0">
                  <c:v>Cu-67</c:v>
                </c:pt>
              </c:strCache>
            </c:strRef>
          </c:tx>
          <c:marker>
            <c:symbol val="none"/>
          </c:marker>
          <c:xVal>
            <c:numRef>
              <c:f>'[Copy of production estimation_Cu_Zn foil and decay.xlsx]Zn-68'!$A$10:$A$56</c:f>
              <c:numCache>
                <c:formatCode>General</c:formatCode>
                <c:ptCount val="47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1.0</c:v>
                </c:pt>
                <c:pt idx="10">
                  <c:v>1.1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1.900000000000001</c:v>
                </c:pt>
                <c:pt idx="19">
                  <c:v>2.0</c:v>
                </c:pt>
                <c:pt idx="20">
                  <c:v>2.0</c:v>
                </c:pt>
                <c:pt idx="21">
                  <c:v>2.100000000000001</c:v>
                </c:pt>
                <c:pt idx="22">
                  <c:v>2.200000000000001</c:v>
                </c:pt>
                <c:pt idx="23">
                  <c:v>2.300000000000001</c:v>
                </c:pt>
                <c:pt idx="24">
                  <c:v>2.400000000000001</c:v>
                </c:pt>
                <c:pt idx="25">
                  <c:v>2.500000000000001</c:v>
                </c:pt>
                <c:pt idx="26">
                  <c:v>2.600000000000001</c:v>
                </c:pt>
                <c:pt idx="27">
                  <c:v>2.700000000000001</c:v>
                </c:pt>
                <c:pt idx="28">
                  <c:v>2.800000000000001</c:v>
                </c:pt>
                <c:pt idx="29">
                  <c:v>2.900000000000001</c:v>
                </c:pt>
                <c:pt idx="30">
                  <c:v>3.000000000000001</c:v>
                </c:pt>
                <c:pt idx="31">
                  <c:v>3.100000000000001</c:v>
                </c:pt>
                <c:pt idx="32">
                  <c:v>3.200000000000001</c:v>
                </c:pt>
                <c:pt idx="33">
                  <c:v>3.300000000000002</c:v>
                </c:pt>
                <c:pt idx="34">
                  <c:v>3.400000000000002</c:v>
                </c:pt>
                <c:pt idx="35">
                  <c:v>3.500000000000002</c:v>
                </c:pt>
                <c:pt idx="36">
                  <c:v>3.600000000000002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</c:v>
                </c:pt>
                <c:pt idx="40">
                  <c:v>4.000000000000002</c:v>
                </c:pt>
                <c:pt idx="41">
                  <c:v>4.100000000000001</c:v>
                </c:pt>
                <c:pt idx="42">
                  <c:v>4.200000000000001</c:v>
                </c:pt>
                <c:pt idx="43">
                  <c:v>4.300000000000001</c:v>
                </c:pt>
                <c:pt idx="44">
                  <c:v>4.4</c:v>
                </c:pt>
                <c:pt idx="45">
                  <c:v>4.5</c:v>
                </c:pt>
                <c:pt idx="46">
                  <c:v>4.6</c:v>
                </c:pt>
              </c:numCache>
            </c:numRef>
          </c:xVal>
          <c:yVal>
            <c:numRef>
              <c:f>'[Copy of production estimation_Cu_Zn foil and decay.xlsx]Zn-68'!$B$10:$B$56</c:f>
              <c:numCache>
                <c:formatCode>General</c:formatCode>
                <c:ptCount val="47"/>
                <c:pt idx="0">
                  <c:v>0.00902248903825809</c:v>
                </c:pt>
                <c:pt idx="1">
                  <c:v>0.0178058556707164</c:v>
                </c:pt>
                <c:pt idx="2">
                  <c:v>0.0263564373420327</c:v>
                </c:pt>
                <c:pt idx="3">
                  <c:v>0.0346804035360055</c:v>
                </c:pt>
                <c:pt idx="4">
                  <c:v>0.0427837602270285</c:v>
                </c:pt>
                <c:pt idx="5">
                  <c:v>0.0506723542135701</c:v>
                </c:pt>
                <c:pt idx="6">
                  <c:v>0.058351877336801</c:v>
                </c:pt>
                <c:pt idx="7">
                  <c:v>0.0658278705874175</c:v>
                </c:pt>
                <c:pt idx="8">
                  <c:v>0.0731057281036208</c:v>
                </c:pt>
                <c:pt idx="9">
                  <c:v>0.0801907010631388</c:v>
                </c:pt>
                <c:pt idx="10">
                  <c:v>0.0870879014720976</c:v>
                </c:pt>
                <c:pt idx="11">
                  <c:v>0.0938023058534768</c:v>
                </c:pt>
                <c:pt idx="12">
                  <c:v>0.10033875883781</c:v>
                </c:pt>
                <c:pt idx="13">
                  <c:v>0.106701976658722</c:v>
                </c:pt>
                <c:pt idx="14">
                  <c:v>0.112896550555822</c:v>
                </c:pt>
                <c:pt idx="15">
                  <c:v>0.118926950087412</c:v>
                </c:pt>
                <c:pt idx="16">
                  <c:v>0.124797526355397</c:v>
                </c:pt>
                <c:pt idx="17">
                  <c:v>0.130512515144731</c:v>
                </c:pt>
                <c:pt idx="18">
                  <c:v>0.136076039979646</c:v>
                </c:pt>
                <c:pt idx="19">
                  <c:v>0.1414921150989</c:v>
                </c:pt>
                <c:pt idx="20">
                  <c:v>0.1414921150989</c:v>
                </c:pt>
                <c:pt idx="21">
                  <c:v>0.137742159313896</c:v>
                </c:pt>
                <c:pt idx="22">
                  <c:v>0.134091588348886</c:v>
                </c:pt>
                <c:pt idx="23">
                  <c:v>0.130537768214826</c:v>
                </c:pt>
                <c:pt idx="24">
                  <c:v>0.127078134731105</c:v>
                </c:pt>
                <c:pt idx="25">
                  <c:v>0.123710191675414</c:v>
                </c:pt>
                <c:pt idx="26">
                  <c:v>0.120431508982652</c:v>
                </c:pt>
                <c:pt idx="27">
                  <c:v>0.117239720991564</c:v>
                </c:pt>
                <c:pt idx="28">
                  <c:v>0.114132524737857</c:v>
                </c:pt>
                <c:pt idx="29">
                  <c:v>0.111107678292536</c:v>
                </c:pt>
                <c:pt idx="30">
                  <c:v>0.108162999144301</c:v>
                </c:pt>
                <c:pt idx="31">
                  <c:v>0.105296362624796</c:v>
                </c:pt>
                <c:pt idx="32">
                  <c:v>0.102505700375605</c:v>
                </c:pt>
                <c:pt idx="33">
                  <c:v>0.099788998855873</c:v>
                </c:pt>
                <c:pt idx="34">
                  <c:v>0.0971442978894783</c:v>
                </c:pt>
                <c:pt idx="35">
                  <c:v>0.0945696892507134</c:v>
                </c:pt>
                <c:pt idx="36">
                  <c:v>0.0920633152874448</c:v>
                </c:pt>
                <c:pt idx="37">
                  <c:v>0.0896233675807656</c:v>
                </c:pt>
                <c:pt idx="38">
                  <c:v>0.0872480856401707</c:v>
                </c:pt>
                <c:pt idx="39">
                  <c:v>0.0849357556333139</c:v>
                </c:pt>
                <c:pt idx="40">
                  <c:v>0.0826847091494292</c:v>
                </c:pt>
                <c:pt idx="41">
                  <c:v>0.0804933219955267</c:v>
                </c:pt>
                <c:pt idx="42">
                  <c:v>0.0783600130244912</c:v>
                </c:pt>
                <c:pt idx="43">
                  <c:v>0.0762832429942408</c:v>
                </c:pt>
                <c:pt idx="44">
                  <c:v>0.0742615134571205</c:v>
                </c:pt>
                <c:pt idx="45">
                  <c:v>0.0722933656787302</c:v>
                </c:pt>
                <c:pt idx="46">
                  <c:v>0.0703773795854074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0111640"/>
        <c:axId val="-2120104984"/>
      </c:scatterChart>
      <c:valAx>
        <c:axId val="-2120111640"/>
        <c:scaling>
          <c:orientation val="minMax"/>
          <c:max val="5.0"/>
        </c:scaling>
        <c:delete val="0"/>
        <c:axPos val="b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time, hours</a:t>
                </a:r>
              </a:p>
            </c:rich>
          </c:tx>
          <c:layout>
            <c:manualLayout>
              <c:xMode val="edge"/>
              <c:yMode val="edge"/>
              <c:x val="0.416801683573337"/>
              <c:y val="0.911018903535934"/>
            </c:manualLayout>
          </c:layout>
          <c:overlay val="0"/>
          <c:spPr>
            <a:noFill/>
            <a:ln w="25400">
              <a:noFill/>
            </a:ln>
          </c:spPr>
        </c:title>
        <c:numFmt formatCode="#,##0.0" sourceLinked="0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20104984"/>
        <c:crosses val="autoZero"/>
        <c:crossBetween val="midCat"/>
        <c:majorUnit val="1.0"/>
        <c:minorUnit val="0.5"/>
      </c:valAx>
      <c:valAx>
        <c:axId val="-212010498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Activity, Ci</a:t>
                </a:r>
              </a:p>
            </c:rich>
          </c:tx>
          <c:layout>
            <c:manualLayout>
              <c:xMode val="edge"/>
              <c:yMode val="edge"/>
              <c:x val="0.025848142164782"/>
              <c:y val="0.301725042990316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20111640"/>
        <c:crosses val="autoZero"/>
        <c:crossBetween val="midCat"/>
        <c:majorUnit val="0.2"/>
        <c:minorUnit val="0.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5643425523853"/>
          <c:y val="0.112046985080812"/>
          <c:w val="0.240420095358323"/>
          <c:h val="0.17196280563613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63325476855563"/>
          <c:y val="0.226922648765863"/>
          <c:w val="0.806842509408518"/>
          <c:h val="0.755647335039121"/>
        </c:manualLayout>
      </c:layout>
      <c:scatterChart>
        <c:scatterStyle val="smoothMarker"/>
        <c:varyColors val="0"/>
        <c:ser>
          <c:idx val="1"/>
          <c:order val="0"/>
          <c:tx>
            <c:strRef>
              <c:f>Sheet2!$D$4</c:f>
              <c:strCache>
                <c:ptCount val="1"/>
                <c:pt idx="0">
                  <c:v>64Ni(d, 2n)64Cu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xVal>
            <c:numRef>
              <c:f>Sheet2!$B$5:$B$136</c:f>
              <c:numCache>
                <c:formatCode>General</c:formatCode>
                <c:ptCount val="132"/>
                <c:pt idx="0">
                  <c:v>2.5</c:v>
                </c:pt>
                <c:pt idx="1">
                  <c:v>3.0</c:v>
                </c:pt>
                <c:pt idx="2">
                  <c:v>3.5</c:v>
                </c:pt>
                <c:pt idx="3">
                  <c:v>4.0</c:v>
                </c:pt>
                <c:pt idx="4">
                  <c:v>4.5</c:v>
                </c:pt>
                <c:pt idx="5">
                  <c:v>5.0</c:v>
                </c:pt>
                <c:pt idx="6">
                  <c:v>5.5</c:v>
                </c:pt>
                <c:pt idx="7">
                  <c:v>6.0</c:v>
                </c:pt>
                <c:pt idx="8">
                  <c:v>6.5</c:v>
                </c:pt>
                <c:pt idx="9">
                  <c:v>7.0</c:v>
                </c:pt>
                <c:pt idx="10">
                  <c:v>7.5</c:v>
                </c:pt>
                <c:pt idx="11">
                  <c:v>8.0</c:v>
                </c:pt>
                <c:pt idx="12">
                  <c:v>8.5</c:v>
                </c:pt>
                <c:pt idx="13">
                  <c:v>9.0</c:v>
                </c:pt>
                <c:pt idx="14">
                  <c:v>9.5</c:v>
                </c:pt>
                <c:pt idx="15">
                  <c:v>10.0</c:v>
                </c:pt>
                <c:pt idx="16">
                  <c:v>10.5</c:v>
                </c:pt>
                <c:pt idx="17">
                  <c:v>11.0</c:v>
                </c:pt>
                <c:pt idx="18">
                  <c:v>11.5</c:v>
                </c:pt>
                <c:pt idx="19">
                  <c:v>12.0</c:v>
                </c:pt>
                <c:pt idx="20">
                  <c:v>12.5</c:v>
                </c:pt>
                <c:pt idx="21">
                  <c:v>13.0</c:v>
                </c:pt>
                <c:pt idx="22">
                  <c:v>13.5</c:v>
                </c:pt>
                <c:pt idx="23">
                  <c:v>14.0</c:v>
                </c:pt>
                <c:pt idx="24">
                  <c:v>14.5</c:v>
                </c:pt>
                <c:pt idx="25">
                  <c:v>15.0</c:v>
                </c:pt>
                <c:pt idx="26">
                  <c:v>15.5</c:v>
                </c:pt>
                <c:pt idx="27">
                  <c:v>16.0</c:v>
                </c:pt>
                <c:pt idx="28">
                  <c:v>16.5</c:v>
                </c:pt>
                <c:pt idx="29">
                  <c:v>17.0</c:v>
                </c:pt>
                <c:pt idx="30">
                  <c:v>17.5</c:v>
                </c:pt>
                <c:pt idx="31">
                  <c:v>18.0</c:v>
                </c:pt>
                <c:pt idx="32">
                  <c:v>18.5</c:v>
                </c:pt>
                <c:pt idx="33">
                  <c:v>19.0</c:v>
                </c:pt>
                <c:pt idx="34">
                  <c:v>19.5</c:v>
                </c:pt>
                <c:pt idx="35">
                  <c:v>20.0</c:v>
                </c:pt>
                <c:pt idx="36">
                  <c:v>20.5</c:v>
                </c:pt>
                <c:pt idx="37">
                  <c:v>21.0</c:v>
                </c:pt>
                <c:pt idx="38">
                  <c:v>21.5</c:v>
                </c:pt>
                <c:pt idx="39">
                  <c:v>22.0</c:v>
                </c:pt>
                <c:pt idx="40">
                  <c:v>22.5</c:v>
                </c:pt>
                <c:pt idx="41">
                  <c:v>23.0</c:v>
                </c:pt>
                <c:pt idx="42">
                  <c:v>23.5</c:v>
                </c:pt>
                <c:pt idx="43">
                  <c:v>24.0</c:v>
                </c:pt>
                <c:pt idx="44">
                  <c:v>24.5</c:v>
                </c:pt>
                <c:pt idx="45">
                  <c:v>25.0</c:v>
                </c:pt>
                <c:pt idx="46">
                  <c:v>25.5</c:v>
                </c:pt>
                <c:pt idx="47">
                  <c:v>26.0</c:v>
                </c:pt>
                <c:pt idx="48">
                  <c:v>26.5</c:v>
                </c:pt>
                <c:pt idx="49">
                  <c:v>27.0</c:v>
                </c:pt>
                <c:pt idx="50">
                  <c:v>27.5</c:v>
                </c:pt>
                <c:pt idx="51">
                  <c:v>28.0</c:v>
                </c:pt>
                <c:pt idx="52">
                  <c:v>28.5</c:v>
                </c:pt>
                <c:pt idx="53">
                  <c:v>29.0</c:v>
                </c:pt>
                <c:pt idx="54">
                  <c:v>29.5</c:v>
                </c:pt>
                <c:pt idx="55">
                  <c:v>30.0</c:v>
                </c:pt>
                <c:pt idx="56">
                  <c:v>30.5</c:v>
                </c:pt>
                <c:pt idx="57">
                  <c:v>31.0</c:v>
                </c:pt>
                <c:pt idx="58">
                  <c:v>31.5</c:v>
                </c:pt>
                <c:pt idx="59">
                  <c:v>32.0</c:v>
                </c:pt>
                <c:pt idx="60">
                  <c:v>32.5</c:v>
                </c:pt>
                <c:pt idx="61">
                  <c:v>33.0</c:v>
                </c:pt>
                <c:pt idx="62">
                  <c:v>33.5</c:v>
                </c:pt>
                <c:pt idx="63">
                  <c:v>34.0</c:v>
                </c:pt>
                <c:pt idx="64">
                  <c:v>34.5</c:v>
                </c:pt>
                <c:pt idx="65">
                  <c:v>35.0</c:v>
                </c:pt>
                <c:pt idx="66">
                  <c:v>35.5</c:v>
                </c:pt>
                <c:pt idx="67">
                  <c:v>36.0</c:v>
                </c:pt>
                <c:pt idx="68">
                  <c:v>36.5</c:v>
                </c:pt>
                <c:pt idx="69">
                  <c:v>37.0</c:v>
                </c:pt>
                <c:pt idx="70">
                  <c:v>37.5</c:v>
                </c:pt>
                <c:pt idx="71">
                  <c:v>38.0</c:v>
                </c:pt>
                <c:pt idx="72">
                  <c:v>38.5</c:v>
                </c:pt>
                <c:pt idx="73">
                  <c:v>39.0</c:v>
                </c:pt>
                <c:pt idx="74">
                  <c:v>39.5</c:v>
                </c:pt>
                <c:pt idx="75">
                  <c:v>40.0</c:v>
                </c:pt>
                <c:pt idx="76">
                  <c:v>40.5</c:v>
                </c:pt>
                <c:pt idx="77">
                  <c:v>41.0</c:v>
                </c:pt>
                <c:pt idx="78">
                  <c:v>41.5</c:v>
                </c:pt>
                <c:pt idx="79">
                  <c:v>42.0</c:v>
                </c:pt>
                <c:pt idx="80">
                  <c:v>42.5</c:v>
                </c:pt>
                <c:pt idx="81">
                  <c:v>43.0</c:v>
                </c:pt>
                <c:pt idx="82">
                  <c:v>43.5</c:v>
                </c:pt>
                <c:pt idx="83">
                  <c:v>44.0</c:v>
                </c:pt>
                <c:pt idx="84">
                  <c:v>44.5</c:v>
                </c:pt>
                <c:pt idx="85">
                  <c:v>45.0</c:v>
                </c:pt>
                <c:pt idx="86">
                  <c:v>45.5</c:v>
                </c:pt>
                <c:pt idx="87">
                  <c:v>46.0</c:v>
                </c:pt>
                <c:pt idx="88">
                  <c:v>46.5</c:v>
                </c:pt>
                <c:pt idx="89">
                  <c:v>47.0</c:v>
                </c:pt>
                <c:pt idx="90">
                  <c:v>47.5</c:v>
                </c:pt>
                <c:pt idx="91">
                  <c:v>48.0</c:v>
                </c:pt>
                <c:pt idx="92">
                  <c:v>48.5</c:v>
                </c:pt>
                <c:pt idx="93">
                  <c:v>49.0</c:v>
                </c:pt>
                <c:pt idx="94">
                  <c:v>49.5</c:v>
                </c:pt>
                <c:pt idx="95">
                  <c:v>50.0</c:v>
                </c:pt>
                <c:pt idx="96">
                  <c:v>50.5</c:v>
                </c:pt>
                <c:pt idx="97">
                  <c:v>51.0</c:v>
                </c:pt>
                <c:pt idx="98">
                  <c:v>51.5</c:v>
                </c:pt>
                <c:pt idx="99">
                  <c:v>52.0</c:v>
                </c:pt>
                <c:pt idx="100">
                  <c:v>52.5</c:v>
                </c:pt>
                <c:pt idx="101">
                  <c:v>53.0</c:v>
                </c:pt>
                <c:pt idx="102">
                  <c:v>53.5</c:v>
                </c:pt>
                <c:pt idx="103">
                  <c:v>54.0</c:v>
                </c:pt>
                <c:pt idx="104">
                  <c:v>54.5</c:v>
                </c:pt>
                <c:pt idx="105">
                  <c:v>55.0</c:v>
                </c:pt>
                <c:pt idx="106">
                  <c:v>55.5</c:v>
                </c:pt>
                <c:pt idx="107">
                  <c:v>56.0</c:v>
                </c:pt>
                <c:pt idx="108">
                  <c:v>56.0</c:v>
                </c:pt>
                <c:pt idx="109">
                  <c:v>57.0</c:v>
                </c:pt>
                <c:pt idx="110">
                  <c:v>58.0</c:v>
                </c:pt>
                <c:pt idx="111">
                  <c:v>60.0</c:v>
                </c:pt>
                <c:pt idx="112">
                  <c:v>62.0</c:v>
                </c:pt>
                <c:pt idx="113">
                  <c:v>64.0</c:v>
                </c:pt>
                <c:pt idx="114">
                  <c:v>66.0</c:v>
                </c:pt>
                <c:pt idx="115">
                  <c:v>68.0</c:v>
                </c:pt>
                <c:pt idx="116">
                  <c:v>70.0</c:v>
                </c:pt>
                <c:pt idx="117">
                  <c:v>72.0</c:v>
                </c:pt>
                <c:pt idx="118">
                  <c:v>74.0</c:v>
                </c:pt>
                <c:pt idx="119">
                  <c:v>76.0</c:v>
                </c:pt>
                <c:pt idx="120">
                  <c:v>78.0</c:v>
                </c:pt>
                <c:pt idx="121">
                  <c:v>80.0</c:v>
                </c:pt>
                <c:pt idx="122">
                  <c:v>82.0</c:v>
                </c:pt>
                <c:pt idx="123">
                  <c:v>84.0</c:v>
                </c:pt>
                <c:pt idx="124">
                  <c:v>86.0</c:v>
                </c:pt>
                <c:pt idx="125">
                  <c:v>88.0</c:v>
                </c:pt>
                <c:pt idx="126">
                  <c:v>90.0</c:v>
                </c:pt>
                <c:pt idx="127">
                  <c:v>92.0</c:v>
                </c:pt>
                <c:pt idx="128">
                  <c:v>94.0</c:v>
                </c:pt>
                <c:pt idx="129">
                  <c:v>96.0</c:v>
                </c:pt>
                <c:pt idx="130">
                  <c:v>98.0</c:v>
                </c:pt>
                <c:pt idx="131">
                  <c:v>100.0</c:v>
                </c:pt>
              </c:numCache>
            </c:numRef>
          </c:xVal>
          <c:yVal>
            <c:numRef>
              <c:f>Sheet2!$D$5:$D$136</c:f>
            </c:numRef>
          </c:yVal>
          <c:smooth val="1"/>
        </c:ser>
        <c:ser>
          <c:idx val="4"/>
          <c:order val="1"/>
          <c:tx>
            <c:strRef>
              <c:f>Sheet2!$G$4</c:f>
              <c:strCache>
                <c:ptCount val="1"/>
                <c:pt idx="0">
                  <c:v>68Zn(p,αn)64Cu</c:v>
                </c:pt>
              </c:strCache>
            </c:strRef>
          </c:tx>
          <c:spPr>
            <a:ln w="25400">
              <a:solidFill>
                <a:srgbClr val="000000"/>
              </a:solidFill>
              <a:prstDash val="lgDashDot"/>
            </a:ln>
          </c:spPr>
          <c:marker>
            <c:symbol val="square"/>
            <c:size val="7"/>
            <c:spPr>
              <a:solidFill>
                <a:srgbClr val="4600A5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Sheet2!$B$5:$B$136</c:f>
              <c:numCache>
                <c:formatCode>General</c:formatCode>
                <c:ptCount val="132"/>
                <c:pt idx="0">
                  <c:v>2.5</c:v>
                </c:pt>
                <c:pt idx="1">
                  <c:v>3.0</c:v>
                </c:pt>
                <c:pt idx="2">
                  <c:v>3.5</c:v>
                </c:pt>
                <c:pt idx="3">
                  <c:v>4.0</c:v>
                </c:pt>
                <c:pt idx="4">
                  <c:v>4.5</c:v>
                </c:pt>
                <c:pt idx="5">
                  <c:v>5.0</c:v>
                </c:pt>
                <c:pt idx="6">
                  <c:v>5.5</c:v>
                </c:pt>
                <c:pt idx="7">
                  <c:v>6.0</c:v>
                </c:pt>
                <c:pt idx="8">
                  <c:v>6.5</c:v>
                </c:pt>
                <c:pt idx="9">
                  <c:v>7.0</c:v>
                </c:pt>
                <c:pt idx="10">
                  <c:v>7.5</c:v>
                </c:pt>
                <c:pt idx="11">
                  <c:v>8.0</c:v>
                </c:pt>
                <c:pt idx="12">
                  <c:v>8.5</c:v>
                </c:pt>
                <c:pt idx="13">
                  <c:v>9.0</c:v>
                </c:pt>
                <c:pt idx="14">
                  <c:v>9.5</c:v>
                </c:pt>
                <c:pt idx="15">
                  <c:v>10.0</c:v>
                </c:pt>
                <c:pt idx="16">
                  <c:v>10.5</c:v>
                </c:pt>
                <c:pt idx="17">
                  <c:v>11.0</c:v>
                </c:pt>
                <c:pt idx="18">
                  <c:v>11.5</c:v>
                </c:pt>
                <c:pt idx="19">
                  <c:v>12.0</c:v>
                </c:pt>
                <c:pt idx="20">
                  <c:v>12.5</c:v>
                </c:pt>
                <c:pt idx="21">
                  <c:v>13.0</c:v>
                </c:pt>
                <c:pt idx="22">
                  <c:v>13.5</c:v>
                </c:pt>
                <c:pt idx="23">
                  <c:v>14.0</c:v>
                </c:pt>
                <c:pt idx="24">
                  <c:v>14.5</c:v>
                </c:pt>
                <c:pt idx="25">
                  <c:v>15.0</c:v>
                </c:pt>
                <c:pt idx="26">
                  <c:v>15.5</c:v>
                </c:pt>
                <c:pt idx="27">
                  <c:v>16.0</c:v>
                </c:pt>
                <c:pt idx="28">
                  <c:v>16.5</c:v>
                </c:pt>
                <c:pt idx="29">
                  <c:v>17.0</c:v>
                </c:pt>
                <c:pt idx="30">
                  <c:v>17.5</c:v>
                </c:pt>
                <c:pt idx="31">
                  <c:v>18.0</c:v>
                </c:pt>
                <c:pt idx="32">
                  <c:v>18.5</c:v>
                </c:pt>
                <c:pt idx="33">
                  <c:v>19.0</c:v>
                </c:pt>
                <c:pt idx="34">
                  <c:v>19.5</c:v>
                </c:pt>
                <c:pt idx="35">
                  <c:v>20.0</c:v>
                </c:pt>
                <c:pt idx="36">
                  <c:v>20.5</c:v>
                </c:pt>
                <c:pt idx="37">
                  <c:v>21.0</c:v>
                </c:pt>
                <c:pt idx="38">
                  <c:v>21.5</c:v>
                </c:pt>
                <c:pt idx="39">
                  <c:v>22.0</c:v>
                </c:pt>
                <c:pt idx="40">
                  <c:v>22.5</c:v>
                </c:pt>
                <c:pt idx="41">
                  <c:v>23.0</c:v>
                </c:pt>
                <c:pt idx="42">
                  <c:v>23.5</c:v>
                </c:pt>
                <c:pt idx="43">
                  <c:v>24.0</c:v>
                </c:pt>
                <c:pt idx="44">
                  <c:v>24.5</c:v>
                </c:pt>
                <c:pt idx="45">
                  <c:v>25.0</c:v>
                </c:pt>
                <c:pt idx="46">
                  <c:v>25.5</c:v>
                </c:pt>
                <c:pt idx="47">
                  <c:v>26.0</c:v>
                </c:pt>
                <c:pt idx="48">
                  <c:v>26.5</c:v>
                </c:pt>
                <c:pt idx="49">
                  <c:v>27.0</c:v>
                </c:pt>
                <c:pt idx="50">
                  <c:v>27.5</c:v>
                </c:pt>
                <c:pt idx="51">
                  <c:v>28.0</c:v>
                </c:pt>
                <c:pt idx="52">
                  <c:v>28.5</c:v>
                </c:pt>
                <c:pt idx="53">
                  <c:v>29.0</c:v>
                </c:pt>
                <c:pt idx="54">
                  <c:v>29.5</c:v>
                </c:pt>
                <c:pt idx="55">
                  <c:v>30.0</c:v>
                </c:pt>
                <c:pt idx="56">
                  <c:v>30.5</c:v>
                </c:pt>
                <c:pt idx="57">
                  <c:v>31.0</c:v>
                </c:pt>
                <c:pt idx="58">
                  <c:v>31.5</c:v>
                </c:pt>
                <c:pt idx="59">
                  <c:v>32.0</c:v>
                </c:pt>
                <c:pt idx="60">
                  <c:v>32.5</c:v>
                </c:pt>
                <c:pt idx="61">
                  <c:v>33.0</c:v>
                </c:pt>
                <c:pt idx="62">
                  <c:v>33.5</c:v>
                </c:pt>
                <c:pt idx="63">
                  <c:v>34.0</c:v>
                </c:pt>
                <c:pt idx="64">
                  <c:v>34.5</c:v>
                </c:pt>
                <c:pt idx="65">
                  <c:v>35.0</c:v>
                </c:pt>
                <c:pt idx="66">
                  <c:v>35.5</c:v>
                </c:pt>
                <c:pt idx="67">
                  <c:v>36.0</c:v>
                </c:pt>
                <c:pt idx="68">
                  <c:v>36.5</c:v>
                </c:pt>
                <c:pt idx="69">
                  <c:v>37.0</c:v>
                </c:pt>
                <c:pt idx="70">
                  <c:v>37.5</c:v>
                </c:pt>
                <c:pt idx="71">
                  <c:v>38.0</c:v>
                </c:pt>
                <c:pt idx="72">
                  <c:v>38.5</c:v>
                </c:pt>
                <c:pt idx="73">
                  <c:v>39.0</c:v>
                </c:pt>
                <c:pt idx="74">
                  <c:v>39.5</c:v>
                </c:pt>
                <c:pt idx="75">
                  <c:v>40.0</c:v>
                </c:pt>
                <c:pt idx="76">
                  <c:v>40.5</c:v>
                </c:pt>
                <c:pt idx="77">
                  <c:v>41.0</c:v>
                </c:pt>
                <c:pt idx="78">
                  <c:v>41.5</c:v>
                </c:pt>
                <c:pt idx="79">
                  <c:v>42.0</c:v>
                </c:pt>
                <c:pt idx="80">
                  <c:v>42.5</c:v>
                </c:pt>
                <c:pt idx="81">
                  <c:v>43.0</c:v>
                </c:pt>
                <c:pt idx="82">
                  <c:v>43.5</c:v>
                </c:pt>
                <c:pt idx="83">
                  <c:v>44.0</c:v>
                </c:pt>
                <c:pt idx="84">
                  <c:v>44.5</c:v>
                </c:pt>
                <c:pt idx="85">
                  <c:v>45.0</c:v>
                </c:pt>
                <c:pt idx="86">
                  <c:v>45.5</c:v>
                </c:pt>
                <c:pt idx="87">
                  <c:v>46.0</c:v>
                </c:pt>
                <c:pt idx="88">
                  <c:v>46.5</c:v>
                </c:pt>
                <c:pt idx="89">
                  <c:v>47.0</c:v>
                </c:pt>
                <c:pt idx="90">
                  <c:v>47.5</c:v>
                </c:pt>
                <c:pt idx="91">
                  <c:v>48.0</c:v>
                </c:pt>
                <c:pt idx="92">
                  <c:v>48.5</c:v>
                </c:pt>
                <c:pt idx="93">
                  <c:v>49.0</c:v>
                </c:pt>
                <c:pt idx="94">
                  <c:v>49.5</c:v>
                </c:pt>
                <c:pt idx="95">
                  <c:v>50.0</c:v>
                </c:pt>
                <c:pt idx="96">
                  <c:v>50.5</c:v>
                </c:pt>
                <c:pt idx="97">
                  <c:v>51.0</c:v>
                </c:pt>
                <c:pt idx="98">
                  <c:v>51.5</c:v>
                </c:pt>
                <c:pt idx="99">
                  <c:v>52.0</c:v>
                </c:pt>
                <c:pt idx="100">
                  <c:v>52.5</c:v>
                </c:pt>
                <c:pt idx="101">
                  <c:v>53.0</c:v>
                </c:pt>
                <c:pt idx="102">
                  <c:v>53.5</c:v>
                </c:pt>
                <c:pt idx="103">
                  <c:v>54.0</c:v>
                </c:pt>
                <c:pt idx="104">
                  <c:v>54.5</c:v>
                </c:pt>
                <c:pt idx="105">
                  <c:v>55.0</c:v>
                </c:pt>
                <c:pt idx="106">
                  <c:v>55.5</c:v>
                </c:pt>
                <c:pt idx="107">
                  <c:v>56.0</c:v>
                </c:pt>
                <c:pt idx="108">
                  <c:v>56.0</c:v>
                </c:pt>
                <c:pt idx="109">
                  <c:v>57.0</c:v>
                </c:pt>
                <c:pt idx="110">
                  <c:v>58.0</c:v>
                </c:pt>
                <c:pt idx="111">
                  <c:v>60.0</c:v>
                </c:pt>
                <c:pt idx="112">
                  <c:v>62.0</c:v>
                </c:pt>
                <c:pt idx="113">
                  <c:v>64.0</c:v>
                </c:pt>
                <c:pt idx="114">
                  <c:v>66.0</c:v>
                </c:pt>
                <c:pt idx="115">
                  <c:v>68.0</c:v>
                </c:pt>
                <c:pt idx="116">
                  <c:v>70.0</c:v>
                </c:pt>
                <c:pt idx="117">
                  <c:v>72.0</c:v>
                </c:pt>
                <c:pt idx="118">
                  <c:v>74.0</c:v>
                </c:pt>
                <c:pt idx="119">
                  <c:v>76.0</c:v>
                </c:pt>
                <c:pt idx="120">
                  <c:v>78.0</c:v>
                </c:pt>
                <c:pt idx="121">
                  <c:v>80.0</c:v>
                </c:pt>
                <c:pt idx="122">
                  <c:v>82.0</c:v>
                </c:pt>
                <c:pt idx="123">
                  <c:v>84.0</c:v>
                </c:pt>
                <c:pt idx="124">
                  <c:v>86.0</c:v>
                </c:pt>
                <c:pt idx="125">
                  <c:v>88.0</c:v>
                </c:pt>
                <c:pt idx="126">
                  <c:v>90.0</c:v>
                </c:pt>
                <c:pt idx="127">
                  <c:v>92.0</c:v>
                </c:pt>
                <c:pt idx="128">
                  <c:v>94.0</c:v>
                </c:pt>
                <c:pt idx="129">
                  <c:v>96.0</c:v>
                </c:pt>
                <c:pt idx="130">
                  <c:v>98.0</c:v>
                </c:pt>
                <c:pt idx="131">
                  <c:v>100.0</c:v>
                </c:pt>
              </c:numCache>
            </c:numRef>
          </c:xVal>
          <c:yVal>
            <c:numRef>
              <c:f>Sheet2!$G$5:$G$136</c:f>
              <c:numCache>
                <c:formatCode>General</c:formatCode>
                <c:ptCount val="132"/>
                <c:pt idx="11">
                  <c:v>0.0</c:v>
                </c:pt>
                <c:pt idx="12">
                  <c:v>0.2</c:v>
                </c:pt>
                <c:pt idx="13">
                  <c:v>0.4</c:v>
                </c:pt>
                <c:pt idx="14">
                  <c:v>0.7</c:v>
                </c:pt>
                <c:pt idx="15">
                  <c:v>1.0</c:v>
                </c:pt>
                <c:pt idx="16">
                  <c:v>1.3</c:v>
                </c:pt>
                <c:pt idx="17">
                  <c:v>1.7</c:v>
                </c:pt>
                <c:pt idx="18">
                  <c:v>2.1</c:v>
                </c:pt>
                <c:pt idx="19">
                  <c:v>2.5</c:v>
                </c:pt>
                <c:pt idx="20">
                  <c:v>3.0</c:v>
                </c:pt>
                <c:pt idx="21">
                  <c:v>3.6</c:v>
                </c:pt>
                <c:pt idx="22">
                  <c:v>4.2</c:v>
                </c:pt>
                <c:pt idx="23">
                  <c:v>5.0</c:v>
                </c:pt>
                <c:pt idx="24">
                  <c:v>5.8</c:v>
                </c:pt>
                <c:pt idx="25">
                  <c:v>6.7</c:v>
                </c:pt>
                <c:pt idx="26">
                  <c:v>7.7</c:v>
                </c:pt>
                <c:pt idx="27">
                  <c:v>8.9</c:v>
                </c:pt>
                <c:pt idx="28">
                  <c:v>10.2</c:v>
                </c:pt>
                <c:pt idx="29">
                  <c:v>11.7</c:v>
                </c:pt>
                <c:pt idx="30">
                  <c:v>13.3</c:v>
                </c:pt>
                <c:pt idx="31">
                  <c:v>15.1</c:v>
                </c:pt>
                <c:pt idx="32">
                  <c:v>17.2</c:v>
                </c:pt>
                <c:pt idx="33">
                  <c:v>19.5</c:v>
                </c:pt>
                <c:pt idx="34">
                  <c:v>22.0</c:v>
                </c:pt>
                <c:pt idx="35">
                  <c:v>24.8</c:v>
                </c:pt>
                <c:pt idx="36">
                  <c:v>27.8</c:v>
                </c:pt>
                <c:pt idx="37">
                  <c:v>31.1</c:v>
                </c:pt>
                <c:pt idx="38">
                  <c:v>34.6</c:v>
                </c:pt>
                <c:pt idx="39">
                  <c:v>38.3</c:v>
                </c:pt>
                <c:pt idx="40">
                  <c:v>42.2</c:v>
                </c:pt>
                <c:pt idx="41">
                  <c:v>46.1</c:v>
                </c:pt>
                <c:pt idx="42">
                  <c:v>49.8</c:v>
                </c:pt>
                <c:pt idx="43">
                  <c:v>53.4</c:v>
                </c:pt>
                <c:pt idx="44">
                  <c:v>56.6</c:v>
                </c:pt>
                <c:pt idx="45">
                  <c:v>59.2</c:v>
                </c:pt>
                <c:pt idx="46">
                  <c:v>61.2</c:v>
                </c:pt>
                <c:pt idx="47">
                  <c:v>62.5</c:v>
                </c:pt>
                <c:pt idx="48">
                  <c:v>62.9</c:v>
                </c:pt>
                <c:pt idx="49">
                  <c:v>62.6</c:v>
                </c:pt>
                <c:pt idx="50">
                  <c:v>61.6</c:v>
                </c:pt>
                <c:pt idx="51">
                  <c:v>60.0</c:v>
                </c:pt>
                <c:pt idx="52">
                  <c:v>57.9</c:v>
                </c:pt>
                <c:pt idx="53">
                  <c:v>55.4</c:v>
                </c:pt>
                <c:pt idx="54">
                  <c:v>52.7</c:v>
                </c:pt>
                <c:pt idx="55">
                  <c:v>49.9</c:v>
                </c:pt>
                <c:pt idx="56">
                  <c:v>47.0</c:v>
                </c:pt>
                <c:pt idx="57">
                  <c:v>44.1</c:v>
                </c:pt>
                <c:pt idx="58">
                  <c:v>41.4</c:v>
                </c:pt>
                <c:pt idx="59">
                  <c:v>38.7</c:v>
                </c:pt>
                <c:pt idx="60">
                  <c:v>36.2</c:v>
                </c:pt>
                <c:pt idx="61">
                  <c:v>33.8</c:v>
                </c:pt>
                <c:pt idx="62">
                  <c:v>31.6</c:v>
                </c:pt>
                <c:pt idx="63">
                  <c:v>29.5</c:v>
                </c:pt>
                <c:pt idx="64">
                  <c:v>27.6</c:v>
                </c:pt>
                <c:pt idx="65">
                  <c:v>25.9</c:v>
                </c:pt>
                <c:pt idx="66">
                  <c:v>24.2</c:v>
                </c:pt>
                <c:pt idx="67">
                  <c:v>22.8</c:v>
                </c:pt>
                <c:pt idx="68">
                  <c:v>21.4</c:v>
                </c:pt>
                <c:pt idx="69">
                  <c:v>20.1</c:v>
                </c:pt>
                <c:pt idx="70">
                  <c:v>19.0</c:v>
                </c:pt>
                <c:pt idx="71">
                  <c:v>18.0</c:v>
                </c:pt>
                <c:pt idx="72">
                  <c:v>17.0</c:v>
                </c:pt>
                <c:pt idx="73">
                  <c:v>16.2</c:v>
                </c:pt>
                <c:pt idx="74">
                  <c:v>15.4</c:v>
                </c:pt>
                <c:pt idx="75">
                  <c:v>14.8</c:v>
                </c:pt>
                <c:pt idx="76">
                  <c:v>14.2</c:v>
                </c:pt>
                <c:pt idx="77">
                  <c:v>13.6</c:v>
                </c:pt>
                <c:pt idx="78">
                  <c:v>13.2</c:v>
                </c:pt>
                <c:pt idx="79">
                  <c:v>12.8</c:v>
                </c:pt>
                <c:pt idx="80">
                  <c:v>12.4</c:v>
                </c:pt>
                <c:pt idx="81">
                  <c:v>12.2</c:v>
                </c:pt>
                <c:pt idx="82">
                  <c:v>12.0</c:v>
                </c:pt>
                <c:pt idx="83">
                  <c:v>11.8</c:v>
                </c:pt>
                <c:pt idx="84">
                  <c:v>11.7</c:v>
                </c:pt>
                <c:pt idx="85">
                  <c:v>11.7</c:v>
                </c:pt>
                <c:pt idx="86">
                  <c:v>11.7</c:v>
                </c:pt>
                <c:pt idx="87">
                  <c:v>11.8</c:v>
                </c:pt>
                <c:pt idx="88">
                  <c:v>11.9</c:v>
                </c:pt>
                <c:pt idx="89">
                  <c:v>12.1</c:v>
                </c:pt>
                <c:pt idx="90">
                  <c:v>12.4</c:v>
                </c:pt>
                <c:pt idx="91">
                  <c:v>12.6</c:v>
                </c:pt>
                <c:pt idx="92">
                  <c:v>13.0</c:v>
                </c:pt>
                <c:pt idx="93">
                  <c:v>13.4</c:v>
                </c:pt>
                <c:pt idx="94">
                  <c:v>13.8</c:v>
                </c:pt>
                <c:pt idx="95">
                  <c:v>14.3</c:v>
                </c:pt>
                <c:pt idx="96">
                  <c:v>14.9</c:v>
                </c:pt>
                <c:pt idx="97">
                  <c:v>15.5</c:v>
                </c:pt>
                <c:pt idx="98">
                  <c:v>16.1</c:v>
                </c:pt>
                <c:pt idx="99">
                  <c:v>16.8</c:v>
                </c:pt>
                <c:pt idx="100">
                  <c:v>17.6</c:v>
                </c:pt>
                <c:pt idx="101">
                  <c:v>18.4</c:v>
                </c:pt>
                <c:pt idx="102">
                  <c:v>19.2</c:v>
                </c:pt>
                <c:pt idx="103">
                  <c:v>20.1</c:v>
                </c:pt>
                <c:pt idx="104">
                  <c:v>21.0</c:v>
                </c:pt>
                <c:pt idx="105">
                  <c:v>22.0</c:v>
                </c:pt>
                <c:pt idx="106">
                  <c:v>23.0</c:v>
                </c:pt>
                <c:pt idx="107">
                  <c:v>24.0</c:v>
                </c:pt>
                <c:pt idx="108">
                  <c:v>25.0</c:v>
                </c:pt>
                <c:pt idx="109">
                  <c:v>26.1</c:v>
                </c:pt>
                <c:pt idx="110">
                  <c:v>28.3</c:v>
                </c:pt>
                <c:pt idx="111">
                  <c:v>32.9</c:v>
                </c:pt>
                <c:pt idx="112">
                  <c:v>37.4</c:v>
                </c:pt>
                <c:pt idx="113">
                  <c:v>41.6</c:v>
                </c:pt>
                <c:pt idx="114">
                  <c:v>45.1</c:v>
                </c:pt>
                <c:pt idx="115">
                  <c:v>48.0</c:v>
                </c:pt>
                <c:pt idx="116">
                  <c:v>50.2</c:v>
                </c:pt>
                <c:pt idx="117">
                  <c:v>51.5</c:v>
                </c:pt>
                <c:pt idx="118">
                  <c:v>52.3</c:v>
                </c:pt>
                <c:pt idx="119">
                  <c:v>52.2</c:v>
                </c:pt>
                <c:pt idx="120">
                  <c:v>52.2</c:v>
                </c:pt>
                <c:pt idx="121">
                  <c:v>51.6</c:v>
                </c:pt>
                <c:pt idx="122">
                  <c:v>50.8</c:v>
                </c:pt>
                <c:pt idx="123">
                  <c:v>49.9</c:v>
                </c:pt>
                <c:pt idx="124">
                  <c:v>48.8</c:v>
                </c:pt>
                <c:pt idx="125">
                  <c:v>47.7</c:v>
                </c:pt>
                <c:pt idx="126">
                  <c:v>46.6</c:v>
                </c:pt>
                <c:pt idx="127">
                  <c:v>45.5</c:v>
                </c:pt>
                <c:pt idx="128">
                  <c:v>44.3</c:v>
                </c:pt>
                <c:pt idx="129">
                  <c:v>43.3</c:v>
                </c:pt>
                <c:pt idx="130">
                  <c:v>42.2</c:v>
                </c:pt>
                <c:pt idx="131">
                  <c:v>41.2</c:v>
                </c:pt>
              </c:numCache>
            </c:numRef>
          </c:yVal>
          <c:smooth val="1"/>
        </c:ser>
        <c:ser>
          <c:idx val="5"/>
          <c:order val="2"/>
          <c:tx>
            <c:strRef>
              <c:f>Sheet2!$H$4</c:f>
              <c:strCache>
                <c:ptCount val="1"/>
                <c:pt idx="0">
                  <c:v>68Zn(p,2p)67Cu</c:v>
                </c:pt>
              </c:strCache>
            </c:strRef>
          </c:tx>
          <c:spPr>
            <a:ln w="3175">
              <a:solidFill>
                <a:srgbClr val="808080"/>
              </a:solidFill>
              <a:prstDash val="solid"/>
            </a:ln>
          </c:spPr>
          <c:marker>
            <c:symbol val="circle"/>
            <c:size val="9"/>
            <c:spPr>
              <a:solidFill>
                <a:schemeClr val="accent3">
                  <a:lumMod val="50000"/>
                </a:schemeClr>
              </a:solidFill>
              <a:ln>
                <a:solidFill>
                  <a:srgbClr val="00FF00"/>
                </a:solidFill>
                <a:prstDash val="solid"/>
              </a:ln>
            </c:spPr>
          </c:marker>
          <c:xVal>
            <c:numRef>
              <c:f>Sheet2!$B$5:$B$136</c:f>
              <c:numCache>
                <c:formatCode>General</c:formatCode>
                <c:ptCount val="132"/>
                <c:pt idx="0">
                  <c:v>2.5</c:v>
                </c:pt>
                <c:pt idx="1">
                  <c:v>3.0</c:v>
                </c:pt>
                <c:pt idx="2">
                  <c:v>3.5</c:v>
                </c:pt>
                <c:pt idx="3">
                  <c:v>4.0</c:v>
                </c:pt>
                <c:pt idx="4">
                  <c:v>4.5</c:v>
                </c:pt>
                <c:pt idx="5">
                  <c:v>5.0</c:v>
                </c:pt>
                <c:pt idx="6">
                  <c:v>5.5</c:v>
                </c:pt>
                <c:pt idx="7">
                  <c:v>6.0</c:v>
                </c:pt>
                <c:pt idx="8">
                  <c:v>6.5</c:v>
                </c:pt>
                <c:pt idx="9">
                  <c:v>7.0</c:v>
                </c:pt>
                <c:pt idx="10">
                  <c:v>7.5</c:v>
                </c:pt>
                <c:pt idx="11">
                  <c:v>8.0</c:v>
                </c:pt>
                <c:pt idx="12">
                  <c:v>8.5</c:v>
                </c:pt>
                <c:pt idx="13">
                  <c:v>9.0</c:v>
                </c:pt>
                <c:pt idx="14">
                  <c:v>9.5</c:v>
                </c:pt>
                <c:pt idx="15">
                  <c:v>10.0</c:v>
                </c:pt>
                <c:pt idx="16">
                  <c:v>10.5</c:v>
                </c:pt>
                <c:pt idx="17">
                  <c:v>11.0</c:v>
                </c:pt>
                <c:pt idx="18">
                  <c:v>11.5</c:v>
                </c:pt>
                <c:pt idx="19">
                  <c:v>12.0</c:v>
                </c:pt>
                <c:pt idx="20">
                  <c:v>12.5</c:v>
                </c:pt>
                <c:pt idx="21">
                  <c:v>13.0</c:v>
                </c:pt>
                <c:pt idx="22">
                  <c:v>13.5</c:v>
                </c:pt>
                <c:pt idx="23">
                  <c:v>14.0</c:v>
                </c:pt>
                <c:pt idx="24">
                  <c:v>14.5</c:v>
                </c:pt>
                <c:pt idx="25">
                  <c:v>15.0</c:v>
                </c:pt>
                <c:pt idx="26">
                  <c:v>15.5</c:v>
                </c:pt>
                <c:pt idx="27">
                  <c:v>16.0</c:v>
                </c:pt>
                <c:pt idx="28">
                  <c:v>16.5</c:v>
                </c:pt>
                <c:pt idx="29">
                  <c:v>17.0</c:v>
                </c:pt>
                <c:pt idx="30">
                  <c:v>17.5</c:v>
                </c:pt>
                <c:pt idx="31">
                  <c:v>18.0</c:v>
                </c:pt>
                <c:pt idx="32">
                  <c:v>18.5</c:v>
                </c:pt>
                <c:pt idx="33">
                  <c:v>19.0</c:v>
                </c:pt>
                <c:pt idx="34">
                  <c:v>19.5</c:v>
                </c:pt>
                <c:pt idx="35">
                  <c:v>20.0</c:v>
                </c:pt>
                <c:pt idx="36">
                  <c:v>20.5</c:v>
                </c:pt>
                <c:pt idx="37">
                  <c:v>21.0</c:v>
                </c:pt>
                <c:pt idx="38">
                  <c:v>21.5</c:v>
                </c:pt>
                <c:pt idx="39">
                  <c:v>22.0</c:v>
                </c:pt>
                <c:pt idx="40">
                  <c:v>22.5</c:v>
                </c:pt>
                <c:pt idx="41">
                  <c:v>23.0</c:v>
                </c:pt>
                <c:pt idx="42">
                  <c:v>23.5</c:v>
                </c:pt>
                <c:pt idx="43">
                  <c:v>24.0</c:v>
                </c:pt>
                <c:pt idx="44">
                  <c:v>24.5</c:v>
                </c:pt>
                <c:pt idx="45">
                  <c:v>25.0</c:v>
                </c:pt>
                <c:pt idx="46">
                  <c:v>25.5</c:v>
                </c:pt>
                <c:pt idx="47">
                  <c:v>26.0</c:v>
                </c:pt>
                <c:pt idx="48">
                  <c:v>26.5</c:v>
                </c:pt>
                <c:pt idx="49">
                  <c:v>27.0</c:v>
                </c:pt>
                <c:pt idx="50">
                  <c:v>27.5</c:v>
                </c:pt>
                <c:pt idx="51">
                  <c:v>28.0</c:v>
                </c:pt>
                <c:pt idx="52">
                  <c:v>28.5</c:v>
                </c:pt>
                <c:pt idx="53">
                  <c:v>29.0</c:v>
                </c:pt>
                <c:pt idx="54">
                  <c:v>29.5</c:v>
                </c:pt>
                <c:pt idx="55">
                  <c:v>30.0</c:v>
                </c:pt>
                <c:pt idx="56">
                  <c:v>30.5</c:v>
                </c:pt>
                <c:pt idx="57">
                  <c:v>31.0</c:v>
                </c:pt>
                <c:pt idx="58">
                  <c:v>31.5</c:v>
                </c:pt>
                <c:pt idx="59">
                  <c:v>32.0</c:v>
                </c:pt>
                <c:pt idx="60">
                  <c:v>32.5</c:v>
                </c:pt>
                <c:pt idx="61">
                  <c:v>33.0</c:v>
                </c:pt>
                <c:pt idx="62">
                  <c:v>33.5</c:v>
                </c:pt>
                <c:pt idx="63">
                  <c:v>34.0</c:v>
                </c:pt>
                <c:pt idx="64">
                  <c:v>34.5</c:v>
                </c:pt>
                <c:pt idx="65">
                  <c:v>35.0</c:v>
                </c:pt>
                <c:pt idx="66">
                  <c:v>35.5</c:v>
                </c:pt>
                <c:pt idx="67">
                  <c:v>36.0</c:v>
                </c:pt>
                <c:pt idx="68">
                  <c:v>36.5</c:v>
                </c:pt>
                <c:pt idx="69">
                  <c:v>37.0</c:v>
                </c:pt>
                <c:pt idx="70">
                  <c:v>37.5</c:v>
                </c:pt>
                <c:pt idx="71">
                  <c:v>38.0</c:v>
                </c:pt>
                <c:pt idx="72">
                  <c:v>38.5</c:v>
                </c:pt>
                <c:pt idx="73">
                  <c:v>39.0</c:v>
                </c:pt>
                <c:pt idx="74">
                  <c:v>39.5</c:v>
                </c:pt>
                <c:pt idx="75">
                  <c:v>40.0</c:v>
                </c:pt>
                <c:pt idx="76">
                  <c:v>40.5</c:v>
                </c:pt>
                <c:pt idx="77">
                  <c:v>41.0</c:v>
                </c:pt>
                <c:pt idx="78">
                  <c:v>41.5</c:v>
                </c:pt>
                <c:pt idx="79">
                  <c:v>42.0</c:v>
                </c:pt>
                <c:pt idx="80">
                  <c:v>42.5</c:v>
                </c:pt>
                <c:pt idx="81">
                  <c:v>43.0</c:v>
                </c:pt>
                <c:pt idx="82">
                  <c:v>43.5</c:v>
                </c:pt>
                <c:pt idx="83">
                  <c:v>44.0</c:v>
                </c:pt>
                <c:pt idx="84">
                  <c:v>44.5</c:v>
                </c:pt>
                <c:pt idx="85">
                  <c:v>45.0</c:v>
                </c:pt>
                <c:pt idx="86">
                  <c:v>45.5</c:v>
                </c:pt>
                <c:pt idx="87">
                  <c:v>46.0</c:v>
                </c:pt>
                <c:pt idx="88">
                  <c:v>46.5</c:v>
                </c:pt>
                <c:pt idx="89">
                  <c:v>47.0</c:v>
                </c:pt>
                <c:pt idx="90">
                  <c:v>47.5</c:v>
                </c:pt>
                <c:pt idx="91">
                  <c:v>48.0</c:v>
                </c:pt>
                <c:pt idx="92">
                  <c:v>48.5</c:v>
                </c:pt>
                <c:pt idx="93">
                  <c:v>49.0</c:v>
                </c:pt>
                <c:pt idx="94">
                  <c:v>49.5</c:v>
                </c:pt>
                <c:pt idx="95">
                  <c:v>50.0</c:v>
                </c:pt>
                <c:pt idx="96">
                  <c:v>50.5</c:v>
                </c:pt>
                <c:pt idx="97">
                  <c:v>51.0</c:v>
                </c:pt>
                <c:pt idx="98">
                  <c:v>51.5</c:v>
                </c:pt>
                <c:pt idx="99">
                  <c:v>52.0</c:v>
                </c:pt>
                <c:pt idx="100">
                  <c:v>52.5</c:v>
                </c:pt>
                <c:pt idx="101">
                  <c:v>53.0</c:v>
                </c:pt>
                <c:pt idx="102">
                  <c:v>53.5</c:v>
                </c:pt>
                <c:pt idx="103">
                  <c:v>54.0</c:v>
                </c:pt>
                <c:pt idx="104">
                  <c:v>54.5</c:v>
                </c:pt>
                <c:pt idx="105">
                  <c:v>55.0</c:v>
                </c:pt>
                <c:pt idx="106">
                  <c:v>55.5</c:v>
                </c:pt>
                <c:pt idx="107">
                  <c:v>56.0</c:v>
                </c:pt>
                <c:pt idx="108">
                  <c:v>56.0</c:v>
                </c:pt>
                <c:pt idx="109">
                  <c:v>57.0</c:v>
                </c:pt>
                <c:pt idx="110">
                  <c:v>58.0</c:v>
                </c:pt>
                <c:pt idx="111">
                  <c:v>60.0</c:v>
                </c:pt>
                <c:pt idx="112">
                  <c:v>62.0</c:v>
                </c:pt>
                <c:pt idx="113">
                  <c:v>64.0</c:v>
                </c:pt>
                <c:pt idx="114">
                  <c:v>66.0</c:v>
                </c:pt>
                <c:pt idx="115">
                  <c:v>68.0</c:v>
                </c:pt>
                <c:pt idx="116">
                  <c:v>70.0</c:v>
                </c:pt>
                <c:pt idx="117">
                  <c:v>72.0</c:v>
                </c:pt>
                <c:pt idx="118">
                  <c:v>74.0</c:v>
                </c:pt>
                <c:pt idx="119">
                  <c:v>76.0</c:v>
                </c:pt>
                <c:pt idx="120">
                  <c:v>78.0</c:v>
                </c:pt>
                <c:pt idx="121">
                  <c:v>80.0</c:v>
                </c:pt>
                <c:pt idx="122">
                  <c:v>82.0</c:v>
                </c:pt>
                <c:pt idx="123">
                  <c:v>84.0</c:v>
                </c:pt>
                <c:pt idx="124">
                  <c:v>86.0</c:v>
                </c:pt>
                <c:pt idx="125">
                  <c:v>88.0</c:v>
                </c:pt>
                <c:pt idx="126">
                  <c:v>90.0</c:v>
                </c:pt>
                <c:pt idx="127">
                  <c:v>92.0</c:v>
                </c:pt>
                <c:pt idx="128">
                  <c:v>94.0</c:v>
                </c:pt>
                <c:pt idx="129">
                  <c:v>96.0</c:v>
                </c:pt>
                <c:pt idx="130">
                  <c:v>98.0</c:v>
                </c:pt>
                <c:pt idx="131">
                  <c:v>100.0</c:v>
                </c:pt>
              </c:numCache>
            </c:numRef>
          </c:xVal>
          <c:yVal>
            <c:numRef>
              <c:f>Sheet2!$H$5:$H$136</c:f>
              <c:numCache>
                <c:formatCode>General</c:formatCode>
                <c:ptCount val="132"/>
                <c:pt idx="74">
                  <c:v>8.15</c:v>
                </c:pt>
                <c:pt idx="75">
                  <c:v>8.35</c:v>
                </c:pt>
                <c:pt idx="76">
                  <c:v>8.52</c:v>
                </c:pt>
                <c:pt idx="77">
                  <c:v>8.62</c:v>
                </c:pt>
                <c:pt idx="78">
                  <c:v>8.83</c:v>
                </c:pt>
                <c:pt idx="79">
                  <c:v>8.96</c:v>
                </c:pt>
                <c:pt idx="80">
                  <c:v>9.07</c:v>
                </c:pt>
                <c:pt idx="81">
                  <c:v>9.18</c:v>
                </c:pt>
                <c:pt idx="82">
                  <c:v>9.27</c:v>
                </c:pt>
                <c:pt idx="83">
                  <c:v>9.35</c:v>
                </c:pt>
                <c:pt idx="84">
                  <c:v>9.43</c:v>
                </c:pt>
                <c:pt idx="85">
                  <c:v>9.49</c:v>
                </c:pt>
                <c:pt idx="86">
                  <c:v>9.55</c:v>
                </c:pt>
                <c:pt idx="87">
                  <c:v>9.6</c:v>
                </c:pt>
                <c:pt idx="88">
                  <c:v>9.65</c:v>
                </c:pt>
                <c:pt idx="89">
                  <c:v>9.69</c:v>
                </c:pt>
                <c:pt idx="90">
                  <c:v>9.729999999999998</c:v>
                </c:pt>
                <c:pt idx="91">
                  <c:v>9.76</c:v>
                </c:pt>
                <c:pt idx="92">
                  <c:v>9.8</c:v>
                </c:pt>
                <c:pt idx="93">
                  <c:v>9.83</c:v>
                </c:pt>
                <c:pt idx="94">
                  <c:v>9.85</c:v>
                </c:pt>
                <c:pt idx="95">
                  <c:v>9.88</c:v>
                </c:pt>
                <c:pt idx="96">
                  <c:v>9.9</c:v>
                </c:pt>
                <c:pt idx="97">
                  <c:v>9.992</c:v>
                </c:pt>
                <c:pt idx="98">
                  <c:v>9.94</c:v>
                </c:pt>
                <c:pt idx="99">
                  <c:v>9.98</c:v>
                </c:pt>
                <c:pt idx="103">
                  <c:v>10.06</c:v>
                </c:pt>
                <c:pt idx="108">
                  <c:v>10.13</c:v>
                </c:pt>
                <c:pt idx="110">
                  <c:v>10.21</c:v>
                </c:pt>
                <c:pt idx="111">
                  <c:v>10.29</c:v>
                </c:pt>
                <c:pt idx="112">
                  <c:v>10.37</c:v>
                </c:pt>
                <c:pt idx="113">
                  <c:v>10.46</c:v>
                </c:pt>
                <c:pt idx="114">
                  <c:v>10.55</c:v>
                </c:pt>
                <c:pt idx="115">
                  <c:v>10.65</c:v>
                </c:pt>
                <c:pt idx="116">
                  <c:v>10.76</c:v>
                </c:pt>
                <c:pt idx="117">
                  <c:v>10.86</c:v>
                </c:pt>
                <c:pt idx="118">
                  <c:v>10.97</c:v>
                </c:pt>
                <c:pt idx="119">
                  <c:v>11.09</c:v>
                </c:pt>
                <c:pt idx="120">
                  <c:v>11.2</c:v>
                </c:pt>
                <c:pt idx="121">
                  <c:v>11.32</c:v>
                </c:pt>
                <c:pt idx="122">
                  <c:v>11.44</c:v>
                </c:pt>
                <c:pt idx="123">
                  <c:v>11.59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8259928"/>
        <c:axId val="-2118292632"/>
      </c:scatterChart>
      <c:valAx>
        <c:axId val="-2118259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Energy (MeV)</a:t>
                </a:r>
              </a:p>
            </c:rich>
          </c:tx>
          <c:layout>
            <c:manualLayout>
              <c:xMode val="edge"/>
              <c:yMode val="edge"/>
              <c:x val="0.394482796046116"/>
              <c:y val="0.9276018486331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18292632"/>
        <c:crosses val="autoZero"/>
        <c:crossBetween val="midCat"/>
      </c:valAx>
      <c:valAx>
        <c:axId val="-2118292632"/>
        <c:scaling>
          <c:logBase val="10.0"/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Cross Section (mb)</a:t>
                </a:r>
              </a:p>
            </c:rich>
          </c:tx>
          <c:layout>
            <c:manualLayout>
              <c:xMode val="edge"/>
              <c:yMode val="edge"/>
              <c:x val="0.0124137631631072"/>
              <c:y val="0.35067881280594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1825992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2244476635495"/>
          <c:y val="0.480532190032359"/>
          <c:w val="0.21933268032202"/>
          <c:h val="0.24661519623207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197E1-8277-E34F-9E09-A6BB17EF1B08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EED82-90BE-C54C-8FF2-74603C8F8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0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7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5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88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99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E44-AAE1-2746-9B80-CE896A7DC63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671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09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7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7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4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3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8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2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D0D43-8753-1641-9A2A-DE0B20A3ABA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rgbClr val="0D0D0D"/>
                </a:solidFill>
              </a:defRPr>
            </a:lvl1pPr>
          </a:lstStyle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756B-1E22-E84B-9C93-ED947383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8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6833" y="360792"/>
            <a:ext cx="8276167" cy="582928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dirty="0">
                <a:solidFill>
                  <a:srgbClr val="F2F2F2"/>
                </a:solidFill>
              </a:rPr>
              <a:t>Production of High Specific Activity </a:t>
            </a:r>
            <a:r>
              <a:rPr lang="en-US" sz="3200" baseline="30000" dirty="0">
                <a:solidFill>
                  <a:srgbClr val="F2F2F2"/>
                </a:solidFill>
              </a:rPr>
              <a:t>72</a:t>
            </a:r>
            <a:r>
              <a:rPr lang="en-US" sz="3200" dirty="0">
                <a:solidFill>
                  <a:srgbClr val="F2F2F2"/>
                </a:solidFill>
              </a:rPr>
              <a:t>As, </a:t>
            </a:r>
            <a:r>
              <a:rPr lang="en-US" sz="3200" baseline="30000" dirty="0">
                <a:solidFill>
                  <a:srgbClr val="F2F2F2"/>
                </a:solidFill>
              </a:rPr>
              <a:t>77</a:t>
            </a:r>
            <a:r>
              <a:rPr lang="en-US" sz="3200" dirty="0">
                <a:solidFill>
                  <a:srgbClr val="F2F2F2"/>
                </a:solidFill>
              </a:rPr>
              <a:t>As and </a:t>
            </a:r>
            <a:r>
              <a:rPr lang="en-US" sz="3200" baseline="30000" dirty="0">
                <a:solidFill>
                  <a:srgbClr val="F2F2F2"/>
                </a:solidFill>
              </a:rPr>
              <a:t>67</a:t>
            </a:r>
            <a:r>
              <a:rPr lang="en-US" sz="3200" dirty="0">
                <a:solidFill>
                  <a:srgbClr val="F2F2F2"/>
                </a:solidFill>
              </a:rPr>
              <a:t>Cu for Research and Clinical Applications:  </a:t>
            </a:r>
            <a:r>
              <a:rPr lang="en-US" sz="3200" i="1" dirty="0">
                <a:solidFill>
                  <a:srgbClr val="F2F2F2"/>
                </a:solidFill>
              </a:rPr>
              <a:t>Effective design and recycling of targets and radioisotope </a:t>
            </a:r>
            <a:r>
              <a:rPr lang="en-US" sz="3200" i="1" dirty="0" smtClean="0">
                <a:solidFill>
                  <a:srgbClr val="F2F2F2"/>
                </a:solidFill>
              </a:rPr>
              <a:t>separation.</a:t>
            </a:r>
          </a:p>
          <a:p>
            <a:pPr algn="ctr">
              <a:lnSpc>
                <a:spcPct val="130000"/>
              </a:lnSpc>
            </a:pPr>
            <a:endParaRPr lang="en-US" sz="3200" i="1" dirty="0">
              <a:solidFill>
                <a:srgbClr val="F2F2F2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n-US" sz="3200" i="1" dirty="0" smtClean="0">
                <a:solidFill>
                  <a:srgbClr val="F2F2F2"/>
                </a:solidFill>
              </a:rPr>
              <a:t>Principle Investigators</a:t>
            </a:r>
          </a:p>
          <a:p>
            <a:pPr algn="ctr">
              <a:lnSpc>
                <a:spcPct val="130000"/>
              </a:lnSpc>
            </a:pPr>
            <a:r>
              <a:rPr lang="en-US" sz="3200" i="1" dirty="0" smtClean="0">
                <a:solidFill>
                  <a:srgbClr val="F2F2F2"/>
                </a:solidFill>
              </a:rPr>
              <a:t> Suzanne V Smith CAD, BNL</a:t>
            </a:r>
            <a:endParaRPr lang="en-US" sz="3200" dirty="0" smtClean="0">
              <a:solidFill>
                <a:srgbClr val="F2F2F2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n-US" sz="3200" dirty="0" smtClean="0">
                <a:solidFill>
                  <a:srgbClr val="F2F2F2"/>
                </a:solidFill>
              </a:rPr>
              <a:t>Silvia </a:t>
            </a:r>
            <a:r>
              <a:rPr lang="en-US" sz="3200" dirty="0" err="1">
                <a:solidFill>
                  <a:srgbClr val="F2F2F2"/>
                </a:solidFill>
              </a:rPr>
              <a:t>Jurisson</a:t>
            </a:r>
            <a:r>
              <a:rPr lang="en-US" sz="3200" dirty="0" smtClean="0">
                <a:solidFill>
                  <a:srgbClr val="F2F2F2"/>
                </a:solidFill>
              </a:rPr>
              <a:t>, University </a:t>
            </a:r>
            <a:r>
              <a:rPr lang="en-US" sz="3200" dirty="0">
                <a:solidFill>
                  <a:srgbClr val="F2F2F2"/>
                </a:solidFill>
              </a:rPr>
              <a:t>of </a:t>
            </a:r>
            <a:r>
              <a:rPr lang="en-US" sz="3200" dirty="0" smtClean="0">
                <a:solidFill>
                  <a:srgbClr val="F2F2F2"/>
                </a:solidFill>
              </a:rPr>
              <a:t>Missouri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>
                <a:solidFill>
                  <a:srgbClr val="F2F2F2"/>
                </a:solidFill>
              </a:rPr>
              <a:t>≈$1.2 million over 2 years</a:t>
            </a:r>
            <a:endParaRPr lang="en-US" sz="3200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30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598" y="601134"/>
            <a:ext cx="8674102" cy="5286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1" dirty="0"/>
              <a:t>Project 1</a:t>
            </a:r>
            <a:r>
              <a:rPr lang="en-US" dirty="0"/>
              <a:t>: </a:t>
            </a:r>
            <a:r>
              <a:rPr lang="en-US" b="1" dirty="0"/>
              <a:t>Production of high specific activity </a:t>
            </a:r>
            <a:r>
              <a:rPr lang="en-US" b="1" baseline="30000" dirty="0"/>
              <a:t>67</a:t>
            </a:r>
            <a:r>
              <a:rPr lang="en-US" b="1" dirty="0"/>
              <a:t>Cu moderate energy protons (</a:t>
            </a:r>
            <a:r>
              <a:rPr lang="en-US" b="1" dirty="0">
                <a:sym typeface="Symbol"/>
              </a:rPr>
              <a:t></a:t>
            </a:r>
            <a:r>
              <a:rPr lang="en-US" b="1" dirty="0"/>
              <a:t> 43 MeV)</a:t>
            </a:r>
            <a:r>
              <a:rPr lang="en-US" b="1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- 3 column  to </a:t>
            </a:r>
            <a:r>
              <a:rPr lang="en-US" u="sng" dirty="0" smtClean="0"/>
              <a:t>&lt;</a:t>
            </a:r>
            <a:r>
              <a:rPr lang="en-US" dirty="0" smtClean="0"/>
              <a:t> 2 columns and simultaneously recycle enriched </a:t>
            </a:r>
            <a:r>
              <a:rPr lang="en-US" baseline="30000" dirty="0" smtClean="0"/>
              <a:t>68</a:t>
            </a:r>
            <a:r>
              <a:rPr lang="en-US" dirty="0" smtClean="0"/>
              <a:t>Zn.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b="1" i="1" dirty="0" smtClean="0"/>
              <a:t>Project </a:t>
            </a:r>
            <a:r>
              <a:rPr lang="en-US" b="1" i="1" dirty="0"/>
              <a:t>2</a:t>
            </a:r>
            <a:r>
              <a:rPr lang="en-US" dirty="0"/>
              <a:t>:  </a:t>
            </a:r>
            <a:r>
              <a:rPr lang="en-US" b="1" dirty="0"/>
              <a:t>Accelerator</a:t>
            </a:r>
            <a:r>
              <a:rPr lang="en-US" dirty="0"/>
              <a:t> </a:t>
            </a:r>
            <a:r>
              <a:rPr lang="en-US" b="1" dirty="0"/>
              <a:t>production of </a:t>
            </a:r>
            <a:r>
              <a:rPr lang="en-US" b="1" baseline="30000" dirty="0"/>
              <a:t>72</a:t>
            </a:r>
            <a:r>
              <a:rPr lang="en-US" b="1" dirty="0"/>
              <a:t>As using protons of moderate energy (~50 MeV):</a:t>
            </a:r>
            <a:r>
              <a:rPr lang="en-US" dirty="0"/>
              <a:t> </a:t>
            </a:r>
            <a:endParaRPr lang="en-US" sz="1600" dirty="0"/>
          </a:p>
          <a:p>
            <a:pPr marL="342900" indent="-342900">
              <a:lnSpc>
                <a:spcPct val="150000"/>
              </a:lnSpc>
              <a:buAutoNum type="alphaLcParenBoth"/>
            </a:pPr>
            <a:r>
              <a:rPr lang="en-US" dirty="0"/>
              <a:t>T</a:t>
            </a:r>
            <a:r>
              <a:rPr lang="en-US" dirty="0" smtClean="0"/>
              <a:t>o design </a:t>
            </a:r>
            <a:r>
              <a:rPr lang="en-US" baseline="30000" dirty="0" err="1"/>
              <a:t>nat</a:t>
            </a:r>
            <a:r>
              <a:rPr lang="en-US" dirty="0" err="1"/>
              <a:t>As</a:t>
            </a:r>
            <a:r>
              <a:rPr lang="en-US" dirty="0"/>
              <a:t> </a:t>
            </a:r>
            <a:r>
              <a:rPr lang="en-US" dirty="0" smtClean="0"/>
              <a:t>target - robust </a:t>
            </a:r>
            <a:r>
              <a:rPr lang="en-US" dirty="0"/>
              <a:t>at high proton currents </a:t>
            </a:r>
            <a:r>
              <a:rPr lang="en-US" dirty="0" smtClean="0"/>
              <a:t>for </a:t>
            </a:r>
            <a:r>
              <a:rPr lang="en-US" baseline="30000" dirty="0" smtClean="0"/>
              <a:t>72</a:t>
            </a:r>
            <a:r>
              <a:rPr lang="en-US" dirty="0" smtClean="0"/>
              <a:t>As</a:t>
            </a:r>
            <a:r>
              <a:rPr lang="en-US" baseline="30000" dirty="0" smtClean="0"/>
              <a:t> </a:t>
            </a:r>
            <a:r>
              <a:rPr lang="en-US" dirty="0"/>
              <a:t>(p, 4n) </a:t>
            </a:r>
            <a:r>
              <a:rPr lang="en-US" baseline="30000" dirty="0"/>
              <a:t>72</a:t>
            </a:r>
            <a:r>
              <a:rPr lang="en-US" dirty="0"/>
              <a:t>Se reaction; and 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AutoNum type="alphaLcParenBoth"/>
            </a:pPr>
            <a:r>
              <a:rPr lang="en-US" dirty="0" smtClean="0"/>
              <a:t>Assess radiation </a:t>
            </a:r>
            <a:r>
              <a:rPr lang="en-US" dirty="0"/>
              <a:t>stability </a:t>
            </a:r>
            <a:r>
              <a:rPr lang="en-US" dirty="0" smtClean="0"/>
              <a:t>of </a:t>
            </a:r>
            <a:r>
              <a:rPr lang="en-US" baseline="30000" dirty="0" smtClean="0"/>
              <a:t>72</a:t>
            </a:r>
            <a:r>
              <a:rPr lang="en-US" dirty="0" smtClean="0"/>
              <a:t>Se</a:t>
            </a:r>
            <a:r>
              <a:rPr lang="en-US" dirty="0"/>
              <a:t>/</a:t>
            </a:r>
            <a:r>
              <a:rPr lang="en-US" baseline="30000" dirty="0"/>
              <a:t>72</a:t>
            </a:r>
            <a:r>
              <a:rPr lang="en-US" dirty="0"/>
              <a:t>As generator system </a:t>
            </a:r>
            <a:r>
              <a:rPr lang="en-US" dirty="0" smtClean="0"/>
              <a:t>for up </a:t>
            </a:r>
            <a:r>
              <a:rPr lang="en-US" dirty="0"/>
              <a:t>to 50 </a:t>
            </a:r>
            <a:r>
              <a:rPr lang="en-US" dirty="0" err="1"/>
              <a:t>mCi</a:t>
            </a:r>
            <a:r>
              <a:rPr lang="en-US" dirty="0"/>
              <a:t> of </a:t>
            </a:r>
            <a:r>
              <a:rPr lang="en-US" baseline="30000" dirty="0" smtClean="0"/>
              <a:t>72</a:t>
            </a:r>
            <a:r>
              <a:rPr lang="en-US" dirty="0" smtClean="0"/>
              <a:t>Se.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3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Reactor production of high specific activity </a:t>
            </a:r>
            <a:r>
              <a:rPr lang="en-US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77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Produce therapeutic matched pair for the diagnostic 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72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As. 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4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Development of no carrier added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radioarsenic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72/77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As) precursor: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52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702793"/>
              </p:ext>
            </p:extLst>
          </p:nvPr>
        </p:nvGraphicFramePr>
        <p:xfrm>
          <a:off x="1257300" y="1752600"/>
          <a:ext cx="6667500" cy="466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86266"/>
            <a:ext cx="9143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17375E"/>
                </a:solidFill>
              </a:rPr>
              <a:t>Current Process – Challenge for </a:t>
            </a:r>
            <a:r>
              <a:rPr lang="en-US" sz="2800" baseline="30000" dirty="0" smtClean="0">
                <a:solidFill>
                  <a:srgbClr val="17375E"/>
                </a:solidFill>
              </a:rPr>
              <a:t>67</a:t>
            </a:r>
            <a:r>
              <a:rPr lang="en-US" sz="2800" dirty="0" smtClean="0">
                <a:solidFill>
                  <a:srgbClr val="17375E"/>
                </a:solidFill>
              </a:rPr>
              <a:t>Cu</a:t>
            </a:r>
          </a:p>
          <a:p>
            <a:pPr algn="ctr"/>
            <a:endParaRPr lang="en-US" sz="2800" dirty="0" smtClean="0">
              <a:solidFill>
                <a:srgbClr val="17375E"/>
              </a:solidFill>
            </a:endParaRPr>
          </a:p>
          <a:p>
            <a:pPr algn="ctr"/>
            <a:r>
              <a:rPr lang="en-US" sz="2800" dirty="0" smtClean="0">
                <a:solidFill>
                  <a:srgbClr val="17375E"/>
                </a:solidFill>
              </a:rPr>
              <a:t>Production rate of </a:t>
            </a:r>
            <a:r>
              <a:rPr lang="en-US" sz="2800" baseline="30000" dirty="0" smtClean="0">
                <a:solidFill>
                  <a:srgbClr val="17375E"/>
                </a:solidFill>
              </a:rPr>
              <a:t>64</a:t>
            </a:r>
            <a:r>
              <a:rPr lang="en-US" sz="2800" dirty="0" smtClean="0">
                <a:solidFill>
                  <a:srgbClr val="17375E"/>
                </a:solidFill>
              </a:rPr>
              <a:t>Cu is &gt;&gt; </a:t>
            </a:r>
            <a:r>
              <a:rPr lang="en-US" sz="2800" baseline="30000" dirty="0" smtClean="0">
                <a:solidFill>
                  <a:srgbClr val="17375E"/>
                </a:solidFill>
              </a:rPr>
              <a:t>67</a:t>
            </a:r>
            <a:r>
              <a:rPr lang="en-US" sz="2800" dirty="0" smtClean="0">
                <a:solidFill>
                  <a:srgbClr val="17375E"/>
                </a:solidFill>
              </a:rPr>
              <a:t>Cu at 100 – 118 MeV</a:t>
            </a:r>
            <a:endParaRPr lang="en-US" sz="2800" dirty="0">
              <a:solidFill>
                <a:srgbClr val="17375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0066"/>
            <a:ext cx="207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Project No.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7042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307186"/>
              </p:ext>
            </p:extLst>
          </p:nvPr>
        </p:nvGraphicFramePr>
        <p:xfrm>
          <a:off x="295337" y="1288552"/>
          <a:ext cx="8620063" cy="524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9267" y="584449"/>
            <a:ext cx="9084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7375E"/>
                </a:solidFill>
              </a:rPr>
              <a:t>Excitation Function for Production of </a:t>
            </a:r>
            <a:r>
              <a:rPr lang="en-US" sz="2400" baseline="30000" dirty="0" smtClean="0">
                <a:solidFill>
                  <a:srgbClr val="17375E"/>
                </a:solidFill>
              </a:rPr>
              <a:t>67</a:t>
            </a:r>
            <a:r>
              <a:rPr lang="en-US" sz="2400" dirty="0" smtClean="0">
                <a:solidFill>
                  <a:srgbClr val="17375E"/>
                </a:solidFill>
              </a:rPr>
              <a:t>Cu using protons</a:t>
            </a:r>
            <a:endParaRPr lang="en-US" sz="2400" dirty="0">
              <a:solidFill>
                <a:srgbClr val="17375E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454400" y="3911600"/>
            <a:ext cx="1219200" cy="897467"/>
            <a:chOff x="3852333" y="3014133"/>
            <a:chExt cx="1219200" cy="897467"/>
          </a:xfrm>
        </p:grpSpPr>
        <p:sp>
          <p:nvSpPr>
            <p:cNvPr id="4" name="Up Arrow 3"/>
            <p:cNvSpPr/>
            <p:nvPr/>
          </p:nvSpPr>
          <p:spPr>
            <a:xfrm>
              <a:off x="3852333" y="3014133"/>
              <a:ext cx="211667" cy="897467"/>
            </a:xfrm>
            <a:prstGeom prst="upArrow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064000" y="3141133"/>
              <a:ext cx="10075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New energy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901268" y="1571280"/>
            <a:ext cx="3132665" cy="1257068"/>
            <a:chOff x="5901268" y="749532"/>
            <a:chExt cx="3132665" cy="1257068"/>
          </a:xfrm>
        </p:grpSpPr>
        <p:sp>
          <p:nvSpPr>
            <p:cNvPr id="7" name="Down Arrow 6"/>
            <p:cNvSpPr/>
            <p:nvPr/>
          </p:nvSpPr>
          <p:spPr>
            <a:xfrm>
              <a:off x="6874933" y="1049866"/>
              <a:ext cx="2159000" cy="956734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01268" y="749532"/>
              <a:ext cx="1676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energy range used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46566"/>
            <a:ext cx="3289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Project No. 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146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37403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800" b="1" dirty="0" smtClean="0">
                <a:solidFill>
                  <a:srgbClr val="17375E"/>
                </a:solidFill>
              </a:rPr>
              <a:t>High </a:t>
            </a:r>
            <a:r>
              <a:rPr lang="en-US" sz="2800" b="1" dirty="0">
                <a:solidFill>
                  <a:srgbClr val="17375E"/>
                </a:solidFill>
              </a:rPr>
              <a:t>Specific Activity </a:t>
            </a:r>
            <a:r>
              <a:rPr lang="en-US" sz="2800" b="1" baseline="30000" dirty="0">
                <a:solidFill>
                  <a:srgbClr val="17375E"/>
                </a:solidFill>
              </a:rPr>
              <a:t>72</a:t>
            </a:r>
            <a:r>
              <a:rPr lang="en-US" sz="2800" b="1" dirty="0">
                <a:solidFill>
                  <a:srgbClr val="17375E"/>
                </a:solidFill>
              </a:rPr>
              <a:t>As (BNL and MU)</a:t>
            </a:r>
          </a:p>
        </p:txBody>
      </p:sp>
      <p:sp>
        <p:nvSpPr>
          <p:cNvPr id="4" name="Rectangle 3"/>
          <p:cNvSpPr/>
          <p:nvPr/>
        </p:nvSpPr>
        <p:spPr>
          <a:xfrm>
            <a:off x="203200" y="2099377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Arsenic</a:t>
            </a:r>
            <a:r>
              <a:rPr lang="en-US" sz="2400" dirty="0"/>
              <a:t>-72 (half-life 26 h) </a:t>
            </a:r>
            <a:r>
              <a:rPr lang="en-US" sz="2400" dirty="0" smtClean="0"/>
              <a:t>- positron </a:t>
            </a:r>
            <a:r>
              <a:rPr lang="en-US" sz="2400" dirty="0"/>
              <a:t>emitting </a:t>
            </a:r>
            <a:r>
              <a:rPr lang="en-US" sz="2400" dirty="0" smtClean="0"/>
              <a:t>daughter of </a:t>
            </a:r>
            <a:r>
              <a:rPr lang="en-US" sz="2400" baseline="30000" dirty="0"/>
              <a:t>72</a:t>
            </a:r>
            <a:r>
              <a:rPr lang="en-US" sz="2400" dirty="0"/>
              <a:t>Se (8.5 d)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G</a:t>
            </a:r>
            <a:r>
              <a:rPr lang="en-US" sz="2400" dirty="0" smtClean="0"/>
              <a:t>enerator </a:t>
            </a:r>
            <a:r>
              <a:rPr lang="en-US" sz="2400" dirty="0"/>
              <a:t>style production of </a:t>
            </a:r>
            <a:r>
              <a:rPr lang="en-US" sz="2400" baseline="30000" dirty="0"/>
              <a:t>72</a:t>
            </a:r>
            <a:r>
              <a:rPr lang="en-US" sz="2400" dirty="0"/>
              <a:t>As. 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11249" y="18703"/>
            <a:ext cx="1605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Project 2: 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203201" y="4435561"/>
            <a:ext cx="8686799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/>
              <a:t>Proton irradiation of natural As is preferred for production of </a:t>
            </a:r>
            <a:r>
              <a:rPr lang="en-US" sz="2400" baseline="30000" dirty="0" smtClean="0"/>
              <a:t>72</a:t>
            </a:r>
            <a:r>
              <a:rPr lang="en-US" sz="2400" dirty="0" smtClean="0"/>
              <a:t>Se. </a:t>
            </a:r>
            <a:endParaRPr lang="en-US" sz="2400" dirty="0"/>
          </a:p>
          <a:p>
            <a:pPr>
              <a:lnSpc>
                <a:spcPct val="13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1058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4779726"/>
            <a:ext cx="8204200" cy="140961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final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choice 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will depend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on</a:t>
            </a:r>
          </a:p>
          <a:p>
            <a:pPr lvl="4">
              <a:lnSpc>
                <a:spcPct val="120000"/>
              </a:lnSpc>
            </a:pP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heat load calculations and </a:t>
            </a:r>
            <a:endParaRPr lang="en-US" sz="24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4">
              <a:lnSpc>
                <a:spcPct val="120000"/>
              </a:lnSpc>
            </a:pP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ease 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of chemical conversion to desired </a:t>
            </a:r>
            <a:r>
              <a:rPr lang="en-US" sz="2400" i="1" baseline="30000" dirty="0" smtClean="0">
                <a:solidFill>
                  <a:schemeClr val="tx2">
                    <a:lumMod val="75000"/>
                  </a:schemeClr>
                </a:solidFill>
              </a:rPr>
              <a:t>72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Se form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4192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7375E"/>
                </a:solidFill>
              </a:rPr>
              <a:t>Challenge - Design of Target Material for BLIP ??</a:t>
            </a:r>
            <a:endParaRPr lang="en-US" sz="2800" b="1" dirty="0">
              <a:solidFill>
                <a:srgbClr val="17375E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864906"/>
              </p:ext>
            </p:extLst>
          </p:nvPr>
        </p:nvGraphicFramePr>
        <p:xfrm>
          <a:off x="0" y="1250836"/>
          <a:ext cx="9144000" cy="2482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Document" r:id="rId4" imgW="6083300" imgH="1384300" progId="Word.Document.12">
                  <p:embed/>
                </p:oleObj>
              </mc:Choice>
              <mc:Fallback>
                <p:oleObj name="Document" r:id="rId4" imgW="6083300" imgH="1384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1250836"/>
                        <a:ext cx="9144000" cy="24829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44500" y="3423081"/>
            <a:ext cx="85344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000" dirty="0"/>
              <a:t>Alloys of As </a:t>
            </a:r>
            <a:r>
              <a:rPr lang="en-US" sz="2000" dirty="0" smtClean="0"/>
              <a:t>and Copper </a:t>
            </a:r>
            <a:r>
              <a:rPr lang="en-US" sz="2000" dirty="0"/>
              <a:t>(i.e. Cu</a:t>
            </a:r>
            <a:r>
              <a:rPr lang="en-US" sz="2000" baseline="-25000" dirty="0"/>
              <a:t>3</a:t>
            </a:r>
            <a:r>
              <a:rPr lang="en-US" sz="2000" dirty="0"/>
              <a:t>As) have been produced in an effort to stabilize arsenic from volatilization during irradiation.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11249" y="18703"/>
            <a:ext cx="1605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Project 2: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392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58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7375E"/>
                </a:solidFill>
              </a:rPr>
              <a:t>Collaboration Opportunities</a:t>
            </a:r>
            <a:endParaRPr lang="en-US" sz="2800" b="1" dirty="0">
              <a:solidFill>
                <a:srgbClr val="17375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4200" y="1282700"/>
            <a:ext cx="8153400" cy="4875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/>
              <a:t>Funding independent of normal BLIP/RHIC funds.</a:t>
            </a:r>
          </a:p>
          <a:p>
            <a:pPr>
              <a:lnSpc>
                <a:spcPct val="130000"/>
              </a:lnSpc>
            </a:pPr>
            <a:endParaRPr lang="en-US" sz="2400" b="1" dirty="0"/>
          </a:p>
          <a:p>
            <a:pPr algn="ctr">
              <a:lnSpc>
                <a:spcPct val="130000"/>
              </a:lnSpc>
            </a:pPr>
            <a:r>
              <a:rPr lang="en-US" sz="2400" b="1" dirty="0" smtClean="0"/>
              <a:t>		</a:t>
            </a:r>
            <a:r>
              <a:rPr lang="en-US" sz="2400" i="1" dirty="0" smtClean="0"/>
              <a:t>Dedicated Beam Time</a:t>
            </a:r>
          </a:p>
          <a:p>
            <a:pPr>
              <a:lnSpc>
                <a:spcPct val="130000"/>
              </a:lnSpc>
            </a:pPr>
            <a:endParaRPr lang="en-US" sz="2400" b="1" dirty="0"/>
          </a:p>
          <a:p>
            <a:pPr>
              <a:lnSpc>
                <a:spcPct val="130000"/>
              </a:lnSpc>
            </a:pPr>
            <a:r>
              <a:rPr lang="en-US" sz="2400" b="1" dirty="0" err="1" smtClean="0"/>
              <a:t>Targetry</a:t>
            </a:r>
            <a:r>
              <a:rPr lang="en-US" sz="2400" b="1" dirty="0" smtClean="0"/>
              <a:t> Design  </a:t>
            </a:r>
            <a:r>
              <a:rPr lang="en-US" sz="2400" dirty="0" smtClean="0"/>
              <a:t>- canning; machining; loading; target arrays</a:t>
            </a:r>
          </a:p>
          <a:p>
            <a:pPr>
              <a:lnSpc>
                <a:spcPct val="130000"/>
              </a:lnSpc>
            </a:pPr>
            <a:r>
              <a:rPr lang="en-US" sz="2400" b="1" dirty="0" err="1" smtClean="0"/>
              <a:t>Modelling</a:t>
            </a:r>
            <a:r>
              <a:rPr lang="en-US" sz="2400" dirty="0" smtClean="0"/>
              <a:t> - heat calculations 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			- MCNPX calculations for comparison with Empire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/>
              <a:t>Materials</a:t>
            </a:r>
            <a:r>
              <a:rPr lang="en-US" sz="2400" dirty="0" smtClean="0"/>
              <a:t> – target cans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/>
              <a:t>Automating processes.</a:t>
            </a:r>
          </a:p>
          <a:p>
            <a:pPr>
              <a:lnSpc>
                <a:spcPct val="130000"/>
              </a:lnSpc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11300" y="5892800"/>
            <a:ext cx="568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Suzanne@bnl.gov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4904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227</Words>
  <Application>Microsoft Macintosh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Brookhaven National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Radiolabelling Activities</dc:title>
  <dc:creator>Smith, Suzanne</dc:creator>
  <cp:lastModifiedBy>suz</cp:lastModifiedBy>
  <cp:revision>162</cp:revision>
  <dcterms:created xsi:type="dcterms:W3CDTF">2012-12-18T06:03:05Z</dcterms:created>
  <dcterms:modified xsi:type="dcterms:W3CDTF">2013-06-04T13:15:56Z</dcterms:modified>
</cp:coreProperties>
</file>