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903" r:id="rId3"/>
    <p:sldId id="904" r:id="rId4"/>
    <p:sldId id="939" r:id="rId5"/>
    <p:sldId id="974" r:id="rId6"/>
    <p:sldId id="978" r:id="rId7"/>
    <p:sldId id="979" r:id="rId8"/>
    <p:sldId id="93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727"/>
  </p:normalViewPr>
  <p:slideViewPr>
    <p:cSldViewPr snapToGrid="0" snapToObjects="1">
      <p:cViewPr varScale="1">
        <p:scale>
          <a:sx n="89" d="100"/>
          <a:sy n="89" d="100"/>
        </p:scale>
        <p:origin x="16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AA600-0695-4640-81DF-6DB8D61A960D}" type="datetimeFigureOut">
              <a:rPr lang="en-US" smtClean="0"/>
              <a:t>7/14/20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7FFD3-CD82-4311-8B49-CA549CE33483}" type="slidenum">
              <a:rPr lang="en-US" smtClean="0"/>
              <a:t>‹#›</a:t>
            </a:fld>
            <a:endParaRPr lang="en-US"/>
          </a:p>
        </p:txBody>
      </p:sp>
    </p:spTree>
    <p:extLst>
      <p:ext uri="{BB962C8B-B14F-4D97-AF65-F5344CB8AC3E}">
        <p14:creationId xmlns:p14="http://schemas.microsoft.com/office/powerpoint/2010/main" val="252939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RHIC status</a:t>
            </a:r>
          </a:p>
        </p:txBody>
      </p:sp>
      <p:sp>
        <p:nvSpPr>
          <p:cNvPr id="3" name="Subtitle 2"/>
          <p:cNvSpPr>
            <a:spLocks noGrp="1"/>
          </p:cNvSpPr>
          <p:nvPr>
            <p:ph type="subTitle" idx="1"/>
          </p:nvPr>
        </p:nvSpPr>
        <p:spPr/>
        <p:txBody>
          <a:bodyPr/>
          <a:lstStyle/>
          <a:p>
            <a:r>
              <a:rPr lang="en-US" dirty="0"/>
              <a:t>Chuyu Liu</a:t>
            </a:r>
          </a:p>
          <a:p>
            <a:r>
              <a:rPr lang="en-US" dirty="0"/>
              <a:t>Time meeting</a:t>
            </a:r>
          </a:p>
          <a:p>
            <a:r>
              <a:rPr lang="en-US" dirty="0"/>
              <a:t>07/21/2020</a:t>
            </a:r>
          </a:p>
          <a:p>
            <a:endParaRPr lang="en-US" dirty="0"/>
          </a:p>
        </p:txBody>
      </p:sp>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0473-9DE1-6B4F-B587-2AA6DC61EA76}"/>
              </a:ext>
            </a:extLst>
          </p:cNvPr>
          <p:cNvSpPr>
            <a:spLocks noGrp="1"/>
          </p:cNvSpPr>
          <p:nvPr>
            <p:ph type="title"/>
          </p:nvPr>
        </p:nvSpPr>
        <p:spPr/>
        <p:txBody>
          <a:bodyPr/>
          <a:lstStyle/>
          <a:p>
            <a:r>
              <a:rPr lang="en-US" dirty="0"/>
              <a:t>RHIC status overview</a:t>
            </a:r>
          </a:p>
        </p:txBody>
      </p:sp>
      <p:sp>
        <p:nvSpPr>
          <p:cNvPr id="3" name="Content Placeholder 2">
            <a:extLst>
              <a:ext uri="{FF2B5EF4-FFF2-40B4-BE49-F238E27FC236}">
                <a16:creationId xmlns:a16="http://schemas.microsoft.com/office/drawing/2014/main" id="{04F2B4DB-BE2A-724E-B421-6E46E6CAD1F7}"/>
              </a:ext>
            </a:extLst>
          </p:cNvPr>
          <p:cNvSpPr>
            <a:spLocks noGrp="1"/>
          </p:cNvSpPr>
          <p:nvPr>
            <p:ph idx="1"/>
          </p:nvPr>
        </p:nvSpPr>
        <p:spPr/>
        <p:txBody>
          <a:bodyPr>
            <a:normAutofit/>
          </a:bodyPr>
          <a:lstStyle/>
          <a:p>
            <a:r>
              <a:rPr lang="en-US" dirty="0"/>
              <a:t>RHIC has been providing high performance physics stores over last week, even with the challenge of high temperature.</a:t>
            </a:r>
          </a:p>
          <a:p>
            <a:r>
              <a:rPr lang="en-US" dirty="0" err="1"/>
              <a:t>LEReC</a:t>
            </a:r>
            <a:r>
              <a:rPr lang="en-US" dirty="0"/>
              <a:t> cooling continues with robust performance and high up-time.</a:t>
            </a:r>
          </a:p>
          <a:p>
            <a:r>
              <a:rPr lang="en-US" dirty="0" err="1"/>
              <a:t>CeC</a:t>
            </a:r>
            <a:r>
              <a:rPr lang="en-US" dirty="0"/>
              <a:t> beam commissioning continues with ion beam which was ramped to the design energy last week.</a:t>
            </a:r>
          </a:p>
        </p:txBody>
      </p:sp>
      <p:sp>
        <p:nvSpPr>
          <p:cNvPr id="4" name="Slide Number Placeholder 3">
            <a:extLst>
              <a:ext uri="{FF2B5EF4-FFF2-40B4-BE49-F238E27FC236}">
                <a16:creationId xmlns:a16="http://schemas.microsoft.com/office/drawing/2014/main" id="{71830C4A-E8FD-6441-B1F6-738922CCC7B1}"/>
              </a:ext>
            </a:extLst>
          </p:cNvPr>
          <p:cNvSpPr>
            <a:spLocks noGrp="1"/>
          </p:cNvSpPr>
          <p:nvPr>
            <p:ph type="sldNum" sz="quarter" idx="12"/>
          </p:nvPr>
        </p:nvSpPr>
        <p:spPr/>
        <p:txBody>
          <a:bodyPr/>
          <a:lstStyle/>
          <a:p>
            <a:fld id="{716D9922-87B3-6043-9531-5184EA303DC1}" type="slidenum">
              <a:rPr lang="en-US" smtClean="0"/>
              <a:t>2</a:t>
            </a:fld>
            <a:endParaRPr lang="en-US" dirty="0"/>
          </a:p>
        </p:txBody>
      </p:sp>
    </p:spTree>
    <p:extLst>
      <p:ext uri="{BB962C8B-B14F-4D97-AF65-F5344CB8AC3E}">
        <p14:creationId xmlns:p14="http://schemas.microsoft.com/office/powerpoint/2010/main" val="18582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55AB-CC95-1840-81F7-308808093E0A}"/>
              </a:ext>
            </a:extLst>
          </p:cNvPr>
          <p:cNvSpPr>
            <a:spLocks noGrp="1"/>
          </p:cNvSpPr>
          <p:nvPr>
            <p:ph type="title"/>
          </p:nvPr>
        </p:nvSpPr>
        <p:spPr/>
        <p:txBody>
          <a:bodyPr/>
          <a:lstStyle/>
          <a:p>
            <a:r>
              <a:rPr lang="en-US" dirty="0"/>
              <a:t>RHIC stores of last week </a:t>
            </a:r>
          </a:p>
        </p:txBody>
      </p:sp>
      <p:sp>
        <p:nvSpPr>
          <p:cNvPr id="3" name="Content Placeholder 2">
            <a:extLst>
              <a:ext uri="{FF2B5EF4-FFF2-40B4-BE49-F238E27FC236}">
                <a16:creationId xmlns:a16="http://schemas.microsoft.com/office/drawing/2014/main" id="{A9EB3D9F-F878-7946-BB0E-410C30843D5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6866262-F361-6D4A-A219-0D027EA0B272}"/>
              </a:ext>
            </a:extLst>
          </p:cNvPr>
          <p:cNvSpPr>
            <a:spLocks noGrp="1"/>
          </p:cNvSpPr>
          <p:nvPr>
            <p:ph type="sldNum" sz="quarter" idx="12"/>
          </p:nvPr>
        </p:nvSpPr>
        <p:spPr/>
        <p:txBody>
          <a:bodyPr/>
          <a:lstStyle/>
          <a:p>
            <a:fld id="{716D9922-87B3-6043-9531-5184EA303DC1}" type="slidenum">
              <a:rPr lang="en-US" smtClean="0"/>
              <a:t>3</a:t>
            </a:fld>
            <a:endParaRPr lang="en-US"/>
          </a:p>
        </p:txBody>
      </p:sp>
      <p:pic>
        <p:nvPicPr>
          <p:cNvPr id="26" name="Picture 25">
            <a:extLst>
              <a:ext uri="{FF2B5EF4-FFF2-40B4-BE49-F238E27FC236}">
                <a16:creationId xmlns:a16="http://schemas.microsoft.com/office/drawing/2014/main" id="{C76D0D0C-BC28-7C49-9158-05225AE3892D}"/>
              </a:ext>
            </a:extLst>
          </p:cNvPr>
          <p:cNvPicPr>
            <a:picLocks noChangeAspect="1"/>
          </p:cNvPicPr>
          <p:nvPr/>
        </p:nvPicPr>
        <p:blipFill>
          <a:blip r:embed="rId2"/>
          <a:stretch>
            <a:fillRect/>
          </a:stretch>
        </p:blipFill>
        <p:spPr>
          <a:xfrm>
            <a:off x="1396703" y="1576852"/>
            <a:ext cx="6251202" cy="4942811"/>
          </a:xfrm>
          <a:prstGeom prst="rect">
            <a:avLst/>
          </a:prstGeom>
        </p:spPr>
      </p:pic>
      <p:sp>
        <p:nvSpPr>
          <p:cNvPr id="27" name="TextBox 26">
            <a:extLst>
              <a:ext uri="{FF2B5EF4-FFF2-40B4-BE49-F238E27FC236}">
                <a16:creationId xmlns:a16="http://schemas.microsoft.com/office/drawing/2014/main" id="{2B488780-02CE-1249-B5F8-0704860F56F9}"/>
              </a:ext>
            </a:extLst>
          </p:cNvPr>
          <p:cNvSpPr txBox="1"/>
          <p:nvPr/>
        </p:nvSpPr>
        <p:spPr>
          <a:xfrm>
            <a:off x="2500313" y="5705027"/>
            <a:ext cx="646331" cy="369332"/>
          </a:xfrm>
          <a:prstGeom prst="rect">
            <a:avLst/>
          </a:prstGeom>
          <a:noFill/>
        </p:spPr>
        <p:txBody>
          <a:bodyPr wrap="none" rtlCol="0">
            <a:spAutoFit/>
          </a:bodyPr>
          <a:lstStyle/>
          <a:p>
            <a:r>
              <a:rPr lang="en-US" dirty="0" err="1"/>
              <a:t>CeC</a:t>
            </a:r>
            <a:endParaRPr lang="en-US" dirty="0"/>
          </a:p>
        </p:txBody>
      </p:sp>
      <p:cxnSp>
        <p:nvCxnSpPr>
          <p:cNvPr id="29" name="Straight Arrow Connector 28">
            <a:extLst>
              <a:ext uri="{FF2B5EF4-FFF2-40B4-BE49-F238E27FC236}">
                <a16:creationId xmlns:a16="http://schemas.microsoft.com/office/drawing/2014/main" id="{D2A6669A-3A19-F445-9986-8AD242CE4B34}"/>
              </a:ext>
            </a:extLst>
          </p:cNvPr>
          <p:cNvCxnSpPr/>
          <p:nvPr/>
        </p:nvCxnSpPr>
        <p:spPr>
          <a:xfrm flipH="1" flipV="1">
            <a:off x="2300288" y="5057775"/>
            <a:ext cx="328612" cy="696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3D04DAE-F6F0-054A-AED3-EAA9590B035A}"/>
              </a:ext>
            </a:extLst>
          </p:cNvPr>
          <p:cNvCxnSpPr/>
          <p:nvPr/>
        </p:nvCxnSpPr>
        <p:spPr>
          <a:xfrm flipV="1">
            <a:off x="2957513" y="5406266"/>
            <a:ext cx="189131" cy="348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0F2EBB1-60B0-1F48-89B3-AE9E09B40934}"/>
              </a:ext>
            </a:extLst>
          </p:cNvPr>
          <p:cNvSpPr txBox="1"/>
          <p:nvPr/>
        </p:nvSpPr>
        <p:spPr>
          <a:xfrm>
            <a:off x="5600700" y="5754757"/>
            <a:ext cx="659155" cy="369332"/>
          </a:xfrm>
          <a:prstGeom prst="rect">
            <a:avLst/>
          </a:prstGeom>
          <a:noFill/>
        </p:spPr>
        <p:txBody>
          <a:bodyPr wrap="none" rtlCol="0">
            <a:spAutoFit/>
          </a:bodyPr>
          <a:lstStyle/>
          <a:p>
            <a:r>
              <a:rPr lang="en-US" dirty="0"/>
              <a:t>UPS</a:t>
            </a:r>
          </a:p>
        </p:txBody>
      </p:sp>
      <p:cxnSp>
        <p:nvCxnSpPr>
          <p:cNvPr id="34" name="Straight Arrow Connector 33">
            <a:extLst>
              <a:ext uri="{FF2B5EF4-FFF2-40B4-BE49-F238E27FC236}">
                <a16:creationId xmlns:a16="http://schemas.microsoft.com/office/drawing/2014/main" id="{F85C64E0-DC02-5A4E-815C-A3CD6584DBF6}"/>
              </a:ext>
            </a:extLst>
          </p:cNvPr>
          <p:cNvCxnSpPr/>
          <p:nvPr/>
        </p:nvCxnSpPr>
        <p:spPr>
          <a:xfrm flipH="1" flipV="1">
            <a:off x="5457825" y="5186363"/>
            <a:ext cx="371475" cy="51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60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9669-0D44-E343-916D-C99F027BA42F}"/>
              </a:ext>
            </a:extLst>
          </p:cNvPr>
          <p:cNvSpPr>
            <a:spLocks noGrp="1"/>
          </p:cNvSpPr>
          <p:nvPr>
            <p:ph type="title"/>
          </p:nvPr>
        </p:nvSpPr>
        <p:spPr/>
        <p:txBody>
          <a:bodyPr/>
          <a:lstStyle/>
          <a:p>
            <a:r>
              <a:rPr lang="en-US" dirty="0"/>
              <a:t>Fine-tuning of RHIC stores</a:t>
            </a:r>
          </a:p>
        </p:txBody>
      </p:sp>
      <p:sp>
        <p:nvSpPr>
          <p:cNvPr id="3" name="Content Placeholder 2">
            <a:extLst>
              <a:ext uri="{FF2B5EF4-FFF2-40B4-BE49-F238E27FC236}">
                <a16:creationId xmlns:a16="http://schemas.microsoft.com/office/drawing/2014/main" id="{1D51D91A-9C9D-F946-BA39-89CD5506835D}"/>
              </a:ext>
            </a:extLst>
          </p:cNvPr>
          <p:cNvSpPr>
            <a:spLocks noGrp="1"/>
          </p:cNvSpPr>
          <p:nvPr>
            <p:ph idx="1"/>
          </p:nvPr>
        </p:nvSpPr>
        <p:spPr/>
        <p:txBody>
          <a:bodyPr>
            <a:normAutofit fontScale="70000" lnSpcReduction="20000"/>
          </a:bodyPr>
          <a:lstStyle/>
          <a:p>
            <a:r>
              <a:rPr lang="en-US" dirty="0"/>
              <a:t>Adjustment of collimators were needed more often to control STAR background, due to a different hysteresis state and temperature variation.</a:t>
            </a:r>
          </a:p>
          <a:p>
            <a:r>
              <a:rPr lang="en-US" dirty="0"/>
              <a:t>Ramping down cavity voltage from 60 to 40 kV was re-engaged for the benefit of beam lifetime, however, reverted due to minimal gain of rate and tuner slips.</a:t>
            </a:r>
          </a:p>
          <a:p>
            <a:r>
              <a:rPr lang="en-US" dirty="0"/>
              <a:t>AGS </a:t>
            </a:r>
            <a:r>
              <a:rPr lang="en-US" dirty="0" err="1"/>
              <a:t>supercycle</a:t>
            </a:r>
            <a:r>
              <a:rPr lang="en-US" dirty="0"/>
              <a:t> length was reduced from 6 to 5.4 s which helps improve beam intensity in collision and shorten turn-around time.</a:t>
            </a:r>
          </a:p>
          <a:p>
            <a:r>
              <a:rPr lang="en-US" dirty="0"/>
              <a:t>With improvements of beam intensity thanks to multiple efforts, we are running at record high intensity. Based on the observation that trigger rate did not go up with intensity square, we decided to run EBIS with ~10% lower intensity to help cathode lifetime. No obvious degradation of trigger rate due to the reduction of intensity.</a:t>
            </a:r>
          </a:p>
          <a:p>
            <a:endParaRPr lang="en-US" dirty="0"/>
          </a:p>
        </p:txBody>
      </p:sp>
      <p:sp>
        <p:nvSpPr>
          <p:cNvPr id="4" name="Slide Number Placeholder 3">
            <a:extLst>
              <a:ext uri="{FF2B5EF4-FFF2-40B4-BE49-F238E27FC236}">
                <a16:creationId xmlns:a16="http://schemas.microsoft.com/office/drawing/2014/main" id="{80665718-1F2F-7042-BAED-A7513E3FDF85}"/>
              </a:ext>
            </a:extLst>
          </p:cNvPr>
          <p:cNvSpPr>
            <a:spLocks noGrp="1"/>
          </p:cNvSpPr>
          <p:nvPr>
            <p:ph type="sldNum" sz="quarter" idx="12"/>
          </p:nvPr>
        </p:nvSpPr>
        <p:spPr/>
        <p:txBody>
          <a:bodyPr/>
          <a:lstStyle/>
          <a:p>
            <a:fld id="{716D9922-87B3-6043-9531-5184EA303DC1}" type="slidenum">
              <a:rPr lang="en-US" smtClean="0"/>
              <a:t>4</a:t>
            </a:fld>
            <a:endParaRPr lang="en-US" dirty="0"/>
          </a:p>
        </p:txBody>
      </p:sp>
    </p:spTree>
    <p:extLst>
      <p:ext uri="{BB962C8B-B14F-4D97-AF65-F5344CB8AC3E}">
        <p14:creationId xmlns:p14="http://schemas.microsoft.com/office/powerpoint/2010/main" val="305089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8DBB-68A9-BA41-A9CF-78EE507894DB}"/>
              </a:ext>
            </a:extLst>
          </p:cNvPr>
          <p:cNvSpPr>
            <a:spLocks noGrp="1"/>
          </p:cNvSpPr>
          <p:nvPr>
            <p:ph type="title"/>
          </p:nvPr>
        </p:nvSpPr>
        <p:spPr/>
        <p:txBody>
          <a:bodyPr/>
          <a:lstStyle/>
          <a:p>
            <a:r>
              <a:rPr lang="en-US" dirty="0"/>
              <a:t>Running at high temperature</a:t>
            </a:r>
          </a:p>
        </p:txBody>
      </p:sp>
      <p:sp>
        <p:nvSpPr>
          <p:cNvPr id="3" name="Content Placeholder 2">
            <a:extLst>
              <a:ext uri="{FF2B5EF4-FFF2-40B4-BE49-F238E27FC236}">
                <a16:creationId xmlns:a16="http://schemas.microsoft.com/office/drawing/2014/main" id="{04096E8F-80A5-FF48-9754-C2584C4535A9}"/>
              </a:ext>
            </a:extLst>
          </p:cNvPr>
          <p:cNvSpPr>
            <a:spLocks noGrp="1"/>
          </p:cNvSpPr>
          <p:nvPr>
            <p:ph idx="1"/>
          </p:nvPr>
        </p:nvSpPr>
        <p:spPr/>
        <p:txBody>
          <a:bodyPr>
            <a:normAutofit/>
          </a:bodyPr>
          <a:lstStyle/>
          <a:p>
            <a:r>
              <a:rPr lang="en-US" dirty="0"/>
              <a:t>The BPM electronics are extremely hot in the following areas: 7C, 7W, 8B, 10A. AC tech made progress to bring temp down in 1004A and 7W. </a:t>
            </a:r>
          </a:p>
          <a:p>
            <a:r>
              <a:rPr lang="en-US" dirty="0"/>
              <a:t>BPMs in 8B were turned off for a few hours. Physics stores kept running without compromised performance.</a:t>
            </a:r>
          </a:p>
          <a:p>
            <a:r>
              <a:rPr lang="en-US" dirty="0"/>
              <a:t>We would not be able to ramp with BPMs in 8B turned off. </a:t>
            </a:r>
            <a:r>
              <a:rPr lang="en-US" dirty="0" err="1"/>
              <a:t>CeC</a:t>
            </a:r>
            <a:r>
              <a:rPr lang="en-US" dirty="0"/>
              <a:t> commissioning with ion should avoid hot days.</a:t>
            </a:r>
          </a:p>
        </p:txBody>
      </p:sp>
      <p:sp>
        <p:nvSpPr>
          <p:cNvPr id="4" name="Slide Number Placeholder 3">
            <a:extLst>
              <a:ext uri="{FF2B5EF4-FFF2-40B4-BE49-F238E27FC236}">
                <a16:creationId xmlns:a16="http://schemas.microsoft.com/office/drawing/2014/main" id="{730223AD-D4F3-274A-A1BC-64468F2603FF}"/>
              </a:ext>
            </a:extLst>
          </p:cNvPr>
          <p:cNvSpPr>
            <a:spLocks noGrp="1"/>
          </p:cNvSpPr>
          <p:nvPr>
            <p:ph type="sldNum" sz="quarter" idx="12"/>
          </p:nvPr>
        </p:nvSpPr>
        <p:spPr/>
        <p:txBody>
          <a:bodyPr/>
          <a:lstStyle/>
          <a:p>
            <a:fld id="{716D9922-87B3-6043-9531-5184EA303DC1}" type="slidenum">
              <a:rPr lang="en-US" smtClean="0"/>
              <a:t>5</a:t>
            </a:fld>
            <a:endParaRPr lang="en-US" dirty="0"/>
          </a:p>
        </p:txBody>
      </p:sp>
    </p:spTree>
    <p:extLst>
      <p:ext uri="{BB962C8B-B14F-4D97-AF65-F5344CB8AC3E}">
        <p14:creationId xmlns:p14="http://schemas.microsoft.com/office/powerpoint/2010/main" val="30743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3954-9520-FC4D-A15B-725D2A923C71}"/>
              </a:ext>
            </a:extLst>
          </p:cNvPr>
          <p:cNvSpPr>
            <a:spLocks noGrp="1"/>
          </p:cNvSpPr>
          <p:nvPr>
            <p:ph type="title"/>
          </p:nvPr>
        </p:nvSpPr>
        <p:spPr/>
        <p:txBody>
          <a:bodyPr/>
          <a:lstStyle/>
          <a:p>
            <a:r>
              <a:rPr lang="en-US" dirty="0"/>
              <a:t>Hysteresis after </a:t>
            </a:r>
            <a:r>
              <a:rPr lang="en-US" dirty="0" err="1"/>
              <a:t>CeC</a:t>
            </a:r>
            <a:r>
              <a:rPr lang="en-US" dirty="0"/>
              <a:t> ramp</a:t>
            </a:r>
          </a:p>
        </p:txBody>
      </p:sp>
      <p:sp>
        <p:nvSpPr>
          <p:cNvPr id="3" name="Content Placeholder 2">
            <a:extLst>
              <a:ext uri="{FF2B5EF4-FFF2-40B4-BE49-F238E27FC236}">
                <a16:creationId xmlns:a16="http://schemas.microsoft.com/office/drawing/2014/main" id="{A1966498-3133-5242-B288-9A85B1AAEDCE}"/>
              </a:ext>
            </a:extLst>
          </p:cNvPr>
          <p:cNvSpPr>
            <a:spLocks noGrp="1"/>
          </p:cNvSpPr>
          <p:nvPr>
            <p:ph idx="1"/>
          </p:nvPr>
        </p:nvSpPr>
        <p:spPr/>
        <p:txBody>
          <a:bodyPr/>
          <a:lstStyle/>
          <a:p>
            <a:r>
              <a:rPr lang="en-US" dirty="0"/>
              <a:t>Four wiggle ramps was executed however not able to bring us back to the same state.</a:t>
            </a:r>
          </a:p>
          <a:p>
            <a:r>
              <a:rPr lang="en-US" dirty="0"/>
              <a:t>Tunes, </a:t>
            </a:r>
            <a:r>
              <a:rPr lang="en-US" dirty="0" err="1"/>
              <a:t>chroms</a:t>
            </a:r>
            <a:r>
              <a:rPr lang="en-US" dirty="0"/>
              <a:t>, and horizontal average orbit was off so beam lifetime was horrible.</a:t>
            </a:r>
          </a:p>
          <a:p>
            <a:r>
              <a:rPr lang="en-US" dirty="0"/>
              <a:t>A 12 by 12 ramp was performed with feedbacks and then feed-forward was applied before physics fill.</a:t>
            </a:r>
          </a:p>
          <a:p>
            <a:r>
              <a:rPr lang="en-US" dirty="0"/>
              <a:t>Follow-up collimator adjustments were made to control background signal.</a:t>
            </a:r>
          </a:p>
        </p:txBody>
      </p:sp>
      <p:sp>
        <p:nvSpPr>
          <p:cNvPr id="4" name="Slide Number Placeholder 3">
            <a:extLst>
              <a:ext uri="{FF2B5EF4-FFF2-40B4-BE49-F238E27FC236}">
                <a16:creationId xmlns:a16="http://schemas.microsoft.com/office/drawing/2014/main" id="{0741C7FF-D0E5-904E-8D01-5084F55F8A99}"/>
              </a:ext>
            </a:extLst>
          </p:cNvPr>
          <p:cNvSpPr>
            <a:spLocks noGrp="1"/>
          </p:cNvSpPr>
          <p:nvPr>
            <p:ph type="sldNum" sz="quarter" idx="12"/>
          </p:nvPr>
        </p:nvSpPr>
        <p:spPr/>
        <p:txBody>
          <a:bodyPr/>
          <a:lstStyle/>
          <a:p>
            <a:fld id="{716D9922-87B3-6043-9531-5184EA303DC1}" type="slidenum">
              <a:rPr lang="en-US" smtClean="0"/>
              <a:t>6</a:t>
            </a:fld>
            <a:endParaRPr lang="en-US"/>
          </a:p>
        </p:txBody>
      </p:sp>
    </p:spTree>
    <p:extLst>
      <p:ext uri="{BB962C8B-B14F-4D97-AF65-F5344CB8AC3E}">
        <p14:creationId xmlns:p14="http://schemas.microsoft.com/office/powerpoint/2010/main" val="224485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55CF3-358D-A146-BA97-8C2B6B03360F}"/>
              </a:ext>
            </a:extLst>
          </p:cNvPr>
          <p:cNvSpPr>
            <a:spLocks noGrp="1"/>
          </p:cNvSpPr>
          <p:nvPr>
            <p:ph type="sldNum" sz="quarter" idx="12"/>
          </p:nvPr>
        </p:nvSpPr>
        <p:spPr/>
        <p:txBody>
          <a:bodyPr/>
          <a:lstStyle/>
          <a:p>
            <a:fld id="{716D9922-87B3-6043-9531-5184EA303DC1}" type="slidenum">
              <a:rPr lang="en-US" smtClean="0"/>
              <a:t>7</a:t>
            </a:fld>
            <a:endParaRPr lang="en-US"/>
          </a:p>
        </p:txBody>
      </p:sp>
      <p:pic>
        <p:nvPicPr>
          <p:cNvPr id="3" name="Picture 2">
            <a:extLst>
              <a:ext uri="{FF2B5EF4-FFF2-40B4-BE49-F238E27FC236}">
                <a16:creationId xmlns:a16="http://schemas.microsoft.com/office/drawing/2014/main" id="{3D71E839-9DE2-1444-8A92-31CD3CA4E747}"/>
              </a:ext>
            </a:extLst>
          </p:cNvPr>
          <p:cNvPicPr>
            <a:picLocks noChangeAspect="1"/>
          </p:cNvPicPr>
          <p:nvPr/>
        </p:nvPicPr>
        <p:blipFill>
          <a:blip r:embed="rId2"/>
          <a:stretch>
            <a:fillRect/>
          </a:stretch>
        </p:blipFill>
        <p:spPr>
          <a:xfrm>
            <a:off x="1834159" y="1047751"/>
            <a:ext cx="5719189" cy="4846996"/>
          </a:xfrm>
          <a:prstGeom prst="rect">
            <a:avLst/>
          </a:prstGeom>
        </p:spPr>
      </p:pic>
      <p:sp>
        <p:nvSpPr>
          <p:cNvPr id="4" name="TextBox 3">
            <a:extLst>
              <a:ext uri="{FF2B5EF4-FFF2-40B4-BE49-F238E27FC236}">
                <a16:creationId xmlns:a16="http://schemas.microsoft.com/office/drawing/2014/main" id="{6D41D6E1-D211-C24E-911A-8D23589DCCC9}"/>
              </a:ext>
            </a:extLst>
          </p:cNvPr>
          <p:cNvSpPr txBox="1"/>
          <p:nvPr/>
        </p:nvSpPr>
        <p:spPr>
          <a:xfrm>
            <a:off x="2714625" y="3657600"/>
            <a:ext cx="1236236" cy="369332"/>
          </a:xfrm>
          <a:prstGeom prst="rect">
            <a:avLst/>
          </a:prstGeom>
          <a:noFill/>
        </p:spPr>
        <p:txBody>
          <a:bodyPr wrap="none" rtlCol="0">
            <a:spAutoFit/>
          </a:bodyPr>
          <a:lstStyle/>
          <a:p>
            <a:r>
              <a:rPr lang="en-US" dirty="0" err="1"/>
              <a:t>CeC</a:t>
            </a:r>
            <a:r>
              <a:rPr lang="en-US" dirty="0"/>
              <a:t> ramp</a:t>
            </a:r>
          </a:p>
        </p:txBody>
      </p:sp>
      <p:cxnSp>
        <p:nvCxnSpPr>
          <p:cNvPr id="6" name="Straight Arrow Connector 5">
            <a:extLst>
              <a:ext uri="{FF2B5EF4-FFF2-40B4-BE49-F238E27FC236}">
                <a16:creationId xmlns:a16="http://schemas.microsoft.com/office/drawing/2014/main" id="{1D3A7E8F-108A-8447-B068-B506BC4A934D}"/>
              </a:ext>
            </a:extLst>
          </p:cNvPr>
          <p:cNvCxnSpPr>
            <a:stCxn id="4" idx="1"/>
          </p:cNvCxnSpPr>
          <p:nvPr/>
        </p:nvCxnSpPr>
        <p:spPr>
          <a:xfrm flipH="1" flipV="1">
            <a:off x="2600325" y="3300413"/>
            <a:ext cx="114300" cy="541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6B4B933-C057-9E45-80B4-926595A8CC85}"/>
              </a:ext>
            </a:extLst>
          </p:cNvPr>
          <p:cNvSpPr txBox="1"/>
          <p:nvPr/>
        </p:nvSpPr>
        <p:spPr>
          <a:xfrm>
            <a:off x="5600700" y="3128963"/>
            <a:ext cx="838691" cy="369332"/>
          </a:xfrm>
          <a:prstGeom prst="rect">
            <a:avLst/>
          </a:prstGeom>
          <a:noFill/>
        </p:spPr>
        <p:txBody>
          <a:bodyPr wrap="none" rtlCol="0">
            <a:spAutoFit/>
          </a:bodyPr>
          <a:lstStyle/>
          <a:p>
            <a:r>
              <a:rPr lang="en-US" dirty="0"/>
              <a:t>wiggle</a:t>
            </a:r>
          </a:p>
        </p:txBody>
      </p:sp>
      <p:cxnSp>
        <p:nvCxnSpPr>
          <p:cNvPr id="9" name="Straight Arrow Connector 8">
            <a:extLst>
              <a:ext uri="{FF2B5EF4-FFF2-40B4-BE49-F238E27FC236}">
                <a16:creationId xmlns:a16="http://schemas.microsoft.com/office/drawing/2014/main" id="{DDD561BB-D8BA-1340-8785-09BE017175D0}"/>
              </a:ext>
            </a:extLst>
          </p:cNvPr>
          <p:cNvCxnSpPr/>
          <p:nvPr/>
        </p:nvCxnSpPr>
        <p:spPr>
          <a:xfrm>
            <a:off x="6020045" y="3571339"/>
            <a:ext cx="0" cy="270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64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6E77-041C-E445-9BF4-32E9E9C71A85}"/>
              </a:ext>
            </a:extLst>
          </p:cNvPr>
          <p:cNvSpPr>
            <a:spLocks noGrp="1"/>
          </p:cNvSpPr>
          <p:nvPr>
            <p:ph type="title"/>
          </p:nvPr>
        </p:nvSpPr>
        <p:spPr/>
        <p:txBody>
          <a:bodyPr/>
          <a:lstStyle/>
          <a:p>
            <a:r>
              <a:rPr lang="en-US" dirty="0"/>
              <a:t>Tests to recover faster from </a:t>
            </a:r>
            <a:r>
              <a:rPr lang="en-US" dirty="0" err="1"/>
              <a:t>CeC</a:t>
            </a:r>
            <a:r>
              <a:rPr lang="en-US" dirty="0"/>
              <a:t> ramps</a:t>
            </a:r>
          </a:p>
        </p:txBody>
      </p:sp>
      <p:sp>
        <p:nvSpPr>
          <p:cNvPr id="3" name="Content Placeholder 2">
            <a:extLst>
              <a:ext uri="{FF2B5EF4-FFF2-40B4-BE49-F238E27FC236}">
                <a16:creationId xmlns:a16="http://schemas.microsoft.com/office/drawing/2014/main" id="{4AA3C535-FCF8-924D-A0FF-7E6AFD2E27F0}"/>
              </a:ext>
            </a:extLst>
          </p:cNvPr>
          <p:cNvSpPr>
            <a:spLocks noGrp="1"/>
          </p:cNvSpPr>
          <p:nvPr>
            <p:ph idx="1"/>
          </p:nvPr>
        </p:nvSpPr>
        <p:spPr/>
        <p:txBody>
          <a:bodyPr>
            <a:normAutofit/>
          </a:bodyPr>
          <a:lstStyle/>
          <a:p>
            <a:r>
              <a:rPr lang="en-US" dirty="0"/>
              <a:t>Two proposals for testing:</a:t>
            </a:r>
          </a:p>
          <a:p>
            <a:pPr lvl="1"/>
            <a:r>
              <a:rPr lang="en-US" dirty="0"/>
              <a:t>Addition of one more cycle in the wiggle ramp.</a:t>
            </a:r>
          </a:p>
          <a:p>
            <a:pPr lvl="1"/>
            <a:r>
              <a:rPr lang="en-US" dirty="0"/>
              <a:t>Addition of a pre-cycle (for example back and forth between 50 and 100 A) before the wiggle ramp.</a:t>
            </a:r>
          </a:p>
        </p:txBody>
      </p:sp>
      <p:sp>
        <p:nvSpPr>
          <p:cNvPr id="4" name="Slide Number Placeholder 3">
            <a:extLst>
              <a:ext uri="{FF2B5EF4-FFF2-40B4-BE49-F238E27FC236}">
                <a16:creationId xmlns:a16="http://schemas.microsoft.com/office/drawing/2014/main" id="{E2A617AE-4599-864D-A2A6-6141D217D337}"/>
              </a:ext>
            </a:extLst>
          </p:cNvPr>
          <p:cNvSpPr>
            <a:spLocks noGrp="1"/>
          </p:cNvSpPr>
          <p:nvPr>
            <p:ph type="sldNum" sz="quarter" idx="12"/>
          </p:nvPr>
        </p:nvSpPr>
        <p:spPr/>
        <p:txBody>
          <a:bodyPr/>
          <a:lstStyle/>
          <a:p>
            <a:fld id="{716D9922-87B3-6043-9531-5184EA303DC1}" type="slidenum">
              <a:rPr lang="en-US" smtClean="0"/>
              <a:t>8</a:t>
            </a:fld>
            <a:endParaRPr lang="en-US" dirty="0"/>
          </a:p>
        </p:txBody>
      </p:sp>
    </p:spTree>
    <p:extLst>
      <p:ext uri="{BB962C8B-B14F-4D97-AF65-F5344CB8AC3E}">
        <p14:creationId xmlns:p14="http://schemas.microsoft.com/office/powerpoint/2010/main" val="278977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nPlanning" id="{8B2B87CE-65E3-402D-84A8-306E6DD24D84}" vid="{54A43EE6-C697-4011-9657-9B6609E33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runPlanning</Template>
  <TotalTime>41134</TotalTime>
  <Words>401</Words>
  <Application>Microsoft Macintosh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RHIC status</vt:lpstr>
      <vt:lpstr>RHIC status overview</vt:lpstr>
      <vt:lpstr>RHIC stores of last week </vt:lpstr>
      <vt:lpstr>Fine-tuning of RHIC stores</vt:lpstr>
      <vt:lpstr>Running at high temperature</vt:lpstr>
      <vt:lpstr>Hysteresis after CeC ramp</vt:lpstr>
      <vt:lpstr>PowerPoint Presentation</vt:lpstr>
      <vt:lpstr>Tests to recover faster from CeC ramps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BES-II run planning</dc:title>
  <dc:subject/>
  <dc:creator>Liu, Chuyu</dc:creator>
  <cp:keywords/>
  <dc:description/>
  <cp:lastModifiedBy>Chuyu Liu</cp:lastModifiedBy>
  <cp:revision>105</cp:revision>
  <dcterms:created xsi:type="dcterms:W3CDTF">2019-11-12T14:36:13Z</dcterms:created>
  <dcterms:modified xsi:type="dcterms:W3CDTF">2020-07-21T14:53:59Z</dcterms:modified>
  <cp:category/>
</cp:coreProperties>
</file>