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319" r:id="rId5"/>
    <p:sldId id="318" r:id="rId6"/>
    <p:sldId id="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92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224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46FCB-3816-6D47-AA46-7976FC58A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DBA4C-CFCF-A547-A3D6-513CB138F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A866-82B7-C64F-9970-E0A7482A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ABFA7-59C7-3D41-97DA-E921E77B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2141-7A7E-484F-8C9B-C26B1DB4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77A5-0AFF-CD4E-B169-4499BC36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E861D-D6E8-6540-B09E-258CB5293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B8E9F-44A0-E947-877D-4DD5CFA0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DCA9-FB3D-194E-94E4-AA622B87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705EC-F109-FD40-B48A-EADE4237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8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51BBC-2648-CB4E-89DD-542962AE1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BA80F-DC2A-5E41-809A-BBE187626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329E-C500-0549-A572-96EFCFC2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DB2BC-5638-9941-B941-E6D66E20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8E181-A7D7-4244-802A-B292F70E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7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2291-264E-804C-A2A9-45565502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F24F-09B8-CC4D-93D8-88F9338E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96C67-0A66-BE47-B44C-A44BBAAA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57D8-5068-B440-B733-277503DC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317D2-5C44-3246-9608-12681DFC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1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ECB5-F4BE-E042-9291-9B3B8B8E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C5A6C-7CDD-6E42-9247-0B47EA449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C1819-55EA-C144-97E7-177047C6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DD54-F902-9C43-B54A-51537A81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A3351-4405-9548-8B2A-044197EA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52D85-C362-5E44-92D6-CE7F040F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13D9-B94E-6148-8D5D-F9587DCCD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D0453-FAFA-A24E-A561-7D65C5801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B8CBE-92A1-DF4B-99D5-18813452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E0EF8-5FC2-2041-BD9F-CA71164A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8BA3F-3362-724E-8EEC-9A1EC4CE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0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0425-2322-2A48-95F8-4CC20D41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C1E01-560E-664F-8BDB-84E6681FF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6F4C5-72BC-EE4F-AA10-7D79D38E9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262F2-98E0-9244-B634-FE5B099EF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298DF-AC96-224B-A8E7-3CABF6230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26D82-D799-5642-823C-3D255B81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AA879-ED9D-7345-96AA-5E978EF0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EE478-9828-AC41-AF83-697F6687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88FD-A649-2044-AAAD-4B59E6C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338E6-9417-2045-A3CF-5F12D345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045B4-2A1F-9C4E-958C-7B3E909C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C851D-F3D2-8A4A-82CC-2074864F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FB966-2951-8046-A67D-B056AE2B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C9560-901C-9746-9999-9523189A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731D2-9DC5-2A4B-8899-F67C3433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E293-00F9-484A-9819-43A68644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58E2-89F5-6F4C-B196-18E34D39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5702C-9643-8A4B-85B5-718FD06CC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A921E-19B1-3A4C-B075-46AFE0FC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43374-D8B8-7A43-9B49-5C40187F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53784-F5D3-F14B-852F-F7ADCC6C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7918-B085-7A4D-A5B9-3AFE585B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CD949-2074-384F-B29F-7D5720BC8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05144-5FDB-844F-8FE1-CEDF3720A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CEC13-765B-584B-8C63-3A926191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0052D-BC06-6C4A-9C99-0D6FC2CF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2ADB-A9BC-0E40-A2DB-A93DD55F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C9B9B-A7DF-B845-B91C-E35F908D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7C8F1-4D22-8042-9A0A-544AF6CCD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A10E0-9A46-664E-9A59-910C6452D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9EA9-9859-5849-AA19-05F59C873755}" type="datetimeFigureOut">
              <a:rPr lang="en-US" smtClean="0"/>
              <a:t>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808B1-D493-2F40-888B-4A90CFF1F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414A-7DDA-3842-B383-C6FFF003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8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/>
            </a:br>
            <a:r>
              <a:rPr lang="en-US" sz="1800"/>
              <a:t>1/4/2022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90679" y="1017867"/>
            <a:ext cx="5813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 continue with partial blue snake at bi9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scan for stable spin direction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Change to 254.21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RHIC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476D18-4221-4741-A282-2BAAC90EF7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" t="7760" r="2108" b="10566"/>
          <a:stretch/>
        </p:blipFill>
        <p:spPr bwMode="auto">
          <a:xfrm>
            <a:off x="5264331" y="1129937"/>
            <a:ext cx="6738395" cy="459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3FA9CC-77DE-DF4F-A9D2-6582322907ED}"/>
              </a:ext>
            </a:extLst>
          </p:cNvPr>
          <p:cNvSpPr txBox="1"/>
          <p:nvPr/>
        </p:nvSpPr>
        <p:spPr>
          <a:xfrm>
            <a:off x="5734026" y="833201"/>
            <a:ext cx="18146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Energy Scan</a:t>
            </a:r>
          </a:p>
        </p:txBody>
      </p:sp>
    </p:spTree>
    <p:extLst>
      <p:ext uri="{BB962C8B-B14F-4D97-AF65-F5344CB8AC3E}">
        <p14:creationId xmlns:p14="http://schemas.microsoft.com/office/powerpoint/2010/main" val="227576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5AE5B4B-5EC3-3C4B-B422-A5C31974F54B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Store energy scan : Fill 32920</a:t>
            </a:r>
            <a:br>
              <a:rPr lang="en-US" sz="3700" dirty="0"/>
            </a:br>
            <a:endParaRPr lang="en-US" sz="1800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732A1DFE-9391-4747-87C8-4AB00E3B6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" t="7760" r="2108" b="10566"/>
          <a:stretch/>
        </p:blipFill>
        <p:spPr bwMode="auto">
          <a:xfrm>
            <a:off x="5264331" y="1129937"/>
            <a:ext cx="6738395" cy="459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FDACD8-3A5A-0C40-A889-5F214F265966}"/>
              </a:ext>
            </a:extLst>
          </p:cNvPr>
          <p:cNvSpPr txBox="1"/>
          <p:nvPr/>
        </p:nvSpPr>
        <p:spPr>
          <a:xfrm>
            <a:off x="5734026" y="833201"/>
            <a:ext cx="18146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Energy Scan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5F0852-4A58-3C4F-8B0B-72DC931BD8E0}"/>
              </a:ext>
            </a:extLst>
          </p:cNvPr>
          <p:cNvSpPr/>
          <p:nvPr/>
        </p:nvSpPr>
        <p:spPr>
          <a:xfrm>
            <a:off x="189274" y="1249305"/>
            <a:ext cx="48921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scan fill 32920: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Gg=485 to 487 (nominal flattop is Gg=487)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Goal was to measure rotation of stable spin direction at STAR and the </a:t>
            </a:r>
            <a:r>
              <a:rPr lang="en-US" dirty="0" err="1"/>
              <a:t>pC</a:t>
            </a:r>
            <a:r>
              <a:rPr lang="en-US" dirty="0"/>
              <a:t> polarimeters to minimize longitudinal component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Address both the intrinsic non-vertical spin direction resulting from a partial snake in blue and residual spin tilt from orbit imperfections (present in blue and yellow)</a:t>
            </a:r>
          </a:p>
        </p:txBody>
      </p:sp>
    </p:spTree>
    <p:extLst>
      <p:ext uri="{BB962C8B-B14F-4D97-AF65-F5344CB8AC3E}">
        <p14:creationId xmlns:p14="http://schemas.microsoft.com/office/powerpoint/2010/main" val="295191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E39E44-B263-0A4C-81A9-34C80DB5AA82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Store energy scan : Fill 32920</a:t>
            </a:r>
            <a:br>
              <a:rPr lang="en-US" sz="3700" dirty="0"/>
            </a:br>
            <a:endParaRPr lang="en-US" sz="1800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54549D6-DE82-F948-BB7B-CF9C49235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82"/>
          <a:stretch/>
        </p:blipFill>
        <p:spPr>
          <a:xfrm>
            <a:off x="4680579" y="3893059"/>
            <a:ext cx="7467881" cy="296494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2C53E60-79E3-DB49-AEDB-703D648357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0" t="-6546" r="2230" b="6546"/>
          <a:stretch/>
        </p:blipFill>
        <p:spPr bwMode="auto">
          <a:xfrm>
            <a:off x="5405880" y="348803"/>
            <a:ext cx="4896324" cy="354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146663-5B31-F64C-A09D-584DE8CEDFA0}"/>
              </a:ext>
            </a:extLst>
          </p:cNvPr>
          <p:cNvCxnSpPr>
            <a:cxnSpLocks/>
          </p:cNvCxnSpPr>
          <p:nvPr/>
        </p:nvCxnSpPr>
        <p:spPr>
          <a:xfrm>
            <a:off x="7958013" y="232012"/>
            <a:ext cx="0" cy="6625988"/>
          </a:xfrm>
          <a:prstGeom prst="line">
            <a:avLst/>
          </a:prstGeom>
          <a:ln w="317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AE418E5-7900-9047-B6FF-69725B83E7ED}"/>
              </a:ext>
            </a:extLst>
          </p:cNvPr>
          <p:cNvSpPr txBox="1"/>
          <p:nvPr/>
        </p:nvSpPr>
        <p:spPr>
          <a:xfrm>
            <a:off x="109575" y="873002"/>
            <a:ext cx="43155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Transverse tilt angle measured as a function of energy at both </a:t>
            </a:r>
            <a:r>
              <a:rPr lang="en-US" dirty="0" err="1"/>
              <a:t>pC</a:t>
            </a:r>
            <a:r>
              <a:rPr lang="en-US" dirty="0"/>
              <a:t> and STAR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Minimum transverse component at both </a:t>
            </a:r>
            <a:r>
              <a:rPr lang="en-US" dirty="0" err="1"/>
              <a:t>pC</a:t>
            </a:r>
            <a:r>
              <a:rPr lang="en-US" dirty="0"/>
              <a:t> and for blue beam at STAR near </a:t>
            </a:r>
            <a:r>
              <a:rPr lang="en-US" i="1" dirty="0"/>
              <a:t>254.2</a:t>
            </a:r>
            <a:r>
              <a:rPr lang="en-US" dirty="0"/>
              <a:t> GeV.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Remaining residual in yellow, particularly at STAR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Running with this energy since fill </a:t>
            </a:r>
            <a:r>
              <a:rPr lang="en-US" dirty="0">
                <a:solidFill>
                  <a:srgbClr val="FF0000"/>
                </a:solidFill>
              </a:rPr>
              <a:t>32934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Constant asymmetry implies that the rotation is not between radial and longitudinal (to within uncertainties)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what the accelerator model would predict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Small longitudinal component needs to be verified.  Rotator power supplies being prepared tomorrow in prep for a test measurement of spin direction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681D76-9000-9641-8FD7-5208D0084E66}"/>
              </a:ext>
            </a:extLst>
          </p:cNvPr>
          <p:cNvSpPr txBox="1"/>
          <p:nvPr/>
        </p:nvSpPr>
        <p:spPr>
          <a:xfrm>
            <a:off x="8041590" y="873002"/>
            <a:ext cx="1279838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err="1"/>
              <a:t>pC</a:t>
            </a:r>
            <a:r>
              <a:rPr lang="en-US" sz="1400" dirty="0"/>
              <a:t> polarimeter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82A5C-06DA-5840-8263-E59414B68727}"/>
              </a:ext>
            </a:extLst>
          </p:cNvPr>
          <p:cNvSpPr txBox="1"/>
          <p:nvPr/>
        </p:nvSpPr>
        <p:spPr>
          <a:xfrm>
            <a:off x="9405323" y="4009850"/>
            <a:ext cx="228979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STAR local polarimeter</a:t>
            </a:r>
          </a:p>
        </p:txBody>
      </p:sp>
    </p:spTree>
    <p:extLst>
      <p:ext uri="{BB962C8B-B14F-4D97-AF65-F5344CB8AC3E}">
        <p14:creationId xmlns:p14="http://schemas.microsoft.com/office/powerpoint/2010/main" val="188496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9781990-7CDE-B240-8D8D-B4D507E1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25976"/>
              </p:ext>
            </p:extLst>
          </p:nvPr>
        </p:nvGraphicFramePr>
        <p:xfrm>
          <a:off x="2834640" y="2288857"/>
          <a:ext cx="6257109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7712">
                  <a:extLst>
                    <a:ext uri="{9D8B030D-6E8A-4147-A177-3AD203B41FA5}">
                      <a16:colId xmlns:a16="http://schemas.microsoft.com/office/drawing/2014/main" val="1218417171"/>
                    </a:ext>
                  </a:extLst>
                </a:gridCol>
                <a:gridCol w="1174519">
                  <a:extLst>
                    <a:ext uri="{9D8B030D-6E8A-4147-A177-3AD203B41FA5}">
                      <a16:colId xmlns:a16="http://schemas.microsoft.com/office/drawing/2014/main" val="3493413229"/>
                    </a:ext>
                  </a:extLst>
                </a:gridCol>
                <a:gridCol w="1342305">
                  <a:extLst>
                    <a:ext uri="{9D8B030D-6E8A-4147-A177-3AD203B41FA5}">
                      <a16:colId xmlns:a16="http://schemas.microsoft.com/office/drawing/2014/main" val="3836801588"/>
                    </a:ext>
                  </a:extLst>
                </a:gridCol>
                <a:gridCol w="1132573">
                  <a:extLst>
                    <a:ext uri="{9D8B030D-6E8A-4147-A177-3AD203B41FA5}">
                      <a16:colId xmlns:a16="http://schemas.microsoft.com/office/drawing/2014/main" val="3824921609"/>
                    </a:ext>
                  </a:extLst>
                </a:gridCol>
              </a:tblGrid>
              <a:tr h="171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Blue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182172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</a:rPr>
                        <a:t>pC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7043905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Energy GeV:                           255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255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186662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Angle (deg)</a:t>
                      </a:r>
                      <a:r>
                        <a:rPr lang="en-US" sz="1600" u="none" strike="noStrike" dirty="0">
                          <a:effectLst/>
                        </a:rPr>
                        <a:t>:                             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0978846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276183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Yellow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2366933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</a:rPr>
                        <a:t>pC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53290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effectLst/>
                        </a:rPr>
                        <a:t>Energy,GeV</a:t>
                      </a:r>
                      <a:r>
                        <a:rPr lang="en-US" sz="1600" i="1" u="none" strike="noStrike" dirty="0">
                          <a:effectLst/>
                        </a:rPr>
                        <a:t> :                          255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255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effectLst/>
                        </a:rPr>
                        <a:t>254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798802"/>
                  </a:ext>
                </a:extLst>
              </a:tr>
              <a:tr h="220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</a:rPr>
                        <a:t>Angle</a:t>
                      </a:r>
                      <a:r>
                        <a:rPr lang="en-US" sz="1600" i="1" u="none" strike="noStrike" dirty="0">
                          <a:effectLst/>
                          <a:sym typeface="Wingdings" pitchFamily="2" charset="2"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  <a:sym typeface="Wingdings" pitchFamily="2" charset="2"/>
                        </a:rPr>
                        <a:t>deg)</a:t>
                      </a:r>
                      <a:r>
                        <a:rPr lang="en-US" sz="1600" u="none" strike="noStrike" dirty="0">
                          <a:effectLst/>
                        </a:rPr>
                        <a:t>                               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35255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05FEABF-1376-224C-A259-D34550EA2A2C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Store energy scan : Fill 32920</a:t>
            </a:r>
            <a:br>
              <a:rPr lang="en-US" sz="3700" dirty="0"/>
            </a:br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3B2EE0-DBC0-2C4E-AC79-2761B085852E}"/>
              </a:ext>
            </a:extLst>
          </p:cNvPr>
          <p:cNvSpPr txBox="1"/>
          <p:nvPr/>
        </p:nvSpPr>
        <p:spPr>
          <a:xfrm>
            <a:off x="2808514" y="1932588"/>
            <a:ext cx="201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Transverse spin tilts</a:t>
            </a:r>
          </a:p>
        </p:txBody>
      </p:sp>
    </p:spTree>
    <p:extLst>
      <p:ext uri="{BB962C8B-B14F-4D97-AF65-F5344CB8AC3E}">
        <p14:creationId xmlns:p14="http://schemas.microsoft.com/office/powerpoint/2010/main" val="21389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A540895-FF71-0B4E-B637-447EE05D07CF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Performance</a:t>
            </a:r>
            <a:br>
              <a:rPr lang="en-US" sz="3700" dirty="0"/>
            </a:br>
            <a:endParaRPr lang="en-US" sz="18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4B2BDEA-90C5-4147-B778-7A25E04AB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7428" r="1989" b="10477"/>
          <a:stretch/>
        </p:blipFill>
        <p:spPr bwMode="auto">
          <a:xfrm>
            <a:off x="4875209" y="927464"/>
            <a:ext cx="7316791" cy="506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513F4D-25F0-E94B-BF74-94FA646FD5A2}"/>
              </a:ext>
            </a:extLst>
          </p:cNvPr>
          <p:cNvSpPr txBox="1"/>
          <p:nvPr/>
        </p:nvSpPr>
        <p:spPr>
          <a:xfrm>
            <a:off x="209006" y="927464"/>
            <a:ext cx="44544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Luminosity increasing to required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Emittance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AGS to RHIC transfer improvements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Ramp </a:t>
            </a:r>
            <a:r>
              <a:rPr lang="en-US" dirty="0" err="1"/>
              <a:t>chrom</a:t>
            </a:r>
            <a:r>
              <a:rPr lang="en-US" dirty="0"/>
              <a:t> adjustments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Polarizations 45-50%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Similar in blue and yellow (!)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Still polarization loss in injectors, low P0 (inferred polarization at zero emittance)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BC3B4B-9B01-DB43-866A-F6EC4122D1BC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Plans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8241E-7E15-5545-B027-69197EEF8632}"/>
              </a:ext>
            </a:extLst>
          </p:cNvPr>
          <p:cNvSpPr txBox="1"/>
          <p:nvPr/>
        </p:nvSpPr>
        <p:spPr>
          <a:xfrm>
            <a:off x="953590" y="1436914"/>
            <a:ext cx="10341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Rotator power supply preparation tomorrow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Likely to have Blue STAR rotators ready after maintenance tomorrow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Preparing a ramp: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Rotators take vertical polarization to longitudinal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An ‘invisible’ longitudinal component rotates into a visible radial component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</a:t>
            </a:r>
            <a:r>
              <a:rPr lang="en-US" dirty="0" err="1"/>
              <a:t>CeC</a:t>
            </a:r>
            <a:r>
              <a:rPr lang="en-US" dirty="0"/>
              <a:t> BBA work this week</a:t>
            </a:r>
          </a:p>
        </p:txBody>
      </p:sp>
    </p:spTree>
    <p:extLst>
      <p:ext uri="{BB962C8B-B14F-4D97-AF65-F5344CB8AC3E}">
        <p14:creationId xmlns:p14="http://schemas.microsoft.com/office/powerpoint/2010/main" val="273969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352</Words>
  <Application>Microsoft Macintosh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15</cp:revision>
  <dcterms:created xsi:type="dcterms:W3CDTF">2021-12-28T18:03:55Z</dcterms:created>
  <dcterms:modified xsi:type="dcterms:W3CDTF">2022-01-04T18:07:26Z</dcterms:modified>
</cp:coreProperties>
</file>