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7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05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78" d="100"/>
          <a:sy n="78" d="100"/>
        </p:scale>
        <p:origin x="91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BC472-A6B2-4A97-BB7F-FB9AFEEA08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358B94-DDA2-4383-BDC3-D6CA309D9F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D04EF3-2389-40EA-99E4-53A5AF9C6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B3EA-E5D4-412D-BCC1-32CAA5889B8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71384-33CB-4D9A-99E4-37D18226B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3DE7ED-8269-41B2-AB89-81CA29D3A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58D0-16D3-4D7A-B697-7C247B42A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8A759-9989-43B6-B02E-8FD678789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AFFB97-DA9F-423B-B409-86969C1E4A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8CB61-9C01-4F30-9935-EDC1C4E39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B3EA-E5D4-412D-BCC1-32CAA5889B8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A8932E-A985-4F2C-BB4B-834883A83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04BE0-9985-48E7-9F3F-D1249E830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58D0-16D3-4D7A-B697-7C247B42A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12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436E09-0FBB-4DA4-B943-A7E6330E77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D1BD59-1396-4AA9-8068-2C4D9C7309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FD6E3-AAF3-4D1D-84D2-6CED4F7C5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B3EA-E5D4-412D-BCC1-32CAA5889B8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EFD85-F27F-4CDD-9CC7-9ECAB7366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6A3EB4-D074-40C9-B3FB-B887621F7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58D0-16D3-4D7A-B697-7C247B42A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485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CE989-DA21-4087-9265-E25B479F3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252EC-8675-48F1-8DB5-5517DF84B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6E6AC-FBB9-4FEE-894E-03638FF57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B3EA-E5D4-412D-BCC1-32CAA5889B8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B627B6-549F-44E0-AA2A-852F9220A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8EC21-507E-48EF-8435-94EA77725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58D0-16D3-4D7A-B697-7C247B42A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63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14DC0-E6C8-412C-BFFF-65839CBE6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978BA9-90BF-4A6F-A8B4-9F4CA4BAE9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83EB5-8A33-4A76-8A99-61A2D38C0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B3EA-E5D4-412D-BCC1-32CAA5889B8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91930-AF8F-4868-BFA3-915379933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ECC42A-AACC-4063-BA1F-8B35442AD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58D0-16D3-4D7A-B697-7C247B42A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318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51039-2472-4601-830F-4CD1F6827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0DEA2-7A0B-4046-AEF2-E5CD8DA67C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10233-4B17-44A2-B24D-B5024AFF7B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FE5670-DBBE-477E-B741-52672A58F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B3EA-E5D4-412D-BCC1-32CAA5889B8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CDF4D8-B503-4658-BBED-5DF6062F9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7120C1-DB8D-4B34-983B-3FD44B1DB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58D0-16D3-4D7A-B697-7C247B42A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921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94A34-5E61-42B3-B3E6-E109DA6E6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AF453E-6829-4511-A46D-B9E9D6B437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5B7217-B7C1-4DD5-AE8B-9657EE7B1D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AE25DD-6746-4020-89F8-5B53245E4E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59FF05-B3CE-4517-B39C-EBA4BFDB10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D00DE1-941A-4918-9879-B383BA83F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B3EA-E5D4-412D-BCC1-32CAA5889B8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B7C214-7E50-417E-A38F-1810AFD14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761144-0B8A-44AC-87AD-EB0A6C23E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58D0-16D3-4D7A-B697-7C247B42A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34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F06D8-FA14-4D2B-AA52-506F7D859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3CBE98-4725-43AF-826F-2587E6B23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B3EA-E5D4-412D-BCC1-32CAA5889B8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1D7A41-F3EB-4CF2-9ED8-3A73DABE5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861952-4FBA-446B-8415-8672A66F6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58D0-16D3-4D7A-B697-7C247B42A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93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80340C-7D41-49E2-B8CC-92238FC27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B3EA-E5D4-412D-BCC1-32CAA5889B8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5E04CA-2A8B-4C9C-B7E0-7A0A8366E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71305E-89B1-48BF-918D-78A1C5C64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58D0-16D3-4D7A-B697-7C247B42A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04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33F2B-67F5-4BCB-96B4-CA75427D6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282A3-4AED-4F79-8AC5-BFDA9C7BF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CA6C3D-68E6-4272-A36C-928D421DA0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53E2CE-5AB3-491B-A72B-A31D26901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B3EA-E5D4-412D-BCC1-32CAA5889B8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DF6C83-3947-472E-A97D-6FF35F751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CB5B4B-6E9B-4505-ABE5-B704DF4A2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58D0-16D3-4D7A-B697-7C247B42A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288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F6EDD-E13B-419A-88D8-237B2D7A9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495863-E1AE-4EF1-AD44-EA8E0EDDDC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A144B9-42E4-4185-B167-C374EB6113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BCF24C-315A-49AD-B777-7F81B9F84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B3EA-E5D4-412D-BCC1-32CAA5889B8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30082-2075-4128-A607-432BB78C6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1FA2D3-C7B2-4D2A-BB54-DE11E5CF8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58D0-16D3-4D7A-B697-7C247B42A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764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0B63A9-F43F-4CFD-8751-C0C78A72B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BD659D-7227-4783-9933-E8EA279F21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70D28-7A03-4782-B231-6896FC2C81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3B3EA-E5D4-412D-BCC1-32CAA5889B8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8A1BB-D080-4AA8-92FB-39B4DB0E11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AF60D-C2D7-4352-9209-7185A4E69C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C58D0-16D3-4D7A-B697-7C247B42A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443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B47A3-AD0C-41D7-B733-8C0310634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5174" y="532428"/>
            <a:ext cx="9144000" cy="2387600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Run 22 APEX Beam Time Request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1BA96A-4E92-4A58-8D5B-ECA1889A3E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Coordination Meeting, Jan. 11, 2022</a:t>
            </a:r>
          </a:p>
        </p:txBody>
      </p:sp>
    </p:spTree>
    <p:extLst>
      <p:ext uri="{BB962C8B-B14F-4D97-AF65-F5344CB8AC3E}">
        <p14:creationId xmlns:p14="http://schemas.microsoft.com/office/powerpoint/2010/main" val="4068837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991E8-91C2-4763-9BE5-A714D6A30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Proposal List  for  Run 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F99BA-7EF8-4002-853D-E5FF23BE1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F73CC6-0FAD-4EBB-95B6-FFD9640473E5}"/>
              </a:ext>
            </a:extLst>
          </p:cNvPr>
          <p:cNvSpPr txBox="1"/>
          <p:nvPr/>
        </p:nvSpPr>
        <p:spPr>
          <a:xfrm>
            <a:off x="7551174" y="681037"/>
            <a:ext cx="4001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https://www.c-ad.bnl.gov/BeamEx/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3192C97-06D6-4C28-A5E2-B141C1F6E1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26" y="1690688"/>
            <a:ext cx="12192000" cy="4212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138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58EAC69-F02B-4FFB-AD71-CB005EF7B6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927855"/>
              </p:ext>
            </p:extLst>
          </p:nvPr>
        </p:nvGraphicFramePr>
        <p:xfrm>
          <a:off x="648929" y="342614"/>
          <a:ext cx="9615950" cy="5812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9257">
                  <a:extLst>
                    <a:ext uri="{9D8B030D-6E8A-4147-A177-3AD203B41FA5}">
                      <a16:colId xmlns:a16="http://schemas.microsoft.com/office/drawing/2014/main" val="734957060"/>
                    </a:ext>
                  </a:extLst>
                </a:gridCol>
                <a:gridCol w="2373827">
                  <a:extLst>
                    <a:ext uri="{9D8B030D-6E8A-4147-A177-3AD203B41FA5}">
                      <a16:colId xmlns:a16="http://schemas.microsoft.com/office/drawing/2014/main" val="1955776428"/>
                    </a:ext>
                  </a:extLst>
                </a:gridCol>
                <a:gridCol w="1972866">
                  <a:extLst>
                    <a:ext uri="{9D8B030D-6E8A-4147-A177-3AD203B41FA5}">
                      <a16:colId xmlns:a16="http://schemas.microsoft.com/office/drawing/2014/main" val="189149592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Proposal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Spokesperson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Beam time request (h)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5758836"/>
                  </a:ext>
                </a:extLst>
              </a:tr>
              <a:tr h="49629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1205BB"/>
                          </a:solidFill>
                        </a:rPr>
                        <a:t>Radial shift test in RHIC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Guillaume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 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2585316"/>
                  </a:ext>
                </a:extLst>
              </a:tr>
              <a:tr h="49629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E-cooling with </a:t>
                      </a:r>
                      <a:r>
                        <a:rPr lang="en-US" sz="1800" dirty="0" err="1">
                          <a:solidFill>
                            <a:srgbClr val="FF0000"/>
                          </a:solidFill>
                        </a:rPr>
                        <a:t>CeC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FF0000"/>
                          </a:solidFill>
                        </a:rPr>
                        <a:t>PoP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 S. Seletskiy, Y. Jing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 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178537"/>
                  </a:ext>
                </a:extLst>
              </a:tr>
              <a:tr h="49629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Dispersive cooling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Alexei Fedotov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 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6717684"/>
                  </a:ext>
                </a:extLst>
              </a:tr>
              <a:tr h="49629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Ion lifetime in presence of electrons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S. Seletskiy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709014"/>
                  </a:ext>
                </a:extLst>
              </a:tr>
              <a:tr h="49629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Electron-ion heating study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S. Seletskiy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5833366"/>
                  </a:ext>
                </a:extLst>
              </a:tr>
              <a:tr h="49629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1205BB"/>
                          </a:solidFill>
                        </a:rPr>
                        <a:t>Tagging 3He breakup in H-jet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B. Schmidke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93644"/>
                  </a:ext>
                </a:extLst>
              </a:tr>
              <a:tr h="124073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2"/>
                          </a:solidFill>
                        </a:rPr>
                        <a:t>E-lens experiments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X. Gu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980698"/>
                  </a:ext>
                </a:extLst>
              </a:tr>
              <a:tr h="124073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B050"/>
                          </a:solidFill>
                        </a:rPr>
                        <a:t>Test of spin transparency mode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H. Huang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489565"/>
                  </a:ext>
                </a:extLst>
              </a:tr>
              <a:tr h="259492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B050"/>
                          </a:solidFill>
                        </a:rPr>
                        <a:t>Stronger Spin Flipper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H. Huang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027239"/>
                  </a:ext>
                </a:extLst>
              </a:tr>
              <a:tr h="241688">
                <a:tc>
                  <a:txBody>
                    <a:bodyPr/>
                    <a:lstStyle/>
                    <a:p>
                      <a:r>
                        <a:rPr lang="en-US" sz="1800" dirty="0"/>
                        <a:t>ATR  ML Data collection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K. Brown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( 8,  ATR)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227828"/>
                  </a:ext>
                </a:extLst>
              </a:tr>
              <a:tr h="124073">
                <a:tc>
                  <a:txBody>
                    <a:bodyPr/>
                    <a:lstStyle/>
                    <a:p>
                      <a:r>
                        <a:rPr lang="en-US" sz="1800" dirty="0"/>
                        <a:t>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Enhanced  recombination study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D. Kayran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3301773"/>
                  </a:ext>
                </a:extLst>
              </a:tr>
              <a:tr h="124073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1205BB"/>
                          </a:solidFill>
                        </a:rPr>
                        <a:t>Ramp to 255GeV  with near 1/3 working 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Guillaume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20 (?)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769092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4D063D6-B53B-48AB-901D-2CFB200CA6D9}"/>
              </a:ext>
            </a:extLst>
          </p:cNvPr>
          <p:cNvSpPr txBox="1"/>
          <p:nvPr/>
        </p:nvSpPr>
        <p:spPr>
          <a:xfrm>
            <a:off x="8342671" y="6154994"/>
            <a:ext cx="3687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Total :  ~180  hours</a:t>
            </a:r>
          </a:p>
        </p:txBody>
      </p:sp>
    </p:spTree>
    <p:extLst>
      <p:ext uri="{BB962C8B-B14F-4D97-AF65-F5344CB8AC3E}">
        <p14:creationId xmlns:p14="http://schemas.microsoft.com/office/powerpoint/2010/main" val="1149468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45292-8BCE-45DE-BEB7-2C2903631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Readiness: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FB5A2-64D5-4758-885B-3BFDF6FB5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/>
              <a:t>1) </a:t>
            </a:r>
            <a:r>
              <a:rPr lang="en-US" sz="2000" b="1" dirty="0" err="1"/>
              <a:t>LeREC</a:t>
            </a:r>
            <a:r>
              <a:rPr lang="en-US" sz="2000" b="1" dirty="0"/>
              <a:t> related  experiments: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Per Alexi, for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LEReC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-based experiments we are waiting on 3.85GeV Au setup in RHIC.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Once Au setup in RHIC is developed, we would like to request 5 hours to check electron beam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in cooling sections, establish high-current running and establish cooling with new RHIC RF setup.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After cooling is successfully established, we should be able to request time for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LEReC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-based cooling experiments.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Calibri" panose="020F0502020204030204" pitchFamily="34" charset="0"/>
                <a:ea typeface="DengXian" panose="02010600030101010101" pitchFamily="2" charset="-122"/>
              </a:rPr>
              <a:t>2) E-lens related  experiment: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Per Xiaofeng, “ </a:t>
            </a:r>
            <a:r>
              <a:rPr lang="en-US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Elens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is not ready  until now. </a:t>
            </a:r>
            <a:r>
              <a:rPr lang="en-US" sz="1800" dirty="0">
                <a:latin typeface="Calibri" panose="020F0502020204030204" pitchFamily="34" charset="0"/>
                <a:ea typeface="DengXian" panose="02010600030101010101" pitchFamily="2" charset="-122"/>
              </a:rPr>
              <a:t> Will check  tomorrow.”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b="1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3) </a:t>
            </a:r>
            <a:r>
              <a:rPr lang="en-US" sz="1800" b="1" dirty="0">
                <a:latin typeface="Calibri" panose="020F0502020204030204" pitchFamily="34" charset="0"/>
                <a:ea typeface="DengXian" panose="02010600030101010101" pitchFamily="2" charset="-122"/>
              </a:rPr>
              <a:t>Radial shift test and ramp development near 1/3 tunes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Per Guillaume,  </a:t>
            </a:r>
            <a:r>
              <a:rPr lang="en-US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“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Regarding both the Radial Shift and 255 GeV 1/3 tune experiments: both of these require extensive lattice and ramp development setup, which had to take a backseat to solving Run22 issues. I am reviewing what we have now and what remains to be done.”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b="1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74BBE8-7353-4CB1-B86A-D343FEED1E59}"/>
              </a:ext>
            </a:extLst>
          </p:cNvPr>
          <p:cNvSpPr txBox="1"/>
          <p:nvPr/>
        </p:nvSpPr>
        <p:spPr>
          <a:xfrm>
            <a:off x="838200" y="5879690"/>
            <a:ext cx="8728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   will  have  an  APEX bi-weekly  meeting on  Friday, where we  will  look  int possibility  to  have  an APEX session on Jan. 19.  </a:t>
            </a:r>
          </a:p>
        </p:txBody>
      </p:sp>
    </p:spTree>
    <p:extLst>
      <p:ext uri="{BB962C8B-B14F-4D97-AF65-F5344CB8AC3E}">
        <p14:creationId xmlns:p14="http://schemas.microsoft.com/office/powerpoint/2010/main" val="1615567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50010BC1B8E44085E8F7D2D1C4D612" ma:contentTypeVersion="2" ma:contentTypeDescription="Create a new document." ma:contentTypeScope="" ma:versionID="d4edd659c58dbfde09d1c98a0f6dd7aa">
  <xsd:schema xmlns:xsd="http://www.w3.org/2001/XMLSchema" xmlns:xs="http://www.w3.org/2001/XMLSchema" xmlns:p="http://schemas.microsoft.com/office/2006/metadata/properties" xmlns:ns3="36c7c125-9a7d-4e4c-8762-067333e318e4" targetNamespace="http://schemas.microsoft.com/office/2006/metadata/properties" ma:root="true" ma:fieldsID="58ac56fd596dae4e42a4b42cbc019c20" ns3:_="">
    <xsd:import namespace="36c7c125-9a7d-4e4c-8762-067333e318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c7c125-9a7d-4e4c-8762-067333e318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C270B88-039E-4C0D-A488-C76FB295C5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c7c125-9a7d-4e4c-8762-067333e318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E3A2791-2407-4EC8-9549-E50B9255B35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8592BF-468A-42DF-B9AE-FC8BEEA80EC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36c7c125-9a7d-4e4c-8762-067333e318e4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338</Words>
  <Application>Microsoft Office PowerPoint</Application>
  <PresentationFormat>Widescreen</PresentationFormat>
  <Paragraphs>60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Run 22 APEX Beam Time Request</vt:lpstr>
      <vt:lpstr>Proposal List  for  Run 22</vt:lpstr>
      <vt:lpstr>PowerPoint Presentation</vt:lpstr>
      <vt:lpstr>Readiness: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 22 APEX Beam Time Request</dc:title>
  <dc:creator>Luo, Yun</dc:creator>
  <cp:lastModifiedBy>Luo, Yun</cp:lastModifiedBy>
  <cp:revision>9</cp:revision>
  <dcterms:created xsi:type="dcterms:W3CDTF">2021-11-29T19:29:15Z</dcterms:created>
  <dcterms:modified xsi:type="dcterms:W3CDTF">2022-01-11T18:40:25Z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0x0101002D50010BC1B8E44085E8F7D2D1C4D612</vt:lpwstr>
  </property>
</Properties>
</file>