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352" r:id="rId3"/>
    <p:sldId id="354" r:id="rId4"/>
    <p:sldId id="353" r:id="rId5"/>
    <p:sldId id="35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B0883-A188-6146-8591-2ABE0831E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A83A86-7335-934A-BAA4-59DBD0F457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050982-1A91-C240-A464-3CFD9F806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1/18/22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090375-279B-D541-98D6-D80A2397B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ACD83-C0A6-0A4A-931B-6939CBABB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38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FE1CF-14E4-C445-AFB9-8C218D0CA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A2CECD-7848-CF46-87A1-CAD5C1B11D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2A76D7-F1C9-B742-9D34-98796070E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1/18/22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FF93E-552E-7444-B26D-EB7D481CF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CBB85-A7C2-2740-BCDD-19A078C7C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26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7BA021-9FE3-6544-8702-ED80D14369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76CB8C-E382-6B43-BCE8-5942A6716B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E46D4-6172-994B-BBD6-0C8EC88B7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1/18/22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09412-0464-1D46-B2B2-8DC9F1CD7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2A1BF-4E18-044C-9B72-927CF239E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18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ACDAD-BA99-6C45-A889-C8E1DE244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A0CA7-8707-6346-839D-0A545E432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B4B31-9FEA-1C44-A97C-77340613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1/18/22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C7109-7561-204A-84A6-F62BA5970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0F7D76-8392-1D4F-96A8-9EF4ADB4E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830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79313-77C9-8645-839B-1610B04C3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37E8BE-D06E-E541-82E0-83D46C7ED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BC75F-5F73-1F4F-9F26-C4B408469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1/18/22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2AF60-9BDD-FD4A-85C9-ADA0CDC80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63AF1A-B3B9-8D4C-B36A-2CF357C39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19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A038-426B-C840-9A49-45CC1B1A2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0CF77-D96A-DC48-A452-0FA35A2BA3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2D5B38-2453-F843-BDE2-F28B473ED5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6D7CCE-8EDD-0B44-96D9-ACDA9B51A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1/18/22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87D4AD-018D-4E43-92F1-2FC1AB839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6E146D-2F32-304F-B176-D30993581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68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773CE-8210-8047-BC15-A91425732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CED286-230C-8641-8653-4198182D8D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728E1B-5FAF-2C4E-9205-51C8AD3C37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E5DD84-53C2-BB45-B156-06670C9C15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5C7332-4108-BF41-918F-B6CBB109FC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078229-C7BE-D545-B527-0DB2A2A1F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1/18/22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15B5F2-8E25-3F48-8B35-020C9A355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EF99A1-9289-D34C-9DDB-610552799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7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8A4AA-88CE-BE4F-BE61-B8F10146A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A9EBD4-0A59-5E4E-B0DC-7A7AF6DA0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1/18/22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6AC63A-EAEE-F34C-A043-F8AD186FC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A9C9F-1EEA-E443-A31F-4C5A32667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114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1AB9E2-2740-1A43-8635-1566FAAB7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1/18/22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554A8C-E0DC-C645-BD97-531251CDD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60B66A-74CC-DB4A-8A1D-EBE97FA10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306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950CC-4FB1-054F-89C7-5DC6AFC3E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79960-DE06-774F-8829-8F8C8AD59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855A04-011A-864D-BC65-8DC9F3A66A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C5C177-86A1-5243-8C48-B4615D7AC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1/18/22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1319F7-BA23-724F-B53C-C1436F64F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9F6A34-A710-6542-A709-A09BBE442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01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AA654-5E46-394D-B50C-056FFC109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714E57-80AA-6A43-B1FA-431C15028F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C88CEA-26EE-8349-92E4-602AA09D77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9FA267-358F-4B4D-A258-0AE562907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1/18/22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CAB4FA-3A93-A140-A1F1-9DBCB13BB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88F382-D975-E941-ABDF-151997AFF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23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3A1174-2D99-0E44-BF91-3775CE6A9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5FADF-C325-5E45-AE93-10384EFD39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92961-B54A-B346-A308-1F1FB8FAF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D4D5C-2474-7244-8640-6638C9658452}" type="datetimeFigureOut">
              <a:rPr lang="en-US" smtClean="0"/>
              <a:t>1/18/22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42F61-5A90-F947-B598-FB1B93C68D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6C3A0-536B-614F-BB92-52ADFC195D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631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F0C36C2-5866-8841-92D8-9A47241133F7}"/>
              </a:ext>
            </a:extLst>
          </p:cNvPr>
          <p:cNvSpPr txBox="1">
            <a:spLocks/>
          </p:cNvSpPr>
          <p:nvPr/>
        </p:nvSpPr>
        <p:spPr>
          <a:xfrm>
            <a:off x="0" y="37834"/>
            <a:ext cx="9091749" cy="8896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700" u="sng" dirty="0"/>
              <a:t>RHIC Run 22 Run Status</a:t>
            </a:r>
            <a:br>
              <a:rPr lang="en-US" sz="3700" dirty="0"/>
            </a:br>
            <a:r>
              <a:rPr lang="en-US" sz="1800" dirty="0"/>
              <a:t>1/18/2022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FFF371-5DAB-154B-8046-72A4EE14E23C}"/>
              </a:ext>
            </a:extLst>
          </p:cNvPr>
          <p:cNvSpPr txBox="1"/>
          <p:nvPr/>
        </p:nvSpPr>
        <p:spPr>
          <a:xfrm>
            <a:off x="0" y="1017867"/>
            <a:ext cx="51269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AGS Siemens motor generator failed evening Wed Jan 12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Investigation of the extent of the equipment damage continues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Switch to Westinghouse motor generator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Beam back at AGS extraction evening of Jan 14, RHIC stores back by morning of Jan 15.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Factor of 2 slower ramp rate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Polarization with Westinghouse: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AGS 56%, without tune jump quads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At 2.2 x 10</a:t>
            </a:r>
            <a:r>
              <a:rPr lang="en-US" baseline="30000" dirty="0"/>
              <a:t>11</a:t>
            </a:r>
            <a:r>
              <a:rPr lang="en-US" dirty="0"/>
              <a:t> per bunch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RHIC: low 40%’s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Rotator based check of stable spin direction at STAR planned for Thursday.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DC718B14-C63D-B544-ABD9-3B57F966C4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2" t="6444" r="3508" b="10667"/>
          <a:stretch/>
        </p:blipFill>
        <p:spPr bwMode="auto">
          <a:xfrm>
            <a:off x="5437044" y="1017867"/>
            <a:ext cx="6499583" cy="4514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382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t, scatter chart&#10;&#10;Description automatically generated">
            <a:extLst>
              <a:ext uri="{FF2B5EF4-FFF2-40B4-BE49-F238E27FC236}">
                <a16:creationId xmlns:a16="http://schemas.microsoft.com/office/drawing/2014/main" id="{26B856F9-3BA7-8243-BD28-303531ACED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87350"/>
            <a:ext cx="9144000" cy="60833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FF6B0BD-BE0F-A140-AFC6-DAE6AF8405B8}"/>
              </a:ext>
            </a:extLst>
          </p:cNvPr>
          <p:cNvSpPr txBox="1"/>
          <p:nvPr/>
        </p:nvSpPr>
        <p:spPr>
          <a:xfrm>
            <a:off x="238539" y="188843"/>
            <a:ext cx="5084212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/>
              <a:t>RHIC and AGS polarization (by fill)</a:t>
            </a:r>
          </a:p>
        </p:txBody>
      </p:sp>
    </p:spTree>
    <p:extLst>
      <p:ext uri="{BB962C8B-B14F-4D97-AF65-F5344CB8AC3E}">
        <p14:creationId xmlns:p14="http://schemas.microsoft.com/office/powerpoint/2010/main" val="1823579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rt, scatter chart&#10;&#10;Description automatically generated">
            <a:extLst>
              <a:ext uri="{FF2B5EF4-FFF2-40B4-BE49-F238E27FC236}">
                <a16:creationId xmlns:a16="http://schemas.microsoft.com/office/drawing/2014/main" id="{D19DFEBD-2E84-ED49-AA6C-8E59CB5459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367" y="156009"/>
            <a:ext cx="9144000" cy="60833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26C0EC8-66F9-4F48-BA29-DED5067575C3}"/>
              </a:ext>
            </a:extLst>
          </p:cNvPr>
          <p:cNvSpPr txBox="1"/>
          <p:nvPr/>
        </p:nvSpPr>
        <p:spPr>
          <a:xfrm>
            <a:off x="176755" y="95471"/>
            <a:ext cx="3999108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/>
              <a:t>RHIC and AGS polarization</a:t>
            </a:r>
          </a:p>
        </p:txBody>
      </p:sp>
    </p:spTree>
    <p:extLst>
      <p:ext uri="{BB962C8B-B14F-4D97-AF65-F5344CB8AC3E}">
        <p14:creationId xmlns:p14="http://schemas.microsoft.com/office/powerpoint/2010/main" val="3442454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rt, scatter chart&#10;&#10;Description automatically generated">
            <a:extLst>
              <a:ext uri="{FF2B5EF4-FFF2-40B4-BE49-F238E27FC236}">
                <a16:creationId xmlns:a16="http://schemas.microsoft.com/office/drawing/2014/main" id="{CBAB49D0-8C16-FA4B-94EB-469E2D9F69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6930" y="618691"/>
            <a:ext cx="9144000" cy="60833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4534537-A8B2-7E4D-8CF2-AA409739A273}"/>
              </a:ext>
            </a:extLst>
          </p:cNvPr>
          <p:cNvSpPr txBox="1"/>
          <p:nvPr/>
        </p:nvSpPr>
        <p:spPr>
          <a:xfrm>
            <a:off x="176755" y="95471"/>
            <a:ext cx="3793218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/>
              <a:t>RHIC Injection emittance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7480E4C-E88E-3C47-A4AE-7A936F8931CD}"/>
              </a:ext>
            </a:extLst>
          </p:cNvPr>
          <p:cNvCxnSpPr/>
          <p:nvPr/>
        </p:nvCxnSpPr>
        <p:spPr>
          <a:xfrm>
            <a:off x="8909222" y="5375189"/>
            <a:ext cx="457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BBBC5C4-E2E6-2544-9BD4-19D727583DC8}"/>
              </a:ext>
            </a:extLst>
          </p:cNvPr>
          <p:cNvSpPr txBox="1"/>
          <p:nvPr/>
        </p:nvSpPr>
        <p:spPr>
          <a:xfrm>
            <a:off x="8526404" y="5375189"/>
            <a:ext cx="12228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Westinghouse</a:t>
            </a:r>
          </a:p>
        </p:txBody>
      </p:sp>
    </p:spTree>
    <p:extLst>
      <p:ext uri="{BB962C8B-B14F-4D97-AF65-F5344CB8AC3E}">
        <p14:creationId xmlns:p14="http://schemas.microsoft.com/office/powerpoint/2010/main" val="3044558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C7E57-D708-514B-9E73-C9CAA308D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0515600" cy="1325563"/>
          </a:xfrm>
        </p:spPr>
        <p:txBody>
          <a:bodyPr/>
          <a:lstStyle/>
          <a:p>
            <a:r>
              <a:rPr lang="en-US" dirty="0"/>
              <a:t>Assessment and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C27C4-D2CB-3043-B02D-9B13B3FDF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854" y="1253331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Westinghouse last used for pol. protons in Run 13</a:t>
            </a:r>
          </a:p>
          <a:p>
            <a:pPr lvl="1"/>
            <a:r>
              <a:rPr lang="en-US" dirty="0"/>
              <a:t>At the time 2-3% relative drop in polarization at 1x10</a:t>
            </a:r>
            <a:r>
              <a:rPr lang="en-US" baseline="30000" dirty="0"/>
              <a:t>11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Jump quads </a:t>
            </a:r>
            <a:r>
              <a:rPr lang="en-US" i="1" dirty="0"/>
              <a:t>more</a:t>
            </a:r>
            <a:r>
              <a:rPr lang="en-US" dirty="0"/>
              <a:t> important at lower acceleration rate</a:t>
            </a:r>
          </a:p>
          <a:p>
            <a:pPr lvl="2"/>
            <a:r>
              <a:rPr lang="en-US" dirty="0"/>
              <a:t>Relative gain factor for polarization 1.15 instead of 1.1</a:t>
            </a:r>
          </a:p>
          <a:p>
            <a:pPr lvl="2"/>
            <a:r>
              <a:rPr lang="en-US" dirty="0"/>
              <a:t>Needs power supply work to accommodate long function</a:t>
            </a:r>
          </a:p>
          <a:p>
            <a:pPr lvl="2"/>
            <a:r>
              <a:rPr lang="en-US" dirty="0"/>
              <a:t>Priority is to get good jump quad functioning today</a:t>
            </a:r>
          </a:p>
          <a:p>
            <a:r>
              <a:rPr lang="en-US" dirty="0"/>
              <a:t>Activities for polarization development</a:t>
            </a:r>
          </a:p>
          <a:p>
            <a:pPr lvl="1"/>
            <a:r>
              <a:rPr lang="en-US" dirty="0"/>
              <a:t>Test ramp without tune meter excitation (</a:t>
            </a:r>
            <a:r>
              <a:rPr lang="en-US" dirty="0" err="1"/>
              <a:t>todyay</a:t>
            </a:r>
            <a:r>
              <a:rPr lang="en-US" dirty="0"/>
              <a:t> - emittance improvement? Polarization?)</a:t>
            </a:r>
          </a:p>
          <a:p>
            <a:pPr lvl="1"/>
            <a:r>
              <a:rPr lang="en-US" dirty="0"/>
              <a:t>Ramp orbit imperfection tests (RHIC polarization transmission)</a:t>
            </a:r>
          </a:p>
          <a:p>
            <a:pPr lvl="2"/>
            <a:endParaRPr lang="en-US" dirty="0"/>
          </a:p>
          <a:p>
            <a:r>
              <a:rPr lang="en-US" dirty="0"/>
              <a:t>Still need to do other tasks (in addition to polarization recovery):</a:t>
            </a:r>
          </a:p>
          <a:p>
            <a:pPr lvl="1"/>
            <a:r>
              <a:rPr lang="en-US" dirty="0"/>
              <a:t>Rotator check of STAR spin direction (tomorrow, Wed 1/19)</a:t>
            </a:r>
          </a:p>
          <a:p>
            <a:pPr lvl="1"/>
            <a:r>
              <a:rPr lang="en-US" dirty="0"/>
              <a:t>AGS Au setup (Friday 1/21, 0800-2000)</a:t>
            </a:r>
          </a:p>
          <a:p>
            <a:pPr lvl="1"/>
            <a:r>
              <a:rPr lang="en-US" dirty="0"/>
              <a:t>Low luminosity stores for STAR calibrations (tentatively this weekend).</a:t>
            </a:r>
          </a:p>
        </p:txBody>
      </p:sp>
    </p:spTree>
    <p:extLst>
      <p:ext uri="{BB962C8B-B14F-4D97-AF65-F5344CB8AC3E}">
        <p14:creationId xmlns:p14="http://schemas.microsoft.com/office/powerpoint/2010/main" val="3864447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237</Words>
  <Application>Microsoft Macintosh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Assessment and plans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Schoefer, Vincent</dc:creator>
  <cp:lastModifiedBy>Schoefer, Vincent</cp:lastModifiedBy>
  <cp:revision>10</cp:revision>
  <dcterms:created xsi:type="dcterms:W3CDTF">2022-01-11T17:56:52Z</dcterms:created>
  <dcterms:modified xsi:type="dcterms:W3CDTF">2022-01-18T18:03:52Z</dcterms:modified>
</cp:coreProperties>
</file>