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384" r:id="rId3"/>
    <p:sldId id="383" r:id="rId4"/>
    <p:sldId id="382" r:id="rId5"/>
    <p:sldId id="3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0883-A188-6146-8591-2ABE0831E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83A86-7335-934A-BAA4-59DBD0F45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50982-1A91-C240-A464-3CFD9F80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90375-279B-D541-98D6-D80A2397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CD83-C0A6-0A4A-931B-6939CBABB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E1CF-14E4-C445-AFB9-8C218D0CA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2CECD-7848-CF46-87A1-CAD5C1B11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A76D7-F1C9-B742-9D34-98796070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FF93E-552E-7444-B26D-EB7D481C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CBB85-A7C2-2740-BCDD-19A078C7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7BA021-9FE3-6544-8702-ED80D1436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76CB8C-E382-6B43-BCE8-5942A671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46D4-6172-994B-BBD6-0C8EC88B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09412-0464-1D46-B2B2-8DC9F1CD7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2A1BF-4E18-044C-9B72-927CF23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1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ACDAD-BA99-6C45-A889-C8E1DE24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A0CA7-8707-6346-839D-0A545E432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4B31-9FEA-1C44-A97C-77340613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C7109-7561-204A-84A6-F62BA5970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F7D76-8392-1D4F-96A8-9EF4ADB4E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3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9313-77C9-8645-839B-1610B04C3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37E8BE-D06E-E541-82E0-83D46C7ED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BC75F-5F73-1F4F-9F26-C4B40846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2AF60-9BDD-FD4A-85C9-ADA0CDC80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3AF1A-B3B9-8D4C-B36A-2CF357C3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EA038-426B-C840-9A49-45CC1B1A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0CF77-D96A-DC48-A452-0FA35A2BA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2D5B38-2453-F843-BDE2-F28B473ED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D7CCE-8EDD-0B44-96D9-ACDA9B51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7D4AD-018D-4E43-92F1-2FC1AB83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E146D-2F32-304F-B176-D3099358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73CE-8210-8047-BC15-A91425732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ED286-230C-8641-8653-4198182D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28E1B-5FAF-2C4E-9205-51C8AD3C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5DD84-53C2-BB45-B156-06670C9C15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5C7332-4108-BF41-918F-B6CBB109F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078229-C7BE-D545-B527-0DB2A2A1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15B5F2-8E25-3F48-8B35-020C9A3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EF99A1-9289-D34C-9DDB-610552799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7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8A4AA-88CE-BE4F-BE61-B8F10146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9EBD4-0A59-5E4E-B0DC-7A7AF6DA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6AC63A-EAEE-F34C-A043-F8AD186F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A9C9F-1EEA-E443-A31F-4C5A32667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1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1AB9E2-2740-1A43-8635-1566FAAB7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54A8C-E0DC-C645-BD97-531251CD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0B66A-74CC-DB4A-8A1D-EBE97FA1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50CC-4FB1-054F-89C7-5DC6AFC3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79960-DE06-774F-8829-8F8C8AD5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55A04-011A-864D-BC65-8DC9F3A66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5C177-86A1-5243-8C48-B4615D7A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1319F7-BA23-724F-B53C-C1436F64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F6A34-A710-6542-A709-A09BBE44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AA654-5E46-394D-B50C-056FFC10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714E57-80AA-6A43-B1FA-431C15028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88CEA-26EE-8349-92E4-602AA09D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FA267-358F-4B4D-A258-0AE56290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AB4FA-3A93-A140-A1F1-9DBCB13BB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8F382-D975-E941-ABDF-151997AFF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2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A1174-2D99-0E44-BF91-3775CE6A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5FADF-C325-5E45-AE93-10384EFD3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92961-B54A-B346-A308-1F1FB8FAF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D4D5C-2474-7244-8640-6638C9658452}" type="datetimeFigureOut">
              <a:rPr lang="en-US" smtClean="0"/>
              <a:t>2/1/22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42F61-5A90-F947-B598-FB1B93C68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6C3A0-536B-614F-BB92-52ADFC195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BF0-2687-E942-86BE-FE25F60F1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3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F0C36C2-5866-8841-92D8-9A47241133F7}"/>
              </a:ext>
            </a:extLst>
          </p:cNvPr>
          <p:cNvSpPr txBox="1">
            <a:spLocks/>
          </p:cNvSpPr>
          <p:nvPr/>
        </p:nvSpPr>
        <p:spPr>
          <a:xfrm>
            <a:off x="0" y="37834"/>
            <a:ext cx="9091749" cy="8896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u="sng" dirty="0"/>
              <a:t>RHIC Run 22 Run Status</a:t>
            </a:r>
            <a:br>
              <a:rPr lang="en-US" sz="3700" dirty="0"/>
            </a:br>
            <a:r>
              <a:rPr lang="en-US" sz="1800" dirty="0"/>
              <a:t>2/1/2022, V. </a:t>
            </a:r>
            <a:r>
              <a:rPr lang="en-US" sz="1800"/>
              <a:t>Schoefer</a:t>
            </a:r>
            <a:endParaRPr 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FFF371-5DAB-154B-8046-72A4EE14E23C}"/>
              </a:ext>
            </a:extLst>
          </p:cNvPr>
          <p:cNvSpPr txBox="1"/>
          <p:nvPr/>
        </p:nvSpPr>
        <p:spPr>
          <a:xfrm>
            <a:off x="0" y="1017867"/>
            <a:ext cx="45088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Stores with immediate beta squeeze from 1-&gt;1.2 m now meet per store STAR </a:t>
            </a:r>
            <a:r>
              <a:rPr lang="en-US" dirty="0" err="1"/>
              <a:t>lumi</a:t>
            </a:r>
            <a:r>
              <a:rPr lang="en-US" dirty="0"/>
              <a:t> goals (last 5 fills)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Improvement largely due to injection efficiency improvement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Inj</a:t>
            </a:r>
            <a:r>
              <a:rPr lang="en-US" dirty="0"/>
              <a:t> efficiency still just about 90% with many adjustments and large injection bumps (should be &gt;95% with protons without any closed orbit adjustment)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RHIC injection kicker angle appears to be low, yellow appears to be weakening with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Thurs Jan 27:  Successful measurement of spin direction with yellow rotators on, analysis to infer orientation with rotators off ongoing, plans for corrective measures.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A9A0F5-A7E3-9E4E-AB98-6615A6CD7F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" t="6847" r="3719" b="11026"/>
          <a:stretch/>
        </p:blipFill>
        <p:spPr bwMode="auto">
          <a:xfrm>
            <a:off x="4722100" y="1017867"/>
            <a:ext cx="7313381" cy="509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78DE498-CAE4-2A46-A8C4-CCA7C6878AD3}"/>
              </a:ext>
            </a:extLst>
          </p:cNvPr>
          <p:cNvSpPr txBox="1"/>
          <p:nvPr/>
        </p:nvSpPr>
        <p:spPr>
          <a:xfrm>
            <a:off x="5325762" y="927464"/>
            <a:ext cx="129234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RHIC </a:t>
            </a:r>
            <a:r>
              <a:rPr lang="en-US" dirty="0" err="1"/>
              <a:t>pC</a:t>
            </a:r>
            <a:r>
              <a:rPr lang="en-US" dirty="0"/>
              <a:t> [%]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81874F-C3A4-4944-80D6-45933166B645}"/>
              </a:ext>
            </a:extLst>
          </p:cNvPr>
          <p:cNvSpPr txBox="1"/>
          <p:nvPr/>
        </p:nvSpPr>
        <p:spPr>
          <a:xfrm>
            <a:off x="5305167" y="2686242"/>
            <a:ext cx="149714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STAR ZDC [Hz]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02C8EE-A720-CD41-9C37-60DF47DD6726}"/>
              </a:ext>
            </a:extLst>
          </p:cNvPr>
          <p:cNvSpPr txBox="1"/>
          <p:nvPr/>
        </p:nvSpPr>
        <p:spPr>
          <a:xfrm>
            <a:off x="5223361" y="4461517"/>
            <a:ext cx="2161361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RHIC Intensity [1e11]</a:t>
            </a:r>
          </a:p>
        </p:txBody>
      </p:sp>
    </p:spTree>
    <p:extLst>
      <p:ext uri="{BB962C8B-B14F-4D97-AF65-F5344CB8AC3E}">
        <p14:creationId xmlns:p14="http://schemas.microsoft.com/office/powerpoint/2010/main" val="14838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EC30D7E4-C189-4240-A351-0AF6230385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" t="8116" r="4444" b="5235"/>
          <a:stretch/>
        </p:blipFill>
        <p:spPr bwMode="auto">
          <a:xfrm>
            <a:off x="218303" y="827902"/>
            <a:ext cx="5877698" cy="409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AB0D7770-EC4D-AF45-B3B5-D4E51FBA5A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3" t="8116" r="6154" b="5235"/>
          <a:stretch/>
        </p:blipFill>
        <p:spPr bwMode="auto">
          <a:xfrm>
            <a:off x="6374324" y="840254"/>
            <a:ext cx="5599373" cy="409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32522F1-322C-E340-B550-E79D4637A98C}"/>
              </a:ext>
            </a:extLst>
          </p:cNvPr>
          <p:cNvSpPr txBox="1"/>
          <p:nvPr/>
        </p:nvSpPr>
        <p:spPr>
          <a:xfrm>
            <a:off x="333632" y="234778"/>
            <a:ext cx="2185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RHIC </a:t>
            </a:r>
            <a:r>
              <a:rPr lang="en-US" u="sng" dirty="0" err="1"/>
              <a:t>pC</a:t>
            </a:r>
            <a:r>
              <a:rPr lang="en-US" u="sng" dirty="0"/>
              <a:t> polarizations</a:t>
            </a:r>
          </a:p>
        </p:txBody>
      </p:sp>
    </p:spTree>
    <p:extLst>
      <p:ext uri="{BB962C8B-B14F-4D97-AF65-F5344CB8AC3E}">
        <p14:creationId xmlns:p14="http://schemas.microsoft.com/office/powerpoint/2010/main" val="135587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E720AAA-1D6A-DD4F-8F62-92AC37089C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" t="9227" r="5774" b="13466"/>
          <a:stretch/>
        </p:blipFill>
        <p:spPr bwMode="auto">
          <a:xfrm>
            <a:off x="1556951" y="1779373"/>
            <a:ext cx="4263082" cy="383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666B4680-809E-9143-A7F1-F573143854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4" t="9227" r="5192" b="13466"/>
          <a:stretch/>
        </p:blipFill>
        <p:spPr bwMode="auto">
          <a:xfrm>
            <a:off x="6371967" y="1779373"/>
            <a:ext cx="4263082" cy="383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7BBBE5-C4B3-954E-A6BB-9E2E81F19E82}"/>
              </a:ext>
            </a:extLst>
          </p:cNvPr>
          <p:cNvSpPr txBox="1"/>
          <p:nvPr/>
        </p:nvSpPr>
        <p:spPr>
          <a:xfrm>
            <a:off x="333632" y="234778"/>
            <a:ext cx="66976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RHIC Injection Efficiencies</a:t>
            </a:r>
          </a:p>
          <a:p>
            <a:r>
              <a:rPr lang="en-US" sz="1600" dirty="0"/>
              <a:t>RHIC Injection difficult essentially from start of run.</a:t>
            </a:r>
          </a:p>
          <a:p>
            <a:r>
              <a:rPr lang="en-US" sz="1600" dirty="0"/>
              <a:t>Declining consistently with periodic improvements from rounds of tuning</a:t>
            </a:r>
          </a:p>
          <a:p>
            <a:r>
              <a:rPr lang="en-US" sz="1600" dirty="0"/>
              <a:t>Most improvements come from changes that reduce necessary injection angle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E10965-48E4-A245-9B28-D68FFC4B1816}"/>
              </a:ext>
            </a:extLst>
          </p:cNvPr>
          <p:cNvSpPr txBox="1"/>
          <p:nvPr/>
        </p:nvSpPr>
        <p:spPr>
          <a:xfrm>
            <a:off x="1729946" y="1594707"/>
            <a:ext cx="84029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Run 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762E18-34DA-F449-9D5E-C0C954867EB7}"/>
              </a:ext>
            </a:extLst>
          </p:cNvPr>
          <p:cNvSpPr txBox="1"/>
          <p:nvPr/>
        </p:nvSpPr>
        <p:spPr>
          <a:xfrm>
            <a:off x="6604633" y="1594707"/>
            <a:ext cx="840295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Run 22</a:t>
            </a:r>
          </a:p>
        </p:txBody>
      </p:sp>
    </p:spTree>
    <p:extLst>
      <p:ext uri="{BB962C8B-B14F-4D97-AF65-F5344CB8AC3E}">
        <p14:creationId xmlns:p14="http://schemas.microsoft.com/office/powerpoint/2010/main" val="184842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D7CFB0C3-FDA1-C24D-83BF-C9A017F578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" t="13898" r="7771" b="5084"/>
          <a:stretch/>
        </p:blipFill>
        <p:spPr bwMode="auto">
          <a:xfrm>
            <a:off x="7200495" y="3649288"/>
            <a:ext cx="4389119" cy="298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99B78C57-00BD-0946-989D-18A5284206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" t="11865" r="7080" b="5085"/>
          <a:stretch/>
        </p:blipFill>
        <p:spPr bwMode="auto">
          <a:xfrm>
            <a:off x="7307984" y="448888"/>
            <a:ext cx="4281630" cy="298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066A698-C980-0743-BEDD-6652DC2FE6EB}"/>
              </a:ext>
            </a:extLst>
          </p:cNvPr>
          <p:cNvSpPr txBox="1"/>
          <p:nvPr/>
        </p:nvSpPr>
        <p:spPr>
          <a:xfrm>
            <a:off x="198120" y="132204"/>
            <a:ext cx="221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Injection kicker angle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EE54B4-E898-974A-9F1B-7A3E1D9AF056}"/>
              </a:ext>
            </a:extLst>
          </p:cNvPr>
          <p:cNvSpPr txBox="1"/>
          <p:nvPr/>
        </p:nvSpPr>
        <p:spPr>
          <a:xfrm>
            <a:off x="198120" y="833460"/>
            <a:ext cx="661415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Early run RHIC transverse emittance a factor of two over expectation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Investigated and found both injection kickers lower than expected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Compensation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Recalibration of charging supply chain (around fill #100 in plots)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Installation of injection bumps in closed orbit (both)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Yellow angle has weakened since start of run.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Blue injection efficiency has never been at Run 17 levels (and not improving quickly anymore)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Requires taking more intensity out of AGS, impacts intensity, emittance and polarization in RHIC.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More investigation into causes is ongoing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Possible remediation: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Further closed orbit manipulations (limited by aperture)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One injection kicker = four modules.  Two spare magnet modules available.  Replacement possible (this week?)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Adjustment of IR6 injection optics to optimize deflection of incoming beam by Q8,Q9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132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560A9-96AD-3F4B-9CA3-ECF67D75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865" y="216844"/>
            <a:ext cx="10515600" cy="1325563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5EE92-FD06-B043-A2EC-AFEC8B422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865" y="1563946"/>
            <a:ext cx="10515600" cy="4351338"/>
          </a:xfrm>
        </p:spPr>
        <p:txBody>
          <a:bodyPr/>
          <a:lstStyle/>
          <a:p>
            <a:r>
              <a:rPr lang="en-US" dirty="0"/>
              <a:t>Analysis of spin orientation at IP6 and calculation of corrections (e.g. small rotator current in physics stores)</a:t>
            </a:r>
          </a:p>
          <a:p>
            <a:r>
              <a:rPr lang="en-US" dirty="0"/>
              <a:t>Remediating measures for the injection kickers (including possible module replacement)</a:t>
            </a:r>
          </a:p>
          <a:p>
            <a:r>
              <a:rPr lang="en-US" dirty="0"/>
              <a:t>Imperfection corrections (scheduled for Friday, Feb 4</a:t>
            </a:r>
            <a:r>
              <a:rPr lang="en-US" baseline="30000" dirty="0"/>
              <a:t>th</a:t>
            </a:r>
            <a:r>
              <a:rPr lang="en-US" dirty="0"/>
              <a:t>), aimed at improving RHIC polarization transmission</a:t>
            </a:r>
          </a:p>
        </p:txBody>
      </p:sp>
    </p:spTree>
    <p:extLst>
      <p:ext uri="{BB962C8B-B14F-4D97-AF65-F5344CB8AC3E}">
        <p14:creationId xmlns:p14="http://schemas.microsoft.com/office/powerpoint/2010/main" val="278137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356</Words>
  <Application>Microsoft Macintosh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Plans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Schoefer, Vincent</dc:creator>
  <cp:lastModifiedBy>Schoefer, Vincent</cp:lastModifiedBy>
  <cp:revision>23</cp:revision>
  <dcterms:created xsi:type="dcterms:W3CDTF">2022-01-11T17:56:52Z</dcterms:created>
  <dcterms:modified xsi:type="dcterms:W3CDTF">2022-02-01T18:23:18Z</dcterms:modified>
</cp:coreProperties>
</file>