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394" r:id="rId3"/>
    <p:sldId id="395" r:id="rId4"/>
    <p:sldId id="3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>
        <p:scale>
          <a:sx n="120" d="100"/>
          <a:sy n="120" d="100"/>
        </p:scale>
        <p:origin x="8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0883-A188-6146-8591-2ABE0831E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83A86-7335-934A-BAA4-59DBD0F45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50982-1A91-C240-A464-3CFD9F80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90375-279B-D541-98D6-D80A2397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CD83-C0A6-0A4A-931B-6939CBAB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E1CF-14E4-C445-AFB9-8C218D0C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2CECD-7848-CF46-87A1-CAD5C1B11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A76D7-F1C9-B742-9D34-98796070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F93E-552E-7444-B26D-EB7D481C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CBB85-A7C2-2740-BCDD-19A078C7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BA021-9FE3-6544-8702-ED80D1436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6CB8C-E382-6B43-BCE8-5942A6716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46D4-6172-994B-BBD6-0C8EC88B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9412-0464-1D46-B2B2-8DC9F1CD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A1BF-4E18-044C-9B72-927CF23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CDAD-BA99-6C45-A889-C8E1DE24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0CA7-8707-6346-839D-0A545E43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4B31-9FEA-1C44-A97C-77340613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C7109-7561-204A-84A6-F62BA597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F7D76-8392-1D4F-96A8-9EF4ADB4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3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9313-77C9-8645-839B-1610B04C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7E8BE-D06E-E541-82E0-83D46C7E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BC75F-5F73-1F4F-9F26-C4B4084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AF60-9BDD-FD4A-85C9-ADA0CDC8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3AF1A-B3B9-8D4C-B36A-2CF357C3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A038-426B-C840-9A49-45CC1B1A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F77-D96A-DC48-A452-0FA35A2BA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5B38-2453-F843-BDE2-F28B473ED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D7CCE-8EDD-0B44-96D9-ACDA9B51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D4AD-018D-4E43-92F1-2FC1AB83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E146D-2F32-304F-B176-D3099358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73CE-8210-8047-BC15-A9142573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ED286-230C-8641-8653-4198182D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28E1B-5FAF-2C4E-9205-51C8AD3C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5DD84-53C2-BB45-B156-06670C9C1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C7332-4108-BF41-918F-B6CBB109F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78229-C7BE-D545-B527-0DB2A2A1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5B5F2-8E25-3F48-8B35-020C9A3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F99A1-9289-D34C-9DDB-61055279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A4AA-88CE-BE4F-BE61-B8F10146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9EBD4-0A59-5E4E-B0DC-7A7AF6DA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AC63A-EAEE-F34C-A043-F8AD186F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A9C9F-1EEA-E443-A31F-4C5A3266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AB9E2-2740-1A43-8635-1566FAAB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54A8C-E0DC-C645-BD97-531251CD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0B66A-74CC-DB4A-8A1D-EBE97FA1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50CC-4FB1-054F-89C7-5DC6AFC3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9960-DE06-774F-8829-8F8C8AD5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55A04-011A-864D-BC65-8DC9F3A66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5C177-86A1-5243-8C48-B4615D7A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319F7-BA23-724F-B53C-C1436F64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F6A34-A710-6542-A709-A09BBE44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A654-5E46-394D-B50C-056FFC10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14E57-80AA-6A43-B1FA-431C15028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88CEA-26EE-8349-92E4-602AA09D7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FA267-358F-4B4D-A258-0AE56290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AB4FA-3A93-A140-A1F1-9DBCB13B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8F382-D975-E941-ABDF-151997AF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A1174-2D99-0E44-BF91-3775CE6A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5FADF-C325-5E45-AE93-10384EFD3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92961-B54A-B346-A308-1F1FB8FAF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4D5C-2474-7244-8640-6638C9658452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2F61-5A90-F947-B598-FB1B93C68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6C3A0-536B-614F-BB92-52ADFC195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C7C503A-D85E-C04B-A03D-F8B334445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8718" y="1129221"/>
            <a:ext cx="7105351" cy="480131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Run Status</a:t>
            </a:r>
            <a:br>
              <a:rPr lang="en-US" sz="3700" dirty="0"/>
            </a:br>
            <a:r>
              <a:rPr lang="en-US" sz="1800" dirty="0"/>
              <a:t>2/8/2022, V. Schoefer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0" y="1017867"/>
            <a:ext cx="45088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Injection kicker ‘low kick’ problem solved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Incorrect terminating resistors installed (40 Ohm instead of 25 Ohm)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Kick angle consistently ~1.55 </a:t>
            </a:r>
            <a:r>
              <a:rPr lang="en-US" dirty="0" err="1"/>
              <a:t>mrad</a:t>
            </a:r>
            <a:r>
              <a:rPr lang="en-US" dirty="0"/>
              <a:t> (similar to Run 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AGS jump quad timing drifted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New times generated 2/5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Late acceleration energy looks shifted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Times were only ~2 weeks old, source of drift unclear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Imperfection bump scan yesterday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Targeted closed orbit distortion to improve polarization transmission through the RHIC ramp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8DE498-CAE4-2A46-A8C4-CCA7C6878AD3}"/>
              </a:ext>
            </a:extLst>
          </p:cNvPr>
          <p:cNvSpPr txBox="1"/>
          <p:nvPr/>
        </p:nvSpPr>
        <p:spPr>
          <a:xfrm>
            <a:off x="5325762" y="927464"/>
            <a:ext cx="129234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RHIC </a:t>
            </a:r>
            <a:r>
              <a:rPr lang="en-US" dirty="0" err="1"/>
              <a:t>pC</a:t>
            </a:r>
            <a:r>
              <a:rPr lang="en-US" dirty="0"/>
              <a:t> [%]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1874F-C3A4-4944-80D6-45933166B645}"/>
              </a:ext>
            </a:extLst>
          </p:cNvPr>
          <p:cNvSpPr txBox="1"/>
          <p:nvPr/>
        </p:nvSpPr>
        <p:spPr>
          <a:xfrm>
            <a:off x="5305167" y="2686242"/>
            <a:ext cx="149714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STAR ZDC [Hz]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02C8EE-A720-CD41-9C37-60DF47DD6726}"/>
              </a:ext>
            </a:extLst>
          </p:cNvPr>
          <p:cNvSpPr txBox="1"/>
          <p:nvPr/>
        </p:nvSpPr>
        <p:spPr>
          <a:xfrm>
            <a:off x="5305167" y="4243263"/>
            <a:ext cx="216136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RHIC Intensity [1e11]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E2356D-C01E-8C4C-A9F9-2280576D4B9D}"/>
              </a:ext>
            </a:extLst>
          </p:cNvPr>
          <p:cNvCxnSpPr>
            <a:cxnSpLocks/>
          </p:cNvCxnSpPr>
          <p:nvPr/>
        </p:nvCxnSpPr>
        <p:spPr>
          <a:xfrm>
            <a:off x="8408504" y="1017867"/>
            <a:ext cx="0" cy="153649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34502FE-BC06-F645-992C-BCD8824CC912}"/>
              </a:ext>
            </a:extLst>
          </p:cNvPr>
          <p:cNvSpPr txBox="1"/>
          <p:nvPr/>
        </p:nvSpPr>
        <p:spPr>
          <a:xfrm>
            <a:off x="8385198" y="944577"/>
            <a:ext cx="16530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AGS jump quad time update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D245FB-E8A1-AC49-A40C-5E7B8D7C2D76}"/>
              </a:ext>
            </a:extLst>
          </p:cNvPr>
          <p:cNvSpPr txBox="1"/>
          <p:nvPr/>
        </p:nvSpPr>
        <p:spPr>
          <a:xfrm rot="16200000">
            <a:off x="9765173" y="6009966"/>
            <a:ext cx="1343766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Imp. bump 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8AACE2-A4A2-6B49-A29C-13E4DB6F958F}"/>
              </a:ext>
            </a:extLst>
          </p:cNvPr>
          <p:cNvSpPr txBox="1"/>
          <p:nvPr/>
        </p:nvSpPr>
        <p:spPr>
          <a:xfrm rot="16200000">
            <a:off x="7415710" y="5978404"/>
            <a:ext cx="1182375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err="1"/>
              <a:t>CeC</a:t>
            </a:r>
            <a:r>
              <a:rPr lang="en-US" sz="1400" dirty="0"/>
              <a:t>/</a:t>
            </a:r>
            <a:r>
              <a:rPr lang="en-US" sz="1400" dirty="0" err="1"/>
              <a:t>inj</a:t>
            </a:r>
            <a:r>
              <a:rPr lang="en-US" sz="1400" dirty="0"/>
              <a:t> kicker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47112B-534C-9B40-AE2E-DB8AB8EBE190}"/>
              </a:ext>
            </a:extLst>
          </p:cNvPr>
          <p:cNvSpPr txBox="1"/>
          <p:nvPr/>
        </p:nvSpPr>
        <p:spPr>
          <a:xfrm rot="16200000">
            <a:off x="5730413" y="5888001"/>
            <a:ext cx="131087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Booster RF leak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0E1D44-60ED-6C4E-9181-B8750206C6DC}"/>
              </a:ext>
            </a:extLst>
          </p:cNvPr>
          <p:cNvSpPr txBox="1"/>
          <p:nvPr/>
        </p:nvSpPr>
        <p:spPr>
          <a:xfrm rot="16200000">
            <a:off x="6789068" y="5882907"/>
            <a:ext cx="1047146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err="1"/>
              <a:t>LEReC</a:t>
            </a:r>
            <a:r>
              <a:rPr lang="en-US" sz="1400" dirty="0"/>
              <a:t> APEX</a:t>
            </a:r>
          </a:p>
        </p:txBody>
      </p:sp>
    </p:spTree>
    <p:extLst>
      <p:ext uri="{BB962C8B-B14F-4D97-AF65-F5344CB8AC3E}">
        <p14:creationId xmlns:p14="http://schemas.microsoft.com/office/powerpoint/2010/main" val="14838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7B80B63-E97B-744A-B317-6AE46D47B2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" t="11333" r="5786" b="5112"/>
          <a:stretch/>
        </p:blipFill>
        <p:spPr bwMode="auto">
          <a:xfrm>
            <a:off x="1661159" y="563880"/>
            <a:ext cx="8366761" cy="573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61DC89-B6ED-0142-8932-8586BBDE86D5}"/>
              </a:ext>
            </a:extLst>
          </p:cNvPr>
          <p:cNvSpPr txBox="1"/>
          <p:nvPr/>
        </p:nvSpPr>
        <p:spPr>
          <a:xfrm>
            <a:off x="716280" y="137160"/>
            <a:ext cx="36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Injection Kicker Angle from TBT orbit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319B860-CD4C-FD47-878B-D6BC0C7B1C14}"/>
              </a:ext>
            </a:extLst>
          </p:cNvPr>
          <p:cNvCxnSpPr>
            <a:cxnSpLocks/>
          </p:cNvCxnSpPr>
          <p:nvPr/>
        </p:nvCxnSpPr>
        <p:spPr>
          <a:xfrm>
            <a:off x="7376160" y="2057400"/>
            <a:ext cx="929640" cy="182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A21B6EA-A898-C44F-BDCF-148FA803CCCC}"/>
              </a:ext>
            </a:extLst>
          </p:cNvPr>
          <p:cNvSpPr txBox="1"/>
          <p:nvPr/>
        </p:nvSpPr>
        <p:spPr>
          <a:xfrm>
            <a:off x="6111903" y="1734234"/>
            <a:ext cx="126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energy</a:t>
            </a:r>
          </a:p>
          <a:p>
            <a:r>
              <a:rPr lang="en-US" dirty="0"/>
              <a:t>APEX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BDBF11C-913D-CD44-9101-19772AD4C2A7}"/>
              </a:ext>
            </a:extLst>
          </p:cNvPr>
          <p:cNvSpPr/>
          <p:nvPr/>
        </p:nvSpPr>
        <p:spPr>
          <a:xfrm>
            <a:off x="8237220" y="2057399"/>
            <a:ext cx="251460" cy="3805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2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599934-8294-CD4A-B537-895689431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45" t="9396" r="6386" b="12465"/>
          <a:stretch/>
        </p:blipFill>
        <p:spPr>
          <a:xfrm>
            <a:off x="648586" y="2477385"/>
            <a:ext cx="4167962" cy="29771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4FC800-1817-A647-8882-5A9358AECA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23" t="8948" r="5043" b="12617"/>
          <a:stretch/>
        </p:blipFill>
        <p:spPr>
          <a:xfrm>
            <a:off x="5582093" y="2456121"/>
            <a:ext cx="4423145" cy="29983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F25E2E-7A4B-AC44-9576-F23654589BBD}"/>
              </a:ext>
            </a:extLst>
          </p:cNvPr>
          <p:cNvSpPr txBox="1"/>
          <p:nvPr/>
        </p:nvSpPr>
        <p:spPr>
          <a:xfrm>
            <a:off x="648586" y="1967023"/>
            <a:ext cx="237058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AGS to U-line Efficiency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920CC8-DCA1-574D-A0C1-2A9713A8A273}"/>
              </a:ext>
            </a:extLst>
          </p:cNvPr>
          <p:cNvSpPr txBox="1"/>
          <p:nvPr/>
        </p:nvSpPr>
        <p:spPr>
          <a:xfrm>
            <a:off x="5582093" y="1967023"/>
            <a:ext cx="203382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X/Y arc to Efficiency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CFF1DD-85FC-7446-8EF9-719DF7855D87}"/>
              </a:ext>
            </a:extLst>
          </p:cNvPr>
          <p:cNvSpPr txBox="1"/>
          <p:nvPr/>
        </p:nvSpPr>
        <p:spPr>
          <a:xfrm>
            <a:off x="372140" y="223284"/>
            <a:ext cx="10079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AGS to RHIC Intensity Transfer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X/Y arc to RHIC improved in level and stability since injection kicker resistor change (blue needs work)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AGS to U is still low: working on understanding current transformer calibrations/saturation and possibility of real loss </a:t>
            </a:r>
          </a:p>
        </p:txBody>
      </p:sp>
    </p:spTree>
    <p:extLst>
      <p:ext uri="{BB962C8B-B14F-4D97-AF65-F5344CB8AC3E}">
        <p14:creationId xmlns:p14="http://schemas.microsoft.com/office/powerpoint/2010/main" val="402478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32522F1-322C-E340-B550-E79D4637A98C}"/>
              </a:ext>
            </a:extLst>
          </p:cNvPr>
          <p:cNvSpPr txBox="1"/>
          <p:nvPr/>
        </p:nvSpPr>
        <p:spPr>
          <a:xfrm>
            <a:off x="333632" y="234778"/>
            <a:ext cx="2185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RHIC </a:t>
            </a:r>
            <a:r>
              <a:rPr lang="en-US" u="sng" dirty="0" err="1"/>
              <a:t>pC</a:t>
            </a:r>
            <a:r>
              <a:rPr lang="en-US" u="sng" dirty="0"/>
              <a:t> polarizations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5E582BE-9F95-334A-A2CE-9E3BF7A676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65" t="8553" r="4457" b="4973"/>
          <a:stretch/>
        </p:blipFill>
        <p:spPr>
          <a:xfrm>
            <a:off x="164825" y="1265274"/>
            <a:ext cx="5183351" cy="36749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FEC0B4-8559-1246-892C-F9B06D098D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91" t="9029" r="4431" b="5249"/>
          <a:stretch/>
        </p:blipFill>
        <p:spPr>
          <a:xfrm>
            <a:off x="5571460" y="1390861"/>
            <a:ext cx="5050224" cy="3549395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C2E1735-AFD3-F440-B7FB-CCE3937CB209}"/>
              </a:ext>
            </a:extLst>
          </p:cNvPr>
          <p:cNvCxnSpPr/>
          <p:nvPr/>
        </p:nvCxnSpPr>
        <p:spPr>
          <a:xfrm flipV="1">
            <a:off x="4125433" y="3684187"/>
            <a:ext cx="0" cy="22381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0368455-6243-1E43-B7DA-41FF190EB6EF}"/>
              </a:ext>
            </a:extLst>
          </p:cNvPr>
          <p:cNvCxnSpPr/>
          <p:nvPr/>
        </p:nvCxnSpPr>
        <p:spPr>
          <a:xfrm flipV="1">
            <a:off x="9413359" y="3687725"/>
            <a:ext cx="0" cy="22381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B7B418B-64C1-1A43-A44B-FB3E3EA4773E}"/>
              </a:ext>
            </a:extLst>
          </p:cNvPr>
          <p:cNvSpPr txBox="1"/>
          <p:nvPr/>
        </p:nvSpPr>
        <p:spPr>
          <a:xfrm>
            <a:off x="4699590" y="5601420"/>
            <a:ext cx="4283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Polarization decrease fixed with JQ retiming</a:t>
            </a:r>
          </a:p>
          <a:p>
            <a:r>
              <a:rPr lang="en-US" dirty="0"/>
              <a:t>Still analyzing what caused the shift</a:t>
            </a:r>
          </a:p>
        </p:txBody>
      </p:sp>
    </p:spTree>
    <p:extLst>
      <p:ext uri="{BB962C8B-B14F-4D97-AF65-F5344CB8AC3E}">
        <p14:creationId xmlns:p14="http://schemas.microsoft.com/office/powerpoint/2010/main" val="1355879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196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37</cp:revision>
  <dcterms:created xsi:type="dcterms:W3CDTF">2022-01-11T17:56:52Z</dcterms:created>
  <dcterms:modified xsi:type="dcterms:W3CDTF">2022-02-08T18:01:45Z</dcterms:modified>
</cp:coreProperties>
</file>