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404" r:id="rId3"/>
    <p:sldId id="394" r:id="rId4"/>
    <p:sldId id="3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654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76" y="1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C8758551-17A3-3045-8487-B88BFDEF37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40"/>
          <a:stretch/>
        </p:blipFill>
        <p:spPr>
          <a:xfrm>
            <a:off x="4812910" y="1017867"/>
            <a:ext cx="7358497" cy="501892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2/15/2022, V. Schoefer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0" y="1017867"/>
            <a:ext cx="45088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AGS to RHIC transfer improved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Vertical orbit at extraction was causing coupling in the transfer via </a:t>
            </a:r>
            <a:r>
              <a:rPr lang="en-US" dirty="0" err="1"/>
              <a:t>sextupole</a:t>
            </a:r>
            <a:r>
              <a:rPr lang="en-US" dirty="0"/>
              <a:t> feed-down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Peak </a:t>
            </a:r>
            <a:r>
              <a:rPr lang="en-US" dirty="0" err="1"/>
              <a:t>lumi</a:t>
            </a:r>
            <a:r>
              <a:rPr lang="en-US" dirty="0"/>
              <a:t> improved: high enough to delay first squeeze for leveling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Polarization affected by stability of the Westinghouse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Current function during AGS acceleration changes, shifts resonance timing away from the tune jumps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DE498-CAE4-2A46-A8C4-CCA7C6878AD3}"/>
              </a:ext>
            </a:extLst>
          </p:cNvPr>
          <p:cNvSpPr txBox="1"/>
          <p:nvPr/>
        </p:nvSpPr>
        <p:spPr>
          <a:xfrm>
            <a:off x="5129132" y="907586"/>
            <a:ext cx="129234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RHIC </a:t>
            </a:r>
            <a:r>
              <a:rPr lang="en-US" dirty="0" err="1"/>
              <a:t>pC</a:t>
            </a:r>
            <a:r>
              <a:rPr lang="en-US" dirty="0"/>
              <a:t> [%]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1874F-C3A4-4944-80D6-45933166B645}"/>
              </a:ext>
            </a:extLst>
          </p:cNvPr>
          <p:cNvSpPr txBox="1"/>
          <p:nvPr/>
        </p:nvSpPr>
        <p:spPr>
          <a:xfrm>
            <a:off x="5217867" y="2606730"/>
            <a:ext cx="149714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STAR ZDC [Hz]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02C8EE-A720-CD41-9C37-60DF47DD6726}"/>
              </a:ext>
            </a:extLst>
          </p:cNvPr>
          <p:cNvSpPr txBox="1"/>
          <p:nvPr/>
        </p:nvSpPr>
        <p:spPr>
          <a:xfrm>
            <a:off x="5247684" y="4203507"/>
            <a:ext cx="216136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RHIC Intensity [1e11]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D245FB-E8A1-AC49-A40C-5E7B8D7C2D76}"/>
              </a:ext>
            </a:extLst>
          </p:cNvPr>
          <p:cNvSpPr txBox="1"/>
          <p:nvPr/>
        </p:nvSpPr>
        <p:spPr>
          <a:xfrm rot="16200000">
            <a:off x="10320126" y="3802467"/>
            <a:ext cx="1149289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Maintenance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47112B-534C-9B40-AE2E-DB8AB8EBE190}"/>
              </a:ext>
            </a:extLst>
          </p:cNvPr>
          <p:cNvSpPr txBox="1"/>
          <p:nvPr/>
        </p:nvSpPr>
        <p:spPr>
          <a:xfrm rot="16200000">
            <a:off x="5775987" y="3613785"/>
            <a:ext cx="783484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STAR </a:t>
            </a:r>
            <a:r>
              <a:rPr lang="en-US" sz="1400" dirty="0" err="1"/>
              <a:t>cal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2F0B18-1596-7B4E-A6EB-4CA26077EB1D}"/>
              </a:ext>
            </a:extLst>
          </p:cNvPr>
          <p:cNvSpPr txBox="1"/>
          <p:nvPr/>
        </p:nvSpPr>
        <p:spPr>
          <a:xfrm rot="16200000">
            <a:off x="11289177" y="3780033"/>
            <a:ext cx="1149289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Maintenance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9B679F-251C-3947-8822-E6C52C01EA6A}"/>
              </a:ext>
            </a:extLst>
          </p:cNvPr>
          <p:cNvSpPr txBox="1"/>
          <p:nvPr/>
        </p:nvSpPr>
        <p:spPr>
          <a:xfrm rot="16200000">
            <a:off x="6562727" y="3668473"/>
            <a:ext cx="562975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APEX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2C67544-836F-254D-8839-BB82B3720EFF}"/>
              </a:ext>
            </a:extLst>
          </p:cNvPr>
          <p:cNvCxnSpPr>
            <a:cxnSpLocks/>
          </p:cNvCxnSpPr>
          <p:nvPr/>
        </p:nvCxnSpPr>
        <p:spPr>
          <a:xfrm>
            <a:off x="8714147" y="556054"/>
            <a:ext cx="0" cy="605481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F7BCBC5-41F6-174E-8088-148809F05CFD}"/>
              </a:ext>
            </a:extLst>
          </p:cNvPr>
          <p:cNvSpPr txBox="1"/>
          <p:nvPr/>
        </p:nvSpPr>
        <p:spPr>
          <a:xfrm>
            <a:off x="8714147" y="681243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Separated squeezes</a:t>
            </a:r>
          </a:p>
        </p:txBody>
      </p:sp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CBC3CB-EB4D-C740-9792-9BA2FBBD37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756"/>
          <a:stretch/>
        </p:blipFill>
        <p:spPr>
          <a:xfrm>
            <a:off x="1016657" y="911992"/>
            <a:ext cx="2136447" cy="5727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756E74-D91C-6A40-A47D-1E805C52C5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1194"/>
          <a:stretch/>
        </p:blipFill>
        <p:spPr>
          <a:xfrm>
            <a:off x="3153104" y="911992"/>
            <a:ext cx="2136447" cy="5727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0DCB1F-FA63-964A-A7B4-BEC60DCE3F2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0794"/>
          <a:stretch/>
        </p:blipFill>
        <p:spPr>
          <a:xfrm>
            <a:off x="6647797" y="911992"/>
            <a:ext cx="2136447" cy="57277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C7AD0C-88EF-0B4A-960D-3EBDCB37891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70794"/>
          <a:stretch/>
        </p:blipFill>
        <p:spPr>
          <a:xfrm>
            <a:off x="8784244" y="911992"/>
            <a:ext cx="2136447" cy="57277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5C9A549-DECB-FA4D-AF4D-444866B66893}"/>
              </a:ext>
            </a:extLst>
          </p:cNvPr>
          <p:cNvSpPr txBox="1"/>
          <p:nvPr/>
        </p:nvSpPr>
        <p:spPr>
          <a:xfrm>
            <a:off x="1494412" y="218308"/>
            <a:ext cx="341324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AGS Extraction Vertical sin9: 7 mm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8083DE-54F1-5449-BA97-291F5AF5D2B2}"/>
              </a:ext>
            </a:extLst>
          </p:cNvPr>
          <p:cNvSpPr txBox="1"/>
          <p:nvPr/>
        </p:nvSpPr>
        <p:spPr>
          <a:xfrm>
            <a:off x="7125552" y="218308"/>
            <a:ext cx="341324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AGS Extraction Vertical sin9: 0 mm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BDC804-A53E-CE47-B8C3-89BF05D010F7}"/>
              </a:ext>
            </a:extLst>
          </p:cNvPr>
          <p:cNvSpPr txBox="1"/>
          <p:nvPr/>
        </p:nvSpPr>
        <p:spPr>
          <a:xfrm>
            <a:off x="1289341" y="1799381"/>
            <a:ext cx="1591077" cy="369332"/>
          </a:xfrm>
          <a:prstGeom prst="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Nominal optics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6C0662-C555-154D-B9DD-662DCA17B245}"/>
              </a:ext>
            </a:extLst>
          </p:cNvPr>
          <p:cNvSpPr txBox="1"/>
          <p:nvPr/>
        </p:nvSpPr>
        <p:spPr>
          <a:xfrm>
            <a:off x="3450037" y="1799381"/>
            <a:ext cx="1577740" cy="369332"/>
          </a:xfrm>
          <a:prstGeom prst="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Ver. Defocused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95CBFC-767E-2549-A039-355928028481}"/>
              </a:ext>
            </a:extLst>
          </p:cNvPr>
          <p:cNvSpPr txBox="1"/>
          <p:nvPr/>
        </p:nvSpPr>
        <p:spPr>
          <a:xfrm>
            <a:off x="6912379" y="1799381"/>
            <a:ext cx="1591077" cy="369332"/>
          </a:xfrm>
          <a:prstGeom prst="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Nominal optics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97B0E7-3D13-8A45-9D21-DEE3EBFE3770}"/>
              </a:ext>
            </a:extLst>
          </p:cNvPr>
          <p:cNvSpPr txBox="1"/>
          <p:nvPr/>
        </p:nvSpPr>
        <p:spPr>
          <a:xfrm>
            <a:off x="9073075" y="1799381"/>
            <a:ext cx="1577740" cy="369332"/>
          </a:xfrm>
          <a:prstGeom prst="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Ver. Defocused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D07431A-D312-9B49-B9CA-598965BBEA2A}"/>
              </a:ext>
            </a:extLst>
          </p:cNvPr>
          <p:cNvCxnSpPr/>
          <p:nvPr/>
        </p:nvCxnSpPr>
        <p:spPr>
          <a:xfrm>
            <a:off x="5502166" y="3429000"/>
            <a:ext cx="961696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28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1FABF8-3701-3840-89BD-001AF0C2E3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8" t="11113" r="3840" b="5352"/>
          <a:stretch/>
        </p:blipFill>
        <p:spPr>
          <a:xfrm>
            <a:off x="6759144" y="203887"/>
            <a:ext cx="4769709" cy="3225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FC862D-443D-B345-B5DD-D44BA3BA70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8" t="9833" r="3840" b="5352"/>
          <a:stretch/>
        </p:blipFill>
        <p:spPr>
          <a:xfrm>
            <a:off x="6759144" y="3429000"/>
            <a:ext cx="4769709" cy="327454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7D42125-B736-1C4F-96F5-5C37A4601861}"/>
              </a:ext>
            </a:extLst>
          </p:cNvPr>
          <p:cNvCxnSpPr>
            <a:cxnSpLocks/>
          </p:cNvCxnSpPr>
          <p:nvPr/>
        </p:nvCxnSpPr>
        <p:spPr>
          <a:xfrm>
            <a:off x="10354961" y="2162432"/>
            <a:ext cx="0" cy="2376616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AF4A92F-CB44-5D4E-A682-838633D77215}"/>
              </a:ext>
            </a:extLst>
          </p:cNvPr>
          <p:cNvCxnSpPr>
            <a:cxnSpLocks/>
          </p:cNvCxnSpPr>
          <p:nvPr/>
        </p:nvCxnSpPr>
        <p:spPr>
          <a:xfrm>
            <a:off x="11001632" y="2162432"/>
            <a:ext cx="0" cy="2376616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>
            <a:extLst>
              <a:ext uri="{FF2B5EF4-FFF2-40B4-BE49-F238E27FC236}">
                <a16:creationId xmlns:a16="http://schemas.microsoft.com/office/drawing/2014/main" id="{38F6B592-24F0-0B49-8A82-56912ECE57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" t="12342" r="7308" b="6036"/>
          <a:stretch/>
        </p:blipFill>
        <p:spPr bwMode="auto">
          <a:xfrm>
            <a:off x="564291" y="2286001"/>
            <a:ext cx="5060952" cy="389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F22B9D3-8660-4C44-83E4-8D9269801E37}"/>
              </a:ext>
            </a:extLst>
          </p:cNvPr>
          <p:cNvSpPr txBox="1"/>
          <p:nvPr/>
        </p:nvSpPr>
        <p:spPr>
          <a:xfrm>
            <a:off x="568411" y="203887"/>
            <a:ext cx="55275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Westinghouse energy drift</a:t>
            </a:r>
          </a:p>
          <a:p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Corresponds to dips in polarization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 component of long term drift seems to come from the liquid rheostat (particular to Westinghouse)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Voltage loops adjusted this afternoon</a:t>
            </a:r>
          </a:p>
        </p:txBody>
      </p:sp>
    </p:spTree>
    <p:extLst>
      <p:ext uri="{BB962C8B-B14F-4D97-AF65-F5344CB8AC3E}">
        <p14:creationId xmlns:p14="http://schemas.microsoft.com/office/powerpoint/2010/main" val="44252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24B6E5-E2D2-BF49-93B1-97AE8D74E208}"/>
              </a:ext>
            </a:extLst>
          </p:cNvPr>
          <p:cNvSpPr txBox="1"/>
          <p:nvPr/>
        </p:nvSpPr>
        <p:spPr>
          <a:xfrm>
            <a:off x="308919" y="234778"/>
            <a:ext cx="1102583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/>
              <a:t>Plans</a:t>
            </a:r>
          </a:p>
          <a:p>
            <a:endParaRPr lang="en-US" sz="3600" u="sng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Meeting tomorrow to discuss spin direction correction effort, parameter for scan planned for Thursday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AGS to RHIC transfer line measurements to address residual optical errors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Pending more diagnostics and decision about Siemens: proceed to split/merge setup with the Westinghouse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2478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183</Words>
  <Application>Microsoft Macintosh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49</cp:revision>
  <dcterms:created xsi:type="dcterms:W3CDTF">2022-01-11T17:56:52Z</dcterms:created>
  <dcterms:modified xsi:type="dcterms:W3CDTF">2022-02-15T17:25:04Z</dcterms:modified>
</cp:coreProperties>
</file>