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613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208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0883-A188-6146-8591-2ABE0831E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83A86-7335-934A-BAA4-59DBD0F45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0982-1A91-C240-A464-3CFD9F80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0375-279B-D541-98D6-D80A2397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CD83-C0A6-0A4A-931B-6939CBAB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3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E1CF-14E4-C445-AFB9-8C218D0C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2CECD-7848-CF46-87A1-CAD5C1B11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A76D7-F1C9-B742-9D34-98796070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F93E-552E-7444-B26D-EB7D481C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CBB85-A7C2-2740-BCDD-19A078C7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BA021-9FE3-6544-8702-ED80D1436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6CB8C-E382-6B43-BCE8-5942A6716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E46D4-6172-994B-BBD6-0C8EC88B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09412-0464-1D46-B2B2-8DC9F1CD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2A1BF-4E18-044C-9B72-927CF239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1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CDAD-BA99-6C45-A889-C8E1DE24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0CA7-8707-6346-839D-0A545E43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B4B31-9FEA-1C44-A97C-7734061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7109-7561-204A-84A6-F62BA597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F7D76-8392-1D4F-96A8-9EF4ADB4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3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9313-77C9-8645-839B-1610B04C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7E8BE-D06E-E541-82E0-83D46C7ED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BC75F-5F73-1F4F-9F26-C4B40846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2AF60-9BDD-FD4A-85C9-ADA0CDC8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3AF1A-B3B9-8D4C-B36A-2CF357C3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1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A038-426B-C840-9A49-45CC1B1A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0CF77-D96A-DC48-A452-0FA35A2BA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D5B38-2453-F843-BDE2-F28B473ED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D7CCE-8EDD-0B44-96D9-ACDA9B51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7D4AD-018D-4E43-92F1-2FC1AB83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E146D-2F32-304F-B176-D3099358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73CE-8210-8047-BC15-A9142573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ED286-230C-8641-8653-4198182D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28E1B-5FAF-2C4E-9205-51C8AD3C3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5DD84-53C2-BB45-B156-06670C9C1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C7332-4108-BF41-918F-B6CBB109F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78229-C7BE-D545-B527-0DB2A2A1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B5F2-8E25-3F48-8B35-020C9A35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F99A1-9289-D34C-9DDB-61055279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A4AA-88CE-BE4F-BE61-B8F10146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9EBD4-0A59-5E4E-B0DC-7A7AF6DA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AC63A-EAEE-F34C-A043-F8AD186F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A9C9F-1EEA-E443-A31F-4C5A3266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1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AB9E2-2740-1A43-8635-1566FAAB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54A8C-E0DC-C645-BD97-531251CD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0B66A-74CC-DB4A-8A1D-EBE97FA1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50CC-4FB1-054F-89C7-5DC6AFC3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9960-DE06-774F-8829-8F8C8AD59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55A04-011A-864D-BC65-8DC9F3A66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5C177-86A1-5243-8C48-B4615D7A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319F7-BA23-724F-B53C-C1436F64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F6A34-A710-6542-A709-A09BBE44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A654-5E46-394D-B50C-056FFC10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14E57-80AA-6A43-B1FA-431C15028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88CEA-26EE-8349-92E4-602AA09D7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FA267-358F-4B4D-A258-0AE56290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AB4FA-3A93-A140-A1F1-9DBCB13B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8F382-D975-E941-ABDF-151997AF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A1174-2D99-0E44-BF91-3775CE6A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FADF-C325-5E45-AE93-10384EFD3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2961-B54A-B346-A308-1F1FB8FAF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4D5C-2474-7244-8640-6638C9658452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42F61-5A90-F947-B598-FB1B93C68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C3A0-536B-614F-BB92-52ADFC195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1BF0-2687-E942-86BE-FE25F60F1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19DD5806-53DA-674A-96F5-B17162B1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20" y="884816"/>
            <a:ext cx="7766379" cy="52730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0C36C2-5866-8841-92D8-9A47241133F7}"/>
              </a:ext>
            </a:extLst>
          </p:cNvPr>
          <p:cNvSpPr txBox="1">
            <a:spLocks/>
          </p:cNvSpPr>
          <p:nvPr/>
        </p:nvSpPr>
        <p:spPr>
          <a:xfrm>
            <a:off x="0" y="37834"/>
            <a:ext cx="9091749" cy="889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u="sng" dirty="0"/>
              <a:t>RHIC Run 22 Run Status</a:t>
            </a:r>
            <a:br>
              <a:rPr lang="en-US" sz="3700" dirty="0"/>
            </a:br>
            <a:r>
              <a:rPr lang="en-US" sz="1800" dirty="0"/>
              <a:t>3/01/2022, V. Schoefer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FF371-5DAB-154B-8046-72A4EE14E23C}"/>
              </a:ext>
            </a:extLst>
          </p:cNvPr>
          <p:cNvSpPr txBox="1"/>
          <p:nvPr/>
        </p:nvSpPr>
        <p:spPr>
          <a:xfrm>
            <a:off x="-33867" y="1017867"/>
            <a:ext cx="4508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uptime over the last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Power dip 2/25:  significant He purge from AGS  cold snake, long cooldown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&gt;24 hours without polarized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(possibly unrelated) abort kicker issues, mistimed pulses (thyratron replaced), several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AGS RF power amplifier fan failure 2/28: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Serious limitation to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&lt; 1hr with AGS beam from completely cool to over temp limit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Spin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Fill 33130: altered Y9 snake current (based on earlier snake scan).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Bad pol lifetime, need to control spin tune better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DE498-CAE4-2A46-A8C4-CCA7C6878AD3}"/>
              </a:ext>
            </a:extLst>
          </p:cNvPr>
          <p:cNvSpPr txBox="1"/>
          <p:nvPr/>
        </p:nvSpPr>
        <p:spPr>
          <a:xfrm>
            <a:off x="4425620" y="671350"/>
            <a:ext cx="116730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RHIC </a:t>
            </a:r>
            <a:r>
              <a:rPr lang="en-US" sz="1600" dirty="0" err="1"/>
              <a:t>pC</a:t>
            </a:r>
            <a:r>
              <a:rPr lang="en-US" sz="1600" dirty="0"/>
              <a:t> [%]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1874F-C3A4-4944-80D6-45933166B645}"/>
              </a:ext>
            </a:extLst>
          </p:cNvPr>
          <p:cNvSpPr txBox="1"/>
          <p:nvPr/>
        </p:nvSpPr>
        <p:spPr>
          <a:xfrm>
            <a:off x="4552055" y="2469827"/>
            <a:ext cx="135184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STAR ZDC [Hz]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2C8EE-A720-CD41-9C37-60DF47DD6726}"/>
              </a:ext>
            </a:extLst>
          </p:cNvPr>
          <p:cNvSpPr txBox="1"/>
          <p:nvPr/>
        </p:nvSpPr>
        <p:spPr>
          <a:xfrm>
            <a:off x="4610116" y="4228253"/>
            <a:ext cx="194065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RHIC Intensity [1e11]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D245FB-E8A1-AC49-A40C-5E7B8D7C2D76}"/>
              </a:ext>
            </a:extLst>
          </p:cNvPr>
          <p:cNvSpPr txBox="1"/>
          <p:nvPr/>
        </p:nvSpPr>
        <p:spPr>
          <a:xfrm rot="16200000">
            <a:off x="6517477" y="2710637"/>
            <a:ext cx="208063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CeC</a:t>
            </a:r>
            <a:r>
              <a:rPr lang="en-US" sz="1400" dirty="0"/>
              <a:t> access/low </a:t>
            </a:r>
            <a:r>
              <a:rPr lang="en-US" sz="1400" dirty="0" err="1"/>
              <a:t>lumi</a:t>
            </a:r>
            <a:r>
              <a:rPr lang="en-US" sz="1400" dirty="0"/>
              <a:t> store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47112B-534C-9B40-AE2E-DB8AB8EBE190}"/>
              </a:ext>
            </a:extLst>
          </p:cNvPr>
          <p:cNvSpPr txBox="1"/>
          <p:nvPr/>
        </p:nvSpPr>
        <p:spPr>
          <a:xfrm rot="16200000">
            <a:off x="5921381" y="3258637"/>
            <a:ext cx="114928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Maintenance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F0B18-1596-7B4E-A6EB-4CA26077EB1D}"/>
              </a:ext>
            </a:extLst>
          </p:cNvPr>
          <p:cNvSpPr txBox="1"/>
          <p:nvPr/>
        </p:nvSpPr>
        <p:spPr>
          <a:xfrm rot="16200000">
            <a:off x="9579261" y="3127159"/>
            <a:ext cx="299255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PASS failure/RHIC </a:t>
            </a:r>
            <a:r>
              <a:rPr lang="en-US" sz="1400" dirty="0" err="1"/>
              <a:t>ps</a:t>
            </a:r>
            <a:r>
              <a:rPr lang="en-US" sz="1400" dirty="0"/>
              <a:t>/AGS RFPA cooling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B679F-251C-3947-8822-E6C52C01EA6A}"/>
              </a:ext>
            </a:extLst>
          </p:cNvPr>
          <p:cNvSpPr txBox="1"/>
          <p:nvPr/>
        </p:nvSpPr>
        <p:spPr>
          <a:xfrm>
            <a:off x="8087405" y="3281048"/>
            <a:ext cx="9866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Power dip/</a:t>
            </a:r>
          </a:p>
          <a:p>
            <a:r>
              <a:rPr lang="en-US" sz="1400" dirty="0"/>
              <a:t>AGS CSNK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F33012-47C8-5749-BE0C-1B07136E1943}"/>
              </a:ext>
            </a:extLst>
          </p:cNvPr>
          <p:cNvSpPr txBox="1"/>
          <p:nvPr/>
        </p:nvSpPr>
        <p:spPr>
          <a:xfrm rot="16200000">
            <a:off x="9162876" y="2425367"/>
            <a:ext cx="1439497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Y abort thyratron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5F62EC-0F4F-1F47-8DE3-1017491DAAEA}"/>
              </a:ext>
            </a:extLst>
          </p:cNvPr>
          <p:cNvSpPr txBox="1"/>
          <p:nvPr/>
        </p:nvSpPr>
        <p:spPr>
          <a:xfrm rot="16200000">
            <a:off x="11359378" y="3275111"/>
            <a:ext cx="1138581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RHI </a:t>
            </a:r>
            <a:r>
              <a:rPr lang="en-US" sz="1400" dirty="0" err="1"/>
              <a:t>tq</a:t>
            </a:r>
            <a:r>
              <a:rPr lang="en-US" sz="1400" dirty="0"/>
              <a:t> failure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B0812F-24BE-7849-BAC5-E4FA4419725C}"/>
              </a:ext>
            </a:extLst>
          </p:cNvPr>
          <p:cNvSpPr/>
          <p:nvPr/>
        </p:nvSpPr>
        <p:spPr>
          <a:xfrm>
            <a:off x="8802891" y="1009905"/>
            <a:ext cx="925845" cy="12279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3923F-7053-B149-9F2B-BF0B3AE27C51}"/>
              </a:ext>
            </a:extLst>
          </p:cNvPr>
          <p:cNvSpPr txBox="1"/>
          <p:nvPr/>
        </p:nvSpPr>
        <p:spPr>
          <a:xfrm>
            <a:off x="8230770" y="671350"/>
            <a:ext cx="18648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FF0000"/>
                </a:solidFill>
              </a:rPr>
              <a:t>Modifed</a:t>
            </a:r>
            <a:r>
              <a:rPr lang="en-US" sz="1500" dirty="0">
                <a:solidFill>
                  <a:srgbClr val="FF0000"/>
                </a:solidFill>
              </a:rPr>
              <a:t> Y9 snake cur</a:t>
            </a:r>
          </a:p>
        </p:txBody>
      </p:sp>
    </p:spTree>
    <p:extLst>
      <p:ext uri="{BB962C8B-B14F-4D97-AF65-F5344CB8AC3E}">
        <p14:creationId xmlns:p14="http://schemas.microsoft.com/office/powerpoint/2010/main" val="14838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BE3F61-831A-E143-B15C-B16420B3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6"/>
          <a:stretch/>
        </p:blipFill>
        <p:spPr>
          <a:xfrm>
            <a:off x="695844" y="1143000"/>
            <a:ext cx="5639553" cy="3743325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4E9E595-CDFF-494C-823F-06C0A750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786" y="1285874"/>
            <a:ext cx="5170155" cy="3457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2B14BA-7DC2-3743-AE07-EC2DEE0CE739}"/>
              </a:ext>
            </a:extLst>
          </p:cNvPr>
          <p:cNvSpPr txBox="1"/>
          <p:nvPr/>
        </p:nvSpPr>
        <p:spPr>
          <a:xfrm>
            <a:off x="695844" y="773668"/>
            <a:ext cx="30109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RF PA cooling water temp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D73384-0920-7A4D-BBBA-9E81F304F45E}"/>
              </a:ext>
            </a:extLst>
          </p:cNvPr>
          <p:cNvSpPr/>
          <p:nvPr/>
        </p:nvSpPr>
        <p:spPr>
          <a:xfrm>
            <a:off x="3515620" y="1771650"/>
            <a:ext cx="456305" cy="2514600"/>
          </a:xfrm>
          <a:prstGeom prst="ellipse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63512D-4AD9-5044-8F22-BC8C67A7D385}"/>
              </a:ext>
            </a:extLst>
          </p:cNvPr>
          <p:cNvCxnSpPr>
            <a:cxnSpLocks/>
          </p:cNvCxnSpPr>
          <p:nvPr/>
        </p:nvCxnSpPr>
        <p:spPr>
          <a:xfrm>
            <a:off x="3971925" y="3014662"/>
            <a:ext cx="2819776" cy="14288"/>
          </a:xfrm>
          <a:prstGeom prst="straightConnector1">
            <a:avLst/>
          </a:prstGeom>
          <a:ln w="158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FF8FDE-45DB-834B-A47B-07F31CD490BB}"/>
              </a:ext>
            </a:extLst>
          </p:cNvPr>
          <p:cNvCxnSpPr>
            <a:cxnSpLocks/>
          </p:cNvCxnSpPr>
          <p:nvPr/>
        </p:nvCxnSpPr>
        <p:spPr>
          <a:xfrm>
            <a:off x="7915275" y="1943100"/>
            <a:ext cx="3857625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034F73-0FB4-DA4D-8997-F39D455C9501}"/>
              </a:ext>
            </a:extLst>
          </p:cNvPr>
          <p:cNvSpPr txBox="1"/>
          <p:nvPr/>
        </p:nvSpPr>
        <p:spPr>
          <a:xfrm>
            <a:off x="7919129" y="1602342"/>
            <a:ext cx="123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Alarm level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025CA1-BE6A-434A-A513-A89050163AD5}"/>
              </a:ext>
            </a:extLst>
          </p:cNvPr>
          <p:cNvCxnSpPr>
            <a:cxnSpLocks/>
          </p:cNvCxnSpPr>
          <p:nvPr/>
        </p:nvCxnSpPr>
        <p:spPr>
          <a:xfrm>
            <a:off x="8325853" y="4078705"/>
            <a:ext cx="1744579" cy="752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BA0E2F1-EB89-A54B-9CFA-A1AAAB45A9DA}"/>
              </a:ext>
            </a:extLst>
          </p:cNvPr>
          <p:cNvSpPr txBox="1"/>
          <p:nvPr/>
        </p:nvSpPr>
        <p:spPr>
          <a:xfrm>
            <a:off x="7186807" y="264532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“Cold”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7229A-7635-244F-85CA-0C6B8AA46E56}"/>
              </a:ext>
            </a:extLst>
          </p:cNvPr>
          <p:cNvSpPr txBox="1"/>
          <p:nvPr/>
        </p:nvSpPr>
        <p:spPr>
          <a:xfrm>
            <a:off x="8755063" y="371689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hour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B4EED0-C10F-444A-B2F0-1A404B1576A4}"/>
              </a:ext>
            </a:extLst>
          </p:cNvPr>
          <p:cNvSpPr txBox="1"/>
          <p:nvPr/>
        </p:nvSpPr>
        <p:spPr>
          <a:xfrm>
            <a:off x="986589" y="5233737"/>
            <a:ext cx="590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filling takes ½ hour</a:t>
            </a:r>
          </a:p>
          <a:p>
            <a:r>
              <a:rPr lang="en-US" dirty="0"/>
              <a:t>Significantly slows AGS studies and prevents some altogether</a:t>
            </a:r>
          </a:p>
        </p:txBody>
      </p:sp>
    </p:spTree>
    <p:extLst>
      <p:ext uri="{BB962C8B-B14F-4D97-AF65-F5344CB8AC3E}">
        <p14:creationId xmlns:p14="http://schemas.microsoft.com/office/powerpoint/2010/main" val="57954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9F22C-E853-354B-B70D-0ECC17C4D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" t="9354" r="3843" b="5025"/>
          <a:stretch/>
        </p:blipFill>
        <p:spPr>
          <a:xfrm>
            <a:off x="6898168" y="3592933"/>
            <a:ext cx="4643976" cy="3204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33E34C-F663-9949-995E-37159EBD4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4" t="10005" r="5727" b="5536"/>
          <a:stretch/>
        </p:blipFill>
        <p:spPr>
          <a:xfrm>
            <a:off x="6970144" y="301923"/>
            <a:ext cx="4572000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14F49A-9A2C-B740-B6A5-3C750E7A65AB}"/>
              </a:ext>
            </a:extLst>
          </p:cNvPr>
          <p:cNvSpPr txBox="1"/>
          <p:nvPr/>
        </p:nvSpPr>
        <p:spPr>
          <a:xfrm>
            <a:off x="189781" y="301923"/>
            <a:ext cx="267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RHIC Polarization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8C61A-C131-7D42-A4C9-6F490780A72A}"/>
              </a:ext>
            </a:extLst>
          </p:cNvPr>
          <p:cNvSpPr txBox="1"/>
          <p:nvPr/>
        </p:nvSpPr>
        <p:spPr>
          <a:xfrm>
            <a:off x="189781" y="1190446"/>
            <a:ext cx="61075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Jet polarization just under 50%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Reduced a few percent since the 2/25 power dip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uptick in AGS polarization not reflected in RHIC (neither at injection nor store)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Probably reflective of target and analysis changes rather than change in polarization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FF8A67-107C-9D43-8764-ED068F93ADB2}"/>
              </a:ext>
            </a:extLst>
          </p:cNvPr>
          <p:cNvCxnSpPr/>
          <p:nvPr/>
        </p:nvCxnSpPr>
        <p:spPr>
          <a:xfrm>
            <a:off x="9082134" y="457762"/>
            <a:ext cx="0" cy="599254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2BD68B-A08B-E445-84E0-40F6768BF1AE}"/>
              </a:ext>
            </a:extLst>
          </p:cNvPr>
          <p:cNvSpPr txBox="1"/>
          <p:nvPr/>
        </p:nvSpPr>
        <p:spPr>
          <a:xfrm>
            <a:off x="9082134" y="2913994"/>
            <a:ext cx="1407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-&gt; Westinghouse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38C12-A733-3741-A51F-DF46C10BB27B}"/>
              </a:ext>
            </a:extLst>
          </p:cNvPr>
          <p:cNvSpPr txBox="1"/>
          <p:nvPr/>
        </p:nvSpPr>
        <p:spPr>
          <a:xfrm>
            <a:off x="8046557" y="2913993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Siemens   &lt;-</a:t>
            </a:r>
          </a:p>
        </p:txBody>
      </p:sp>
    </p:spTree>
    <p:extLst>
      <p:ext uri="{BB962C8B-B14F-4D97-AF65-F5344CB8AC3E}">
        <p14:creationId xmlns:p14="http://schemas.microsoft.com/office/powerpoint/2010/main" val="295595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B03EB7-E23D-5F4F-B9C5-D06046B46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4" t="9397" r="3923" b="4357"/>
          <a:stretch/>
        </p:blipFill>
        <p:spPr>
          <a:xfrm>
            <a:off x="7377978" y="99204"/>
            <a:ext cx="4612737" cy="3329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F928-AF6C-4C40-BE82-943591BA1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" t="9446" r="5604" b="4308"/>
          <a:stretch/>
        </p:blipFill>
        <p:spPr>
          <a:xfrm>
            <a:off x="7377979" y="3260784"/>
            <a:ext cx="4612737" cy="3329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0B8C8-8D6A-A74F-B37F-40BA0BE573F6}"/>
              </a:ext>
            </a:extLst>
          </p:cNvPr>
          <p:cNvSpPr txBox="1"/>
          <p:nvPr/>
        </p:nvSpPr>
        <p:spPr>
          <a:xfrm>
            <a:off x="189781" y="301923"/>
            <a:ext cx="2432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RHIC Emittance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FE9FC-010F-1040-B39B-B913734F0CFC}"/>
              </a:ext>
            </a:extLst>
          </p:cNvPr>
          <p:cNvSpPr txBox="1"/>
          <p:nvPr/>
        </p:nvSpPr>
        <p:spPr>
          <a:xfrm>
            <a:off x="189781" y="1190446"/>
            <a:ext cx="610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Had been decreasing steadily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Trend has reversed, especially in blue over the last ~</a:t>
            </a:r>
            <a:r>
              <a:rPr lang="en-US"/>
              <a:t>10 stores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66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243</Words>
  <Application>Microsoft Macintosh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Schoefer, Vincent</dc:creator>
  <cp:lastModifiedBy>Schoefer, Vincent</cp:lastModifiedBy>
  <cp:revision>54</cp:revision>
  <dcterms:created xsi:type="dcterms:W3CDTF">2022-01-11T17:56:52Z</dcterms:created>
  <dcterms:modified xsi:type="dcterms:W3CDTF">2022-03-01T18:01:03Z</dcterms:modified>
</cp:coreProperties>
</file>