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3" r:id="rId3"/>
    <p:sldId id="262" r:id="rId4"/>
    <p:sldId id="261" r:id="rId5"/>
    <p:sldId id="43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003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92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883-A188-6146-8591-2ABE0831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83A86-7335-934A-BAA4-59DBD0F45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0982-1A91-C240-A464-3CFD9F80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90375-279B-D541-98D6-D80A2397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CD83-C0A6-0A4A-931B-6939CBA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E1CF-14E4-C445-AFB9-8C218D0C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CECD-7848-CF46-87A1-CAD5C1B1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76D7-F1C9-B742-9D34-98796070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93E-552E-7444-B26D-EB7D481C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BB85-A7C2-2740-BCDD-19A078C7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BA021-9FE3-6544-8702-ED80D143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CB8C-E382-6B43-BCE8-5942A671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46D4-6172-994B-BBD6-0C8EC88B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9412-0464-1D46-B2B2-8DC9F1CD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A1BF-4E18-044C-9B72-927CF23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CDAD-BA99-6C45-A889-C8E1DE24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0CA7-8707-6346-839D-0A545E4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4B31-9FEA-1C44-A97C-7734061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7109-7561-204A-84A6-F62BA597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7D76-8392-1D4F-96A8-9EF4ADB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313-77C9-8645-839B-1610B04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E8BE-D06E-E541-82E0-83D46C7E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C75F-5F73-1F4F-9F26-C4B4084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AF60-9BDD-FD4A-85C9-ADA0CDC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AF1A-B3B9-8D4C-B36A-2CF357C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A038-426B-C840-9A49-45CC1B1A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F77-D96A-DC48-A452-0FA35A2BA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5B38-2453-F843-BDE2-F28B473E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D7CCE-8EDD-0B44-96D9-ACDA9B51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D4AD-018D-4E43-92F1-2FC1AB8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146D-2F32-304F-B176-D3099358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3CE-8210-8047-BC15-A9142573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D286-230C-8641-8653-4198182D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28E1B-5FAF-2C4E-9205-51C8AD3C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DD84-53C2-BB45-B156-06670C9C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C7332-4108-BF41-918F-B6CBB10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8229-C7BE-D545-B527-0DB2A2A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B5F2-8E25-3F48-8B35-020C9A3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F99A1-9289-D34C-9DDB-61055279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A4AA-88CE-BE4F-BE61-B8F1014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9EBD4-0A59-5E4E-B0DC-7A7AF6DA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AC63A-EAEE-F34C-A043-F8AD186F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A9C9F-1EEA-E443-A31F-4C5A3266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AB9E2-2740-1A43-8635-1566FAAB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54A8C-E0DC-C645-BD97-531251CD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B66A-74CC-DB4A-8A1D-EBE97FA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50CC-4FB1-054F-89C7-5DC6AFC3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9960-DE06-774F-8829-8F8C8AD5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5A04-011A-864D-BC65-8DC9F3A6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C177-86A1-5243-8C48-B4615D7A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319F7-BA23-724F-B53C-C1436F64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F6A34-A710-6542-A709-A09BBE4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A654-5E46-394D-B50C-056FFC10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4E57-80AA-6A43-B1FA-431C1502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8CEA-26EE-8349-92E4-602AA09D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FA267-358F-4B4D-A258-0AE5629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AB4FA-3A93-A140-A1F1-9DBCB13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F382-D975-E941-ABDF-151997AF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1174-2D99-0E44-BF91-3775CE6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FADF-C325-5E45-AE93-10384EFD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92961-B54A-B346-A308-1F1FB8FA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4D5C-2474-7244-8640-6638C9658452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2F61-5A90-F947-B598-FB1B93C68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C3A0-536B-614F-BB92-52ADFC19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B3B798-974A-FC47-A81B-C2B06D301F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5" t="6398" r="4194" b="8795"/>
          <a:stretch/>
        </p:blipFill>
        <p:spPr>
          <a:xfrm>
            <a:off x="4072128" y="730680"/>
            <a:ext cx="8119872" cy="53636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3/08/2022, V. Schoefer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32376" y="998579"/>
            <a:ext cx="413686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Wed-Fri:low</a:t>
            </a:r>
            <a:r>
              <a:rPr lang="en-US" sz="1400" dirty="0"/>
              <a:t> uptime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AGS RF amplifier cooling failure and repair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Repaired over two days 2/3 - 2/4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Injection main dipole adjustment 2/3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Injection conditions esp. blue have been very stable since then (fixed a large source of variation in store quality)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Peak </a:t>
            </a:r>
            <a:r>
              <a:rPr lang="en-US" sz="1400" dirty="0" err="1"/>
              <a:t>lumi</a:t>
            </a:r>
            <a:r>
              <a:rPr lang="en-US" sz="14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Blue yellow polarization gap persists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8DE498-CAE4-2A46-A8C4-CCA7C6878AD3}"/>
              </a:ext>
            </a:extLst>
          </p:cNvPr>
          <p:cNvSpPr txBox="1"/>
          <p:nvPr/>
        </p:nvSpPr>
        <p:spPr>
          <a:xfrm>
            <a:off x="4425620" y="671350"/>
            <a:ext cx="1167307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RHIC </a:t>
            </a:r>
            <a:r>
              <a:rPr lang="en-US" sz="1600" dirty="0" err="1"/>
              <a:t>pC</a:t>
            </a:r>
            <a:r>
              <a:rPr lang="en-US" sz="1600" dirty="0"/>
              <a:t> [%]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1874F-C3A4-4944-80D6-45933166B645}"/>
              </a:ext>
            </a:extLst>
          </p:cNvPr>
          <p:cNvSpPr txBox="1"/>
          <p:nvPr/>
        </p:nvSpPr>
        <p:spPr>
          <a:xfrm>
            <a:off x="4552055" y="2469827"/>
            <a:ext cx="1351845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STAR ZDC [Hz]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02C8EE-A720-CD41-9C37-60DF47DD6726}"/>
              </a:ext>
            </a:extLst>
          </p:cNvPr>
          <p:cNvSpPr txBox="1"/>
          <p:nvPr/>
        </p:nvSpPr>
        <p:spPr>
          <a:xfrm>
            <a:off x="4610116" y="4228253"/>
            <a:ext cx="1940659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RHIC Intensity [1e11]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D245FB-E8A1-AC49-A40C-5E7B8D7C2D76}"/>
              </a:ext>
            </a:extLst>
          </p:cNvPr>
          <p:cNvSpPr txBox="1"/>
          <p:nvPr/>
        </p:nvSpPr>
        <p:spPr>
          <a:xfrm rot="16200000">
            <a:off x="6137854" y="3896473"/>
            <a:ext cx="1927964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AGS RFPA cooling repair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47112B-534C-9B40-AE2E-DB8AB8EBE190}"/>
              </a:ext>
            </a:extLst>
          </p:cNvPr>
          <p:cNvSpPr txBox="1"/>
          <p:nvPr/>
        </p:nvSpPr>
        <p:spPr>
          <a:xfrm rot="16200000">
            <a:off x="5755699" y="3213980"/>
            <a:ext cx="562975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APEX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8A2239-3DA6-F943-B850-FC2B511BA7D6}"/>
              </a:ext>
            </a:extLst>
          </p:cNvPr>
          <p:cNvSpPr txBox="1"/>
          <p:nvPr/>
        </p:nvSpPr>
        <p:spPr>
          <a:xfrm rot="16200000">
            <a:off x="5487291" y="3204904"/>
            <a:ext cx="2100768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Low luminosity calibration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BF73D1-AAB8-7542-B321-B1ECEDAADEF7}"/>
              </a:ext>
            </a:extLst>
          </p:cNvPr>
          <p:cNvSpPr txBox="1"/>
          <p:nvPr/>
        </p:nvSpPr>
        <p:spPr>
          <a:xfrm rot="16200000">
            <a:off x="7163893" y="4074364"/>
            <a:ext cx="2100768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Low luminosity calibration</a:t>
            </a:r>
          </a:p>
        </p:txBody>
      </p:sp>
    </p:spTree>
    <p:extLst>
      <p:ext uri="{BB962C8B-B14F-4D97-AF65-F5344CB8AC3E}">
        <p14:creationId xmlns:p14="http://schemas.microsoft.com/office/powerpoint/2010/main" val="14838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0F040D-B88B-3644-8208-7E7968560F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13" t="8834" r="5358" b="5382"/>
          <a:stretch/>
        </p:blipFill>
        <p:spPr>
          <a:xfrm>
            <a:off x="4828032" y="1005840"/>
            <a:ext cx="6510528" cy="46268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42FD6D-CC71-F940-B403-64F7CDD69EED}"/>
              </a:ext>
            </a:extLst>
          </p:cNvPr>
          <p:cNvSpPr txBox="1"/>
          <p:nvPr/>
        </p:nvSpPr>
        <p:spPr>
          <a:xfrm>
            <a:off x="9930384" y="1627632"/>
            <a:ext cx="78758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Blue</a:t>
            </a:r>
          </a:p>
          <a:p>
            <a:r>
              <a:rPr lang="en-US" dirty="0">
                <a:solidFill>
                  <a:srgbClr val="FF0000"/>
                </a:solidFill>
              </a:rPr>
              <a:t>Yellow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838847F-B5B7-0B43-91F3-2C453665D296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Injection lifetime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DE6F4A-5615-634E-8720-EF4D20EA6BD4}"/>
              </a:ext>
            </a:extLst>
          </p:cNvPr>
          <p:cNvSpPr txBox="1"/>
          <p:nvPr/>
        </p:nvSpPr>
        <p:spPr>
          <a:xfrm>
            <a:off x="384048" y="1225296"/>
            <a:ext cx="4443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Improvement  since dipole adjustment</a:t>
            </a:r>
          </a:p>
          <a:p>
            <a:endParaRPr lang="en-US" dirty="0"/>
          </a:p>
          <a:p>
            <a:r>
              <a:rPr lang="en-US" dirty="0"/>
              <a:t>Lifetime both better on average and far more stable fill to fill</a:t>
            </a:r>
          </a:p>
          <a:p>
            <a:endParaRPr lang="en-US" dirty="0"/>
          </a:p>
          <a:p>
            <a:r>
              <a:rPr lang="en-US" dirty="0"/>
              <a:t>Contributes to more consistent target average luminosity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14A6DA1-FEC3-0E48-8C29-04AC7A843AA0}"/>
              </a:ext>
            </a:extLst>
          </p:cNvPr>
          <p:cNvCxnSpPr>
            <a:cxnSpLocks/>
          </p:cNvCxnSpPr>
          <p:nvPr/>
        </p:nvCxnSpPr>
        <p:spPr>
          <a:xfrm>
            <a:off x="10497312" y="2273963"/>
            <a:ext cx="0" cy="288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1B69C1-8AFC-B541-B80B-EF8912846BB3}"/>
              </a:ext>
            </a:extLst>
          </p:cNvPr>
          <p:cNvSpPr txBox="1"/>
          <p:nvPr/>
        </p:nvSpPr>
        <p:spPr>
          <a:xfrm rot="16200000">
            <a:off x="9497798" y="2915677"/>
            <a:ext cx="1652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Dipole adjusted</a:t>
            </a:r>
          </a:p>
        </p:txBody>
      </p:sp>
    </p:spTree>
    <p:extLst>
      <p:ext uri="{BB962C8B-B14F-4D97-AF65-F5344CB8AC3E}">
        <p14:creationId xmlns:p14="http://schemas.microsoft.com/office/powerpoint/2010/main" val="377818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90B8C8-8D6A-A74F-B37F-40BA0BE573F6}"/>
              </a:ext>
            </a:extLst>
          </p:cNvPr>
          <p:cNvSpPr txBox="1"/>
          <p:nvPr/>
        </p:nvSpPr>
        <p:spPr>
          <a:xfrm>
            <a:off x="189781" y="301923"/>
            <a:ext cx="2432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RHIC Emittance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FE9FC-010F-1040-B39B-B913734F0CFC}"/>
              </a:ext>
            </a:extLst>
          </p:cNvPr>
          <p:cNvSpPr txBox="1"/>
          <p:nvPr/>
        </p:nvSpPr>
        <p:spPr>
          <a:xfrm>
            <a:off x="189781" y="1362974"/>
            <a:ext cx="6107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Transverse emittances improved ~10% all planes for recent fills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Coincident with injection radius change (and the attention to injection that went with it).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F90AD86-3A65-1F44-B198-94F25BD669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6" t="9297" r="4896" b="4763"/>
          <a:stretch/>
        </p:blipFill>
        <p:spPr>
          <a:xfrm>
            <a:off x="7114031" y="111046"/>
            <a:ext cx="4626865" cy="33179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31DF4D-DA95-A848-B1F6-4CD5771FEF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29" t="9297" r="5093" b="4763"/>
          <a:stretch/>
        </p:blipFill>
        <p:spPr>
          <a:xfrm>
            <a:off x="7114031" y="3429000"/>
            <a:ext cx="4626865" cy="331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6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F14F49A-9A2C-B740-B6A5-3C750E7A65AB}"/>
              </a:ext>
            </a:extLst>
          </p:cNvPr>
          <p:cNvSpPr txBox="1"/>
          <p:nvPr/>
        </p:nvSpPr>
        <p:spPr>
          <a:xfrm>
            <a:off x="189781" y="301923"/>
            <a:ext cx="2678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RHIC Polarization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38C61A-C131-7D42-A4C9-6F490780A72A}"/>
              </a:ext>
            </a:extLst>
          </p:cNvPr>
          <p:cNvSpPr txBox="1"/>
          <p:nvPr/>
        </p:nvSpPr>
        <p:spPr>
          <a:xfrm>
            <a:off x="189781" y="1190446"/>
            <a:ext cx="61075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Polarization for last few fills more consistent at injection, slightly higher average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Store jet polarization also higher on average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Jet hold field coil off, possibility of increased systematic error in recent measurements.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A2E7C3D-60A6-2B49-8179-FD8B558A5A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" t="9778" r="4768" b="5421"/>
          <a:stretch/>
        </p:blipFill>
        <p:spPr bwMode="auto">
          <a:xfrm>
            <a:off x="7209718" y="1"/>
            <a:ext cx="4829366" cy="337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D84BF89C-870D-D440-8425-3EE5C9D7EC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" t="10001" r="8846" b="4933"/>
          <a:stretch/>
        </p:blipFill>
        <p:spPr bwMode="auto">
          <a:xfrm>
            <a:off x="7114032" y="3370310"/>
            <a:ext cx="4712208" cy="348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95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02688-723D-E149-BFC3-A0E53AFB7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12" y="37580"/>
            <a:ext cx="10515600" cy="794934"/>
          </a:xfrm>
        </p:spPr>
        <p:txBody>
          <a:bodyPr/>
          <a:lstStyle/>
          <a:p>
            <a:r>
              <a:rPr lang="en-US" u="sng" dirty="0"/>
              <a:t>End of run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8A22-8F9C-FC4E-A834-9DA4E553F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41" y="832513"/>
            <a:ext cx="11553967" cy="473577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Optimization of standard AGS setup for emittance and polarization (</a:t>
            </a:r>
            <a:r>
              <a:rPr lang="en-US"/>
              <a:t>using Siemens)</a:t>
            </a:r>
            <a:endParaRPr lang="en-US" dirty="0"/>
          </a:p>
          <a:p>
            <a:pPr lvl="1"/>
            <a:r>
              <a:rPr lang="en-US" i="1" dirty="0"/>
              <a:t>Still</a:t>
            </a:r>
            <a:r>
              <a:rPr lang="en-US" dirty="0"/>
              <a:t> taking 20% more intensity for RHIC fills relative to Run 17</a:t>
            </a:r>
            <a:endParaRPr lang="en-US" i="1" dirty="0"/>
          </a:p>
          <a:p>
            <a:r>
              <a:rPr lang="en-US" dirty="0"/>
              <a:t>Characterization of spin direction at </a:t>
            </a:r>
            <a:r>
              <a:rPr lang="en-US" dirty="0" err="1"/>
              <a:t>pC</a:t>
            </a:r>
            <a:r>
              <a:rPr lang="en-US" dirty="0"/>
              <a:t>/Jet</a:t>
            </a:r>
          </a:p>
          <a:p>
            <a:pPr lvl="1"/>
            <a:r>
              <a:rPr lang="en-US" dirty="0"/>
              <a:t>Necessary for assessment of overall run performance</a:t>
            </a:r>
          </a:p>
          <a:p>
            <a:r>
              <a:rPr lang="en-US" dirty="0"/>
              <a:t>Resolution of luminosity cross section</a:t>
            </a:r>
          </a:p>
          <a:p>
            <a:r>
              <a:rPr lang="en-US" dirty="0" err="1"/>
              <a:t>Blue,yellow</a:t>
            </a:r>
            <a:r>
              <a:rPr lang="en-US" dirty="0"/>
              <a:t> polarization: including B-Y gap (if it persists on Siemens)</a:t>
            </a:r>
          </a:p>
          <a:p>
            <a:endParaRPr lang="en-US" dirty="0"/>
          </a:p>
          <a:p>
            <a:r>
              <a:rPr lang="en-US" dirty="0"/>
              <a:t>Chopping block (personal assessment, absolutely up for discussion)</a:t>
            </a:r>
          </a:p>
          <a:p>
            <a:pPr lvl="1"/>
            <a:r>
              <a:rPr lang="en-US" dirty="0"/>
              <a:t>Correction of STAR spin direction: </a:t>
            </a:r>
          </a:p>
          <a:p>
            <a:pPr lvl="2"/>
            <a:r>
              <a:rPr lang="en-US" dirty="0"/>
              <a:t>marginal benefit at this point?  </a:t>
            </a:r>
          </a:p>
          <a:p>
            <a:pPr lvl="2"/>
            <a:r>
              <a:rPr lang="en-US" dirty="0"/>
              <a:t>Worth: limited focused attempts based on in-hand data (e.g. another attempt at a yellow snake fix)</a:t>
            </a:r>
          </a:p>
          <a:p>
            <a:pPr lvl="2"/>
            <a:r>
              <a:rPr lang="en-US" dirty="0"/>
              <a:t>Not worth: more shift+ measurements (except to verify vital data) or attempts at new techniques.  </a:t>
            </a:r>
          </a:p>
          <a:p>
            <a:pPr lvl="2"/>
            <a:r>
              <a:rPr lang="en-US" dirty="0"/>
              <a:t>STAR can set priority.</a:t>
            </a:r>
          </a:p>
          <a:p>
            <a:pPr lvl="1"/>
            <a:r>
              <a:rPr lang="en-US" dirty="0"/>
              <a:t>Split/merge injector setup: </a:t>
            </a:r>
          </a:p>
          <a:p>
            <a:pPr lvl="2"/>
            <a:r>
              <a:rPr lang="en-US" dirty="0"/>
              <a:t>the cost to establishing and maintain top level basic setup performance?  </a:t>
            </a:r>
          </a:p>
          <a:p>
            <a:pPr lvl="2"/>
            <a:r>
              <a:rPr lang="en-US" dirty="0"/>
              <a:t>What has the benefit been?  </a:t>
            </a:r>
          </a:p>
          <a:p>
            <a:pPr lvl="2"/>
            <a:r>
              <a:rPr lang="en-US" dirty="0"/>
              <a:t>We have not been at Run 17 performance consistently on the basic setup.</a:t>
            </a:r>
          </a:p>
          <a:p>
            <a:pPr lvl="1"/>
            <a:r>
              <a:rPr lang="en-US" dirty="0"/>
              <a:t>Imperfection correction: small effect, possible to revisit as APEX during p-Au</a:t>
            </a:r>
          </a:p>
        </p:txBody>
      </p:sp>
    </p:spTree>
    <p:extLst>
      <p:ext uri="{BB962C8B-B14F-4D97-AF65-F5344CB8AC3E}">
        <p14:creationId xmlns:p14="http://schemas.microsoft.com/office/powerpoint/2010/main" val="167564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368</Words>
  <Application>Microsoft Macintosh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End of run priorities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58</cp:revision>
  <dcterms:created xsi:type="dcterms:W3CDTF">2022-01-11T17:56:52Z</dcterms:created>
  <dcterms:modified xsi:type="dcterms:W3CDTF">2022-03-08T17:54:52Z</dcterms:modified>
</cp:coreProperties>
</file>