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60"/>
  </p:normalViewPr>
  <p:slideViewPr>
    <p:cSldViewPr snapToGrid="0">
      <p:cViewPr varScale="1">
        <p:scale>
          <a:sx n="83" d="100"/>
          <a:sy n="83" d="100"/>
        </p:scale>
        <p:origin x="37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6B67F-B655-4058-BAE9-CD279739E4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D3A7B1-77FD-4612-AB56-FC51C3BB6F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9247B3-E5B4-42B0-944F-D035DA4F5AAD}"/>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5" name="Footer Placeholder 4">
            <a:extLst>
              <a:ext uri="{FF2B5EF4-FFF2-40B4-BE49-F238E27FC236}">
                <a16:creationId xmlns:a16="http://schemas.microsoft.com/office/drawing/2014/main" id="{57D514A0-1DC9-4ABE-A20C-9F5674C5B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02C067-9725-4E3D-A4C0-373CF00BC1C4}"/>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2194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1E968-C1BA-46C5-9E9C-6F526C560C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095989-E012-4E69-B779-901B5A7C4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6B5F04-D57F-4DDE-B01E-40C8C73D0233}"/>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5" name="Footer Placeholder 4">
            <a:extLst>
              <a:ext uri="{FF2B5EF4-FFF2-40B4-BE49-F238E27FC236}">
                <a16:creationId xmlns:a16="http://schemas.microsoft.com/office/drawing/2014/main" id="{A64DEB83-B3D3-40CE-BA45-674F07694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7A41-093F-4ACA-A5D7-C491A8E5AD80}"/>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262902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445C14-6AB2-48D1-B00B-EACEA50D7A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16BA4-AA4A-4468-8D53-8678639308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1086E-3731-4E5C-BB24-17EF58413A6C}"/>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5" name="Footer Placeholder 4">
            <a:extLst>
              <a:ext uri="{FF2B5EF4-FFF2-40B4-BE49-F238E27FC236}">
                <a16:creationId xmlns:a16="http://schemas.microsoft.com/office/drawing/2014/main" id="{DDC7C028-C09E-414A-B858-2C8947824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0622B-735A-4F07-88E9-62D054E32792}"/>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101365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33475-1AA6-4E91-9D41-5C6F83B581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6A0B1C-FB7C-48FA-8F19-40B92AFF76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8EFC8-34F9-47FD-B7E0-C6FF749DFF93}"/>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5" name="Footer Placeholder 4">
            <a:extLst>
              <a:ext uri="{FF2B5EF4-FFF2-40B4-BE49-F238E27FC236}">
                <a16:creationId xmlns:a16="http://schemas.microsoft.com/office/drawing/2014/main" id="{2099872B-C698-44AB-8DB2-8F09A6F80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1F60B-BA0C-4780-BDD0-78967AD85F54}"/>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409698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2A5B2-A0F9-4D64-A2AF-C56ECF0AE0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017F2E-02BE-4FD8-AF06-7DEA8BCEFA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38E302-DC80-4B78-A7DE-20518BAFABA8}"/>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5" name="Footer Placeholder 4">
            <a:extLst>
              <a:ext uri="{FF2B5EF4-FFF2-40B4-BE49-F238E27FC236}">
                <a16:creationId xmlns:a16="http://schemas.microsoft.com/office/drawing/2014/main" id="{0CA21C53-97DD-4919-A070-0364631DF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344FF-B136-4B4C-B9F1-8237770CE115}"/>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262950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27C07-1334-474D-B4FB-23B13F64F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DF99CF-D310-4A77-82E2-C3EEBA5375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83570D-0DE9-418E-93BE-4D1248DFF7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0CB13D-5C74-4834-94AD-D66249276CCB}"/>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6" name="Footer Placeholder 5">
            <a:extLst>
              <a:ext uri="{FF2B5EF4-FFF2-40B4-BE49-F238E27FC236}">
                <a16:creationId xmlns:a16="http://schemas.microsoft.com/office/drawing/2014/main" id="{72597BAD-3169-4BB9-A36F-0CD354E86A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C46C0E-BE7D-45DC-B906-1466AF6588F8}"/>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93188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E978-2C14-4246-9344-8A4EEC5F7C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2CC31D-E0DB-4DBA-885D-F364DAF10D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383509-0BA9-474B-88B8-E7BE3189A1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62B562-BB59-4DE8-8A08-0D79A937F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695BD7-5702-48E0-96A3-08599867B4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8FC308-DF5E-4548-8A11-855989C3BC7E}"/>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8" name="Footer Placeholder 7">
            <a:extLst>
              <a:ext uri="{FF2B5EF4-FFF2-40B4-BE49-F238E27FC236}">
                <a16:creationId xmlns:a16="http://schemas.microsoft.com/office/drawing/2014/main" id="{ED390E92-15AB-45C9-83EE-D7FFC9BBA4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8438BC-E9FE-462F-B30C-39DEAD9773ED}"/>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153819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A3196-C3A5-4C41-A34C-6CD545C7F9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A5FC9-4185-4748-8E38-2B96ED262DC6}"/>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4" name="Footer Placeholder 3">
            <a:extLst>
              <a:ext uri="{FF2B5EF4-FFF2-40B4-BE49-F238E27FC236}">
                <a16:creationId xmlns:a16="http://schemas.microsoft.com/office/drawing/2014/main" id="{89D8AD0D-645C-4880-924C-679C20ACCE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CB3AC3-34E3-4856-BD8C-54BACF719BE5}"/>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345562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97F9E3-108F-4C2E-9B84-CC288D24D237}"/>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3" name="Footer Placeholder 2">
            <a:extLst>
              <a:ext uri="{FF2B5EF4-FFF2-40B4-BE49-F238E27FC236}">
                <a16:creationId xmlns:a16="http://schemas.microsoft.com/office/drawing/2014/main" id="{F27AC743-E3FC-4F11-AD0E-A30F045EA0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D79ED0-93AB-43B6-86DB-E6D387F2936F}"/>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410388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38C6C-DDE6-4C80-8D6F-36AEACE68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BFADEE-FBB8-41D0-B6EE-082E2AEB11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64669F-129A-45FB-9D37-3AFF7D72A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DAC371-6131-4CE5-B831-062DD8499972}"/>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6" name="Footer Placeholder 5">
            <a:extLst>
              <a:ext uri="{FF2B5EF4-FFF2-40B4-BE49-F238E27FC236}">
                <a16:creationId xmlns:a16="http://schemas.microsoft.com/office/drawing/2014/main" id="{4B327DDF-29CE-4044-9EDC-4F2453D7A9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F1C44E-2301-47E4-8286-558EAD74DF01}"/>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9713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4FDC5-4586-4E06-9313-F2709AC99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3371B8-4950-4456-85B9-3708EC2095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EFFADC-B451-4B18-B3AE-BCE0E170A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09718-9353-4848-8735-91A737967408}"/>
              </a:ext>
            </a:extLst>
          </p:cNvPr>
          <p:cNvSpPr>
            <a:spLocks noGrp="1"/>
          </p:cNvSpPr>
          <p:nvPr>
            <p:ph type="dt" sz="half" idx="10"/>
          </p:nvPr>
        </p:nvSpPr>
        <p:spPr/>
        <p:txBody>
          <a:bodyPr/>
          <a:lstStyle/>
          <a:p>
            <a:fld id="{D8CF473D-FE03-4D3F-AB48-B5B229FE58E7}" type="datetimeFigureOut">
              <a:rPr lang="en-US" smtClean="0"/>
              <a:t>3/15/2022</a:t>
            </a:fld>
            <a:endParaRPr lang="en-US"/>
          </a:p>
        </p:txBody>
      </p:sp>
      <p:sp>
        <p:nvSpPr>
          <p:cNvPr id="6" name="Footer Placeholder 5">
            <a:extLst>
              <a:ext uri="{FF2B5EF4-FFF2-40B4-BE49-F238E27FC236}">
                <a16:creationId xmlns:a16="http://schemas.microsoft.com/office/drawing/2014/main" id="{55D56CA7-86D1-4FB1-AF75-3B86D405D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E8ED5C-DAEF-4492-9A7C-A3AEC6D2973D}"/>
              </a:ext>
            </a:extLst>
          </p:cNvPr>
          <p:cNvSpPr>
            <a:spLocks noGrp="1"/>
          </p:cNvSpPr>
          <p:nvPr>
            <p:ph type="sldNum" sz="quarter" idx="12"/>
          </p:nvPr>
        </p:nvSpPr>
        <p:spPr/>
        <p:txBody>
          <a:bodyPr/>
          <a:lstStyle/>
          <a:p>
            <a:fld id="{7CD09571-95B1-4BFA-AAA5-D1B2941622F8}" type="slidenum">
              <a:rPr lang="en-US" smtClean="0"/>
              <a:t>‹#›</a:t>
            </a:fld>
            <a:endParaRPr lang="en-US"/>
          </a:p>
        </p:txBody>
      </p:sp>
    </p:spTree>
    <p:extLst>
      <p:ext uri="{BB962C8B-B14F-4D97-AF65-F5344CB8AC3E}">
        <p14:creationId xmlns:p14="http://schemas.microsoft.com/office/powerpoint/2010/main" val="303271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A321CA-6325-4D3C-A02F-E3E7CEB40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15E4B1-9C55-427E-B9DA-02D9508BCD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8B72E-2868-4A7E-AE0A-ED45BC171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473D-FE03-4D3F-AB48-B5B229FE58E7}" type="datetimeFigureOut">
              <a:rPr lang="en-US" smtClean="0"/>
              <a:t>3/15/2022</a:t>
            </a:fld>
            <a:endParaRPr lang="en-US"/>
          </a:p>
        </p:txBody>
      </p:sp>
      <p:sp>
        <p:nvSpPr>
          <p:cNvPr id="5" name="Footer Placeholder 4">
            <a:extLst>
              <a:ext uri="{FF2B5EF4-FFF2-40B4-BE49-F238E27FC236}">
                <a16:creationId xmlns:a16="http://schemas.microsoft.com/office/drawing/2014/main" id="{8D569DB9-E80D-4D2A-8F24-3FAE758B7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84C4B9-3D02-4AEA-8C89-5332A30956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09571-95B1-4BFA-AAA5-D1B2941622F8}" type="slidenum">
              <a:rPr lang="en-US" smtClean="0"/>
              <a:t>‹#›</a:t>
            </a:fld>
            <a:endParaRPr lang="en-US"/>
          </a:p>
        </p:txBody>
      </p:sp>
    </p:spTree>
    <p:extLst>
      <p:ext uri="{BB962C8B-B14F-4D97-AF65-F5344CB8AC3E}">
        <p14:creationId xmlns:p14="http://schemas.microsoft.com/office/powerpoint/2010/main" val="383060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F4C1-EFC3-4219-B17D-7784753A6C4E}"/>
              </a:ext>
            </a:extLst>
          </p:cNvPr>
          <p:cNvSpPr>
            <a:spLocks noGrp="1"/>
          </p:cNvSpPr>
          <p:nvPr>
            <p:ph type="ctrTitle"/>
          </p:nvPr>
        </p:nvSpPr>
        <p:spPr/>
        <p:txBody>
          <a:bodyPr/>
          <a:lstStyle/>
          <a:p>
            <a:r>
              <a:rPr lang="en-US" dirty="0">
                <a:solidFill>
                  <a:srgbClr val="FF0000"/>
                </a:solidFill>
              </a:rPr>
              <a:t>APEX  Report</a:t>
            </a:r>
          </a:p>
        </p:txBody>
      </p:sp>
      <p:sp>
        <p:nvSpPr>
          <p:cNvPr id="3" name="Subtitle 2">
            <a:extLst>
              <a:ext uri="{FF2B5EF4-FFF2-40B4-BE49-F238E27FC236}">
                <a16:creationId xmlns:a16="http://schemas.microsoft.com/office/drawing/2014/main" id="{DC58AF44-02E3-446A-9184-F75D632BDABF}"/>
              </a:ext>
            </a:extLst>
          </p:cNvPr>
          <p:cNvSpPr>
            <a:spLocks noGrp="1"/>
          </p:cNvSpPr>
          <p:nvPr>
            <p:ph type="subTitle" idx="1"/>
          </p:nvPr>
        </p:nvSpPr>
        <p:spPr/>
        <p:txBody>
          <a:bodyPr/>
          <a:lstStyle/>
          <a:p>
            <a:endParaRPr lang="en-US" dirty="0"/>
          </a:p>
          <a:p>
            <a:endParaRPr lang="en-US" dirty="0"/>
          </a:p>
          <a:p>
            <a:r>
              <a:rPr lang="en-US" dirty="0"/>
              <a:t>RHIC Time Meeting, March 16,  2022</a:t>
            </a:r>
          </a:p>
        </p:txBody>
      </p:sp>
    </p:spTree>
    <p:extLst>
      <p:ext uri="{BB962C8B-B14F-4D97-AF65-F5344CB8AC3E}">
        <p14:creationId xmlns:p14="http://schemas.microsoft.com/office/powerpoint/2010/main" val="351420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CA52F14A-4DDB-4176-9E5A-77F8A796306C}"/>
              </a:ext>
            </a:extLst>
          </p:cNvPr>
          <p:cNvPicPr>
            <a:picLocks noChangeAspect="1"/>
          </p:cNvPicPr>
          <p:nvPr/>
        </p:nvPicPr>
        <p:blipFill>
          <a:blip r:embed="rId2"/>
          <a:stretch>
            <a:fillRect/>
          </a:stretch>
        </p:blipFill>
        <p:spPr>
          <a:xfrm>
            <a:off x="2076450" y="1156143"/>
            <a:ext cx="7088815" cy="5249419"/>
          </a:xfrm>
          <a:prstGeom prst="rect">
            <a:avLst/>
          </a:prstGeom>
        </p:spPr>
      </p:pic>
      <p:sp>
        <p:nvSpPr>
          <p:cNvPr id="23" name="TextBox 22">
            <a:extLst>
              <a:ext uri="{FF2B5EF4-FFF2-40B4-BE49-F238E27FC236}">
                <a16:creationId xmlns:a16="http://schemas.microsoft.com/office/drawing/2014/main" id="{ADEA0FA4-0A07-44FF-8CEB-58F896A4D29F}"/>
              </a:ext>
            </a:extLst>
          </p:cNvPr>
          <p:cNvSpPr txBox="1"/>
          <p:nvPr/>
        </p:nvSpPr>
        <p:spPr>
          <a:xfrm>
            <a:off x="1470394" y="287080"/>
            <a:ext cx="9725690" cy="646331"/>
          </a:xfrm>
          <a:prstGeom prst="rect">
            <a:avLst/>
          </a:prstGeom>
          <a:noFill/>
        </p:spPr>
        <p:txBody>
          <a:bodyPr wrap="square" rtlCol="0">
            <a:spAutoFit/>
          </a:bodyPr>
          <a:lstStyle/>
          <a:p>
            <a:r>
              <a:rPr lang="en-US" sz="3600" dirty="0">
                <a:solidFill>
                  <a:srgbClr val="FF0000"/>
                </a:solidFill>
              </a:rPr>
              <a:t>RHIC  Impedance Measurement,  Mike Blaskiewicz</a:t>
            </a:r>
          </a:p>
        </p:txBody>
      </p:sp>
    </p:spTree>
    <p:extLst>
      <p:ext uri="{BB962C8B-B14F-4D97-AF65-F5344CB8AC3E}">
        <p14:creationId xmlns:p14="http://schemas.microsoft.com/office/powerpoint/2010/main" val="34414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B67BB1-63A3-494A-A1D1-671E5828BE31}"/>
              </a:ext>
            </a:extLst>
          </p:cNvPr>
          <p:cNvPicPr>
            <a:picLocks noChangeAspect="1"/>
          </p:cNvPicPr>
          <p:nvPr/>
        </p:nvPicPr>
        <p:blipFill>
          <a:blip r:embed="rId2"/>
          <a:stretch>
            <a:fillRect/>
          </a:stretch>
        </p:blipFill>
        <p:spPr>
          <a:xfrm>
            <a:off x="253372" y="211015"/>
            <a:ext cx="5124894" cy="3453562"/>
          </a:xfrm>
          <a:prstGeom prst="rect">
            <a:avLst/>
          </a:prstGeom>
        </p:spPr>
      </p:pic>
      <p:pic>
        <p:nvPicPr>
          <p:cNvPr id="7" name="Picture 6">
            <a:extLst>
              <a:ext uri="{FF2B5EF4-FFF2-40B4-BE49-F238E27FC236}">
                <a16:creationId xmlns:a16="http://schemas.microsoft.com/office/drawing/2014/main" id="{4336B4CF-2059-4EDC-809B-C7BF55D05472}"/>
              </a:ext>
            </a:extLst>
          </p:cNvPr>
          <p:cNvPicPr>
            <a:picLocks noChangeAspect="1"/>
          </p:cNvPicPr>
          <p:nvPr/>
        </p:nvPicPr>
        <p:blipFill>
          <a:blip r:embed="rId3"/>
          <a:stretch>
            <a:fillRect/>
          </a:stretch>
        </p:blipFill>
        <p:spPr>
          <a:xfrm>
            <a:off x="116957" y="3404438"/>
            <a:ext cx="5124894" cy="3453562"/>
          </a:xfrm>
          <a:prstGeom prst="rect">
            <a:avLst/>
          </a:prstGeom>
        </p:spPr>
      </p:pic>
      <p:pic>
        <p:nvPicPr>
          <p:cNvPr id="9" name="Picture 8">
            <a:extLst>
              <a:ext uri="{FF2B5EF4-FFF2-40B4-BE49-F238E27FC236}">
                <a16:creationId xmlns:a16="http://schemas.microsoft.com/office/drawing/2014/main" id="{557B89D4-EF88-4685-9105-53FDB3046CE0}"/>
              </a:ext>
            </a:extLst>
          </p:cNvPr>
          <p:cNvPicPr>
            <a:picLocks noChangeAspect="1"/>
          </p:cNvPicPr>
          <p:nvPr/>
        </p:nvPicPr>
        <p:blipFill>
          <a:blip r:embed="rId4"/>
          <a:stretch>
            <a:fillRect/>
          </a:stretch>
        </p:blipFill>
        <p:spPr>
          <a:xfrm>
            <a:off x="5378265" y="1988287"/>
            <a:ext cx="6696777" cy="3273001"/>
          </a:xfrm>
          <a:prstGeom prst="rect">
            <a:avLst/>
          </a:prstGeom>
        </p:spPr>
      </p:pic>
    </p:spTree>
    <p:extLst>
      <p:ext uri="{BB962C8B-B14F-4D97-AF65-F5344CB8AC3E}">
        <p14:creationId xmlns:p14="http://schemas.microsoft.com/office/powerpoint/2010/main" val="209209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4948-E916-4F33-8B2A-790C1DACD9DE}"/>
              </a:ext>
            </a:extLst>
          </p:cNvPr>
          <p:cNvSpPr>
            <a:spLocks noGrp="1"/>
          </p:cNvSpPr>
          <p:nvPr>
            <p:ph type="title"/>
          </p:nvPr>
        </p:nvSpPr>
        <p:spPr/>
        <p:txBody>
          <a:bodyPr/>
          <a:lstStyle/>
          <a:p>
            <a:r>
              <a:rPr lang="en-US" dirty="0">
                <a:solidFill>
                  <a:srgbClr val="FF0000"/>
                </a:solidFill>
              </a:rPr>
              <a:t>AEPX  Schedule  for March 16</a:t>
            </a:r>
          </a:p>
        </p:txBody>
      </p:sp>
      <p:sp>
        <p:nvSpPr>
          <p:cNvPr id="3" name="Content Placeholder 2">
            <a:extLst>
              <a:ext uri="{FF2B5EF4-FFF2-40B4-BE49-F238E27FC236}">
                <a16:creationId xmlns:a16="http://schemas.microsoft.com/office/drawing/2014/main" id="{ED3482E1-FA85-4C67-9EC8-81B765B02A01}"/>
              </a:ext>
            </a:extLst>
          </p:cNvPr>
          <p:cNvSpPr>
            <a:spLocks noGrp="1"/>
          </p:cNvSpPr>
          <p:nvPr>
            <p:ph idx="1"/>
          </p:nvPr>
        </p:nvSpPr>
        <p:spPr/>
        <p:txBody>
          <a:bodyPr>
            <a:normAutofit fontScale="47500" lnSpcReduction="20000"/>
          </a:bodyPr>
          <a:lstStyle/>
          <a:p>
            <a:pPr marL="0" marR="0" indent="0">
              <a:spcBef>
                <a:spcPts val="0"/>
              </a:spcBef>
              <a:spcAft>
                <a:spcPts val="0"/>
              </a:spcAft>
              <a:buNone/>
            </a:pPr>
            <a:r>
              <a:rPr lang="en-US" sz="4000" b="1" dirty="0">
                <a:solidFill>
                  <a:srgbClr val="0000FF"/>
                </a:solidFill>
                <a:latin typeface="Calibri" panose="020F0502020204030204" pitchFamily="34" charset="0"/>
                <a:ea typeface="DengXian" panose="02010600030101010101" pitchFamily="2" charset="-122"/>
              </a:rPr>
              <a:t>March 16, 8am-16pm:       </a:t>
            </a:r>
            <a:endParaRPr lang="en-US" sz="4000" b="1" dirty="0">
              <a:effectLst/>
              <a:latin typeface="Calibri" panose="020F0502020204030204" pitchFamily="34" charset="0"/>
              <a:ea typeface="DengXian" panose="02010600030101010101" pitchFamily="2" charset="-122"/>
            </a:endParaRPr>
          </a:p>
          <a:p>
            <a:pPr marL="0" marR="0" indent="0">
              <a:spcBef>
                <a:spcPts val="0"/>
              </a:spcBef>
              <a:spcAft>
                <a:spcPts val="0"/>
              </a:spcAft>
              <a:buNone/>
            </a:pPr>
            <a:r>
              <a:rPr lang="en-US" sz="4000" b="1" dirty="0">
                <a:solidFill>
                  <a:srgbClr val="0000FF"/>
                </a:solidFill>
                <a:effectLst/>
                <a:latin typeface="Calibri" panose="020F0502020204030204" pitchFamily="34" charset="0"/>
                <a:ea typeface="DengXian" panose="02010600030101010101" pitchFamily="2" charset="-122"/>
              </a:rPr>
              <a:t> </a:t>
            </a:r>
            <a:endParaRPr lang="en-US" sz="4000" b="1" dirty="0">
              <a:latin typeface="Calibri" panose="020F0502020204030204" pitchFamily="34" charset="0"/>
              <a:ea typeface="DengXian" panose="02010600030101010101" pitchFamily="2" charset="-122"/>
            </a:endParaRPr>
          </a:p>
          <a:p>
            <a:pPr marL="0" marR="0" indent="0">
              <a:spcBef>
                <a:spcPts val="0"/>
              </a:spcBef>
              <a:spcAft>
                <a:spcPts val="0"/>
              </a:spcAft>
              <a:buNone/>
            </a:pPr>
            <a:r>
              <a:rPr lang="en-US" sz="4000" dirty="0">
                <a:solidFill>
                  <a:srgbClr val="0000FF"/>
                </a:solidFill>
                <a:effectLst/>
                <a:latin typeface="Calibri" panose="020F0502020204030204" pitchFamily="34" charset="0"/>
                <a:ea typeface="DengXian" panose="02010600030101010101" pitchFamily="2" charset="-122"/>
              </a:rPr>
              <a:t>         </a:t>
            </a:r>
            <a:r>
              <a:rPr lang="en-US" sz="4000" b="1" dirty="0">
                <a:effectLst/>
                <a:latin typeface="Calibri" panose="020F0502020204030204" pitchFamily="34" charset="0"/>
                <a:ea typeface="DengXian" panose="02010600030101010101" pitchFamily="2" charset="-122"/>
              </a:rPr>
              <a:t>Spin transparency  mode test</a:t>
            </a:r>
            <a:endParaRPr lang="en-US" sz="4000" b="1" dirty="0">
              <a:solidFill>
                <a:srgbClr val="0000FF"/>
              </a:solidFill>
              <a:latin typeface="Calibri" panose="020F0502020204030204" pitchFamily="34" charset="0"/>
              <a:ea typeface="DengXian" panose="02010600030101010101" pitchFamily="2" charset="-122"/>
            </a:endParaRPr>
          </a:p>
          <a:p>
            <a:pPr marL="0" indent="0">
              <a:buNone/>
            </a:pPr>
            <a:r>
              <a:rPr lang="en-US" sz="4000" dirty="0">
                <a:effectLst/>
                <a:latin typeface="Calibri" panose="020F0502020204030204" pitchFamily="34" charset="0"/>
                <a:ea typeface="DengXian" panose="02010600030101010101" pitchFamily="2" charset="-122"/>
              </a:rPr>
              <a:t>         </a:t>
            </a:r>
            <a:r>
              <a:rPr lang="en-US" sz="4000" dirty="0">
                <a:latin typeface="Calibri" panose="020F0502020204030204" pitchFamily="34" charset="0"/>
                <a:ea typeface="DengXian" panose="02010600030101010101" pitchFamily="2" charset="-122"/>
              </a:rPr>
              <a:t>at injection, yellow ring, 110 bunches</a:t>
            </a:r>
          </a:p>
          <a:p>
            <a:pPr marL="0" indent="0">
              <a:buNone/>
            </a:pPr>
            <a:r>
              <a:rPr lang="en-US" sz="4000" dirty="0">
                <a:latin typeface="Calibri" panose="020F0502020204030204" pitchFamily="34" charset="0"/>
                <a:ea typeface="DengXian" panose="02010600030101010101" pitchFamily="2" charset="-122"/>
              </a:rPr>
              <a:t>         Haixin, Vasiliy, Francois, Vincent, </a:t>
            </a:r>
          </a:p>
          <a:p>
            <a:pPr marL="0" indent="0">
              <a:buNone/>
            </a:pPr>
            <a:r>
              <a:rPr lang="en-US" sz="4000" dirty="0">
                <a:latin typeface="Calibri" panose="020F0502020204030204" pitchFamily="34" charset="0"/>
                <a:ea typeface="DengXian" panose="02010600030101010101" pitchFamily="2" charset="-122"/>
              </a:rPr>
              <a:t>         other spin experts, MCR</a:t>
            </a:r>
          </a:p>
          <a:p>
            <a:pPr marL="0" indent="0">
              <a:buNone/>
            </a:pPr>
            <a:endParaRPr lang="en-US" sz="4000" dirty="0">
              <a:effectLst/>
              <a:latin typeface="Calibri" panose="020F0502020204030204" pitchFamily="34" charset="0"/>
              <a:ea typeface="DengXian" panose="02010600030101010101" pitchFamily="2" charset="-122"/>
            </a:endParaRPr>
          </a:p>
          <a:p>
            <a:pPr marL="0" indent="0">
              <a:buNone/>
            </a:pPr>
            <a:r>
              <a:rPr lang="en-US" sz="4000" b="1" dirty="0">
                <a:latin typeface="Calibri" panose="020F0502020204030204" pitchFamily="34" charset="0"/>
                <a:ea typeface="DengXian" panose="02010600030101010101" pitchFamily="2" charset="-122"/>
              </a:rPr>
              <a:t>Plan </a:t>
            </a:r>
            <a:r>
              <a:rPr lang="en-US" sz="4000" dirty="0">
                <a:latin typeface="Calibri" panose="020F0502020204030204" pitchFamily="34" charset="0"/>
                <a:ea typeface="DengXian" panose="02010600030101010101" pitchFamily="2" charset="-122"/>
              </a:rPr>
              <a:t>(  Haixin ):</a:t>
            </a:r>
          </a:p>
          <a:p>
            <a:pPr marL="0" indent="0">
              <a:buNone/>
            </a:pPr>
            <a:endParaRPr lang="en-US" sz="4000" dirty="0">
              <a:latin typeface="Calibri" panose="020F0502020204030204" pitchFamily="34" charset="0"/>
              <a:ea typeface="DengXian" panose="02010600030101010101" pitchFamily="2" charset="-122"/>
            </a:endParaRPr>
          </a:p>
          <a:p>
            <a:pPr marL="0" marR="0" indent="0">
              <a:spcBef>
                <a:spcPts val="0"/>
              </a:spcBef>
              <a:spcAft>
                <a:spcPts val="0"/>
              </a:spcAft>
              <a:buNone/>
            </a:pPr>
            <a:r>
              <a:rPr lang="en-US" sz="2800" dirty="0">
                <a:effectLst/>
                <a:latin typeface="Calibri" panose="020F0502020204030204" pitchFamily="34" charset="0"/>
                <a:ea typeface="DengXian" panose="02010600030101010101" pitchFamily="2" charset="-122"/>
              </a:rPr>
              <a:t> We plan to use yellow ring at injection only.  We will use 110 bunches of nominal intensity for polarization measurement with various snake settings.  </a:t>
            </a:r>
          </a:p>
          <a:p>
            <a:pPr marL="0" indent="0">
              <a:spcBef>
                <a:spcPts val="0"/>
              </a:spcBef>
              <a:buNone/>
            </a:pPr>
            <a:r>
              <a:rPr lang="en-US" sz="2800" dirty="0">
                <a:effectLst/>
                <a:latin typeface="Calibri" panose="020F0502020204030204" pitchFamily="34" charset="0"/>
                <a:ea typeface="Times New Roman" panose="02020603050405020304" pitchFamily="18" charset="0"/>
              </a:rPr>
              <a:t>The two yellow snakes will be ramped to current different from nominal values first (165A, 180A for snake 1, 184A, 200A for snake2). </a:t>
            </a:r>
            <a:endParaRPr lang="en-US" sz="2800" dirty="0">
              <a:effectLst/>
              <a:latin typeface="Calibri" panose="020F0502020204030204" pitchFamily="34" charset="0"/>
              <a:ea typeface="DengXian" panose="02010600030101010101" pitchFamily="2" charset="-122"/>
            </a:endParaRPr>
          </a:p>
          <a:p>
            <a:pPr marL="0" indent="0">
              <a:spcBef>
                <a:spcPts val="0"/>
              </a:spcBef>
              <a:buNone/>
            </a:pPr>
            <a:r>
              <a:rPr lang="en-US" sz="2800" dirty="0">
                <a:effectLst/>
                <a:latin typeface="Calibri" panose="020F0502020204030204" pitchFamily="34" charset="0"/>
                <a:ea typeface="Times New Roman" panose="02020603050405020304" pitchFamily="18" charset="0"/>
              </a:rPr>
              <a:t>The snake orbit bump will be modified to accommodate the orbit change. </a:t>
            </a:r>
            <a:endParaRPr lang="en-US" sz="2800" dirty="0">
              <a:effectLst/>
              <a:latin typeface="Calibri" panose="020F0502020204030204" pitchFamily="34" charset="0"/>
              <a:ea typeface="DengXian" panose="02010600030101010101" pitchFamily="2" charset="-122"/>
            </a:endParaRPr>
          </a:p>
          <a:p>
            <a:pPr marL="0" indent="0">
              <a:spcBef>
                <a:spcPts val="0"/>
              </a:spcBef>
              <a:buNone/>
            </a:pPr>
            <a:r>
              <a:rPr lang="en-US" sz="2800" dirty="0">
                <a:effectLst/>
                <a:latin typeface="Calibri" panose="020F0502020204030204" pitchFamily="34" charset="0"/>
                <a:ea typeface="Times New Roman" panose="02020603050405020304" pitchFamily="18" charset="0"/>
              </a:rPr>
              <a:t>After confirmed the orbit is OK, inject 110 bunches.</a:t>
            </a:r>
            <a:endParaRPr lang="en-US" sz="2800" dirty="0">
              <a:effectLst/>
              <a:latin typeface="Calibri" panose="020F0502020204030204" pitchFamily="34" charset="0"/>
              <a:ea typeface="DengXian" panose="02010600030101010101" pitchFamily="2" charset="-122"/>
            </a:endParaRPr>
          </a:p>
          <a:p>
            <a:pPr marL="0" indent="0">
              <a:spcBef>
                <a:spcPts val="0"/>
              </a:spcBef>
              <a:buNone/>
            </a:pPr>
            <a:r>
              <a:rPr lang="en-US" sz="2800" dirty="0">
                <a:effectLst/>
                <a:latin typeface="Calibri" panose="020F0502020204030204" pitchFamily="34" charset="0"/>
                <a:ea typeface="Times New Roman" panose="02020603050405020304" pitchFamily="18" charset="0"/>
              </a:rPr>
              <a:t>At the new snake current setting, we will ramp snake current “locally”, about +-20-30A. It will take ten steps. </a:t>
            </a:r>
            <a:endParaRPr lang="en-US" sz="2800" dirty="0">
              <a:effectLst/>
              <a:latin typeface="Calibri" panose="020F0502020204030204" pitchFamily="34" charset="0"/>
              <a:ea typeface="DengXian" panose="02010600030101010101" pitchFamily="2" charset="-122"/>
            </a:endParaRPr>
          </a:p>
          <a:p>
            <a:pPr marL="0" indent="0">
              <a:spcBef>
                <a:spcPts val="0"/>
              </a:spcBef>
              <a:buNone/>
            </a:pPr>
            <a:r>
              <a:rPr lang="en-US" sz="2800" dirty="0">
                <a:effectLst/>
                <a:latin typeface="Calibri" panose="020F0502020204030204" pitchFamily="34" charset="0"/>
                <a:ea typeface="Times New Roman" panose="02020603050405020304" pitchFamily="18" charset="0"/>
              </a:rPr>
              <a:t>In between steps, the orbit will corrected and polarization will be taken. At each step, six polarization measurements will be taken. Only yellow1 polarimeter will be used, as beam size is too large for horizontal target at injection.</a:t>
            </a:r>
            <a:endParaRPr lang="en-US" sz="2800" dirty="0">
              <a:effectLst/>
              <a:latin typeface="Calibri" panose="020F0502020204030204" pitchFamily="34" charset="0"/>
              <a:ea typeface="DengXian" panose="02010600030101010101" pitchFamily="2" charset="-122"/>
            </a:endParaRPr>
          </a:p>
          <a:p>
            <a:pPr marL="0" indent="0">
              <a:spcBef>
                <a:spcPts val="0"/>
              </a:spcBef>
              <a:buNone/>
            </a:pPr>
            <a:r>
              <a:rPr lang="en-US" sz="2800" dirty="0">
                <a:effectLst/>
                <a:latin typeface="Calibri" panose="020F0502020204030204" pitchFamily="34" charset="0"/>
                <a:ea typeface="Times New Roman" panose="02020603050405020304" pitchFamily="18" charset="0"/>
              </a:rPr>
              <a:t>If we have done all above, we will try spin flip by ramping the two snake current slowly. Polarization will be measured before and after.</a:t>
            </a:r>
            <a:endParaRPr lang="en-US" sz="2800" dirty="0">
              <a:effectLst/>
              <a:latin typeface="Calibri" panose="020F0502020204030204" pitchFamily="34" charset="0"/>
              <a:ea typeface="DengXian" panose="02010600030101010101" pitchFamily="2" charset="-122"/>
            </a:endParaRPr>
          </a:p>
          <a:p>
            <a:pPr marL="0" marR="0" indent="0">
              <a:spcBef>
                <a:spcPts val="0"/>
              </a:spcBef>
              <a:spcAft>
                <a:spcPts val="0"/>
              </a:spcAft>
              <a:buNone/>
            </a:pPr>
            <a:r>
              <a:rPr lang="en-US" sz="2800" dirty="0">
                <a:effectLst/>
                <a:latin typeface="Calibri" panose="020F0502020204030204" pitchFamily="34" charset="0"/>
                <a:ea typeface="DengXian" panose="02010600030101010101" pitchFamily="2" charset="-122"/>
              </a:rPr>
              <a:t> </a:t>
            </a:r>
          </a:p>
          <a:p>
            <a:pPr marL="0" marR="0" indent="0">
              <a:spcBef>
                <a:spcPts val="0"/>
              </a:spcBef>
              <a:spcAft>
                <a:spcPts val="0"/>
              </a:spcAft>
              <a:buNone/>
            </a:pPr>
            <a:r>
              <a:rPr lang="en-US" sz="2800" dirty="0">
                <a:effectLst/>
                <a:latin typeface="Calibri" panose="020F0502020204030204" pitchFamily="34" charset="0"/>
                <a:ea typeface="DengXian" panose="02010600030101010101" pitchFamily="2" charset="-122"/>
              </a:rPr>
              <a:t>Need from MCR: fill beam into yellow ring. Measure polarization between snake current changes.  Only yellow1 polarimeter will be used.</a:t>
            </a:r>
          </a:p>
          <a:p>
            <a:endParaRPr lang="en-US" sz="4000" dirty="0">
              <a:effectLst/>
              <a:latin typeface="Calibri" panose="020F0502020204030204" pitchFamily="34" charset="0"/>
              <a:ea typeface="DengXian" panose="02010600030101010101" pitchFamily="2" charset="-122"/>
            </a:endParaRPr>
          </a:p>
          <a:p>
            <a:endParaRPr lang="en-US" dirty="0"/>
          </a:p>
        </p:txBody>
      </p:sp>
    </p:spTree>
    <p:extLst>
      <p:ext uri="{BB962C8B-B14F-4D97-AF65-F5344CB8AC3E}">
        <p14:creationId xmlns:p14="http://schemas.microsoft.com/office/powerpoint/2010/main" val="1056328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261</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APEX  Report</vt:lpstr>
      <vt:lpstr>PowerPoint Presentation</vt:lpstr>
      <vt:lpstr>PowerPoint Presentation</vt:lpstr>
      <vt:lpstr>AEPX  Schedule  for March 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APEX  Report</dc:title>
  <dc:creator>Luo, Yun</dc:creator>
  <cp:lastModifiedBy>Luo, Yun</cp:lastModifiedBy>
  <cp:revision>1</cp:revision>
  <dcterms:created xsi:type="dcterms:W3CDTF">2022-03-15T13:21:18Z</dcterms:created>
  <dcterms:modified xsi:type="dcterms:W3CDTF">2022-03-15T13:52:42Z</dcterms:modified>
</cp:coreProperties>
</file>