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2" r:id="rId3"/>
    <p:sldId id="261" r:id="rId4"/>
    <p:sldId id="437" r:id="rId5"/>
    <p:sldId id="438" r:id="rId6"/>
    <p:sldId id="43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152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92" y="1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883-A188-6146-8591-2ABE0831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83A86-7335-934A-BAA4-59DBD0F45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0982-1A91-C240-A464-3CFD9F80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90375-279B-D541-98D6-D80A2397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CD83-C0A6-0A4A-931B-6939CBA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E1CF-14E4-C445-AFB9-8C218D0C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CECD-7848-CF46-87A1-CAD5C1B1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76D7-F1C9-B742-9D34-98796070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93E-552E-7444-B26D-EB7D481C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BB85-A7C2-2740-BCDD-19A078C7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BA021-9FE3-6544-8702-ED80D143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CB8C-E382-6B43-BCE8-5942A671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46D4-6172-994B-BBD6-0C8EC88B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9412-0464-1D46-B2B2-8DC9F1CD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A1BF-4E18-044C-9B72-927CF23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CDAD-BA99-6C45-A889-C8E1DE24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0CA7-8707-6346-839D-0A545E4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4B31-9FEA-1C44-A97C-7734061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7109-7561-204A-84A6-F62BA597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7D76-8392-1D4F-96A8-9EF4ADB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313-77C9-8645-839B-1610B04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E8BE-D06E-E541-82E0-83D46C7E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C75F-5F73-1F4F-9F26-C4B4084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AF60-9BDD-FD4A-85C9-ADA0CDC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AF1A-B3B9-8D4C-B36A-2CF357C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A038-426B-C840-9A49-45CC1B1A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F77-D96A-DC48-A452-0FA35A2BA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5B38-2453-F843-BDE2-F28B473E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D7CCE-8EDD-0B44-96D9-ACDA9B51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D4AD-018D-4E43-92F1-2FC1AB8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146D-2F32-304F-B176-D3099358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3CE-8210-8047-BC15-A9142573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D286-230C-8641-8653-4198182D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28E1B-5FAF-2C4E-9205-51C8AD3C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DD84-53C2-BB45-B156-06670C9C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C7332-4108-BF41-918F-B6CBB10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8229-C7BE-D545-B527-0DB2A2A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B5F2-8E25-3F48-8B35-020C9A3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F99A1-9289-D34C-9DDB-61055279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A4AA-88CE-BE4F-BE61-B8F1014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9EBD4-0A59-5E4E-B0DC-7A7AF6DA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AC63A-EAEE-F34C-A043-F8AD186F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A9C9F-1EEA-E443-A31F-4C5A3266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AB9E2-2740-1A43-8635-1566FAAB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54A8C-E0DC-C645-BD97-531251CD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B66A-74CC-DB4A-8A1D-EBE97FA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50CC-4FB1-054F-89C7-5DC6AFC3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9960-DE06-774F-8829-8F8C8AD5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5A04-011A-864D-BC65-8DC9F3A6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C177-86A1-5243-8C48-B4615D7A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319F7-BA23-724F-B53C-C1436F64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F6A34-A710-6542-A709-A09BBE4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A654-5E46-394D-B50C-056FFC10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4E57-80AA-6A43-B1FA-431C1502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8CEA-26EE-8349-92E4-602AA09D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FA267-358F-4B4D-A258-0AE5629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AB4FA-3A93-A140-A1F1-9DBCB13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F382-D975-E941-ABDF-151997AF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1174-2D99-0E44-BF91-3775CE6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FADF-C325-5E45-AE93-10384EFD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92961-B54A-B346-A308-1F1FB8FA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4D5C-2474-7244-8640-6638C9658452}" type="datetimeFigureOut">
              <a:rPr lang="en-US" smtClean="0"/>
              <a:t>3/15/22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2F61-5A90-F947-B598-FB1B93C68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C3A0-536B-614F-BB92-52ADFC19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5C6A692-B75E-5042-ABAE-172AD22645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" t="7200" r="4011" b="9790"/>
          <a:stretch/>
        </p:blipFill>
        <p:spPr bwMode="auto">
          <a:xfrm>
            <a:off x="4155411" y="1009904"/>
            <a:ext cx="7981676" cy="533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3/15/2022, V. Schoefer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32376" y="998579"/>
            <a:ext cx="413686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Switch to Siemens, from Westinghouse was extremely smooth: no RHIC downtime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Polarization immediately after switch comparable to WH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With jump quads: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Polarization in both rings ~55% at store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Recent yellow </a:t>
            </a:r>
            <a:r>
              <a:rPr lang="en-US" sz="1400" dirty="0" err="1"/>
              <a:t>sextupole</a:t>
            </a:r>
            <a:r>
              <a:rPr lang="en-US" sz="1400" dirty="0"/>
              <a:t> trips (y09-sxd2)affecting both luminosity and polarization (via beam loss and emittance growth)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STAR magnet trips due to power distribution problem: multi-hour downtime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Plan to address behind APEX tomorrow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8DE498-CAE4-2A46-A8C4-CCA7C6878AD3}"/>
              </a:ext>
            </a:extLst>
          </p:cNvPr>
          <p:cNvSpPr txBox="1"/>
          <p:nvPr/>
        </p:nvSpPr>
        <p:spPr>
          <a:xfrm>
            <a:off x="4610116" y="897187"/>
            <a:ext cx="1167307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RHIC </a:t>
            </a:r>
            <a:r>
              <a:rPr lang="en-US" sz="1600" dirty="0" err="1"/>
              <a:t>pC</a:t>
            </a:r>
            <a:r>
              <a:rPr lang="en-US" sz="1600" dirty="0"/>
              <a:t> [%]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1874F-C3A4-4944-80D6-45933166B645}"/>
              </a:ext>
            </a:extLst>
          </p:cNvPr>
          <p:cNvSpPr txBox="1"/>
          <p:nvPr/>
        </p:nvSpPr>
        <p:spPr>
          <a:xfrm>
            <a:off x="4610116" y="2665386"/>
            <a:ext cx="1351845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/>
              <a:t>STAR ZDC [Hz]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02C8EE-A720-CD41-9C37-60DF47DD6726}"/>
              </a:ext>
            </a:extLst>
          </p:cNvPr>
          <p:cNvSpPr txBox="1"/>
          <p:nvPr/>
        </p:nvSpPr>
        <p:spPr>
          <a:xfrm>
            <a:off x="4545874" y="4342881"/>
            <a:ext cx="1940659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RHIC Intensity [1e11]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D245FB-E8A1-AC49-A40C-5E7B8D7C2D76}"/>
              </a:ext>
            </a:extLst>
          </p:cNvPr>
          <p:cNvSpPr txBox="1"/>
          <p:nvPr/>
        </p:nvSpPr>
        <p:spPr>
          <a:xfrm rot="16200000">
            <a:off x="4889141" y="3738739"/>
            <a:ext cx="124482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y. Dump </a:t>
            </a:r>
            <a:r>
              <a:rPr lang="en-US" sz="1400" dirty="0" err="1"/>
              <a:t>kciker</a:t>
            </a:r>
            <a:endParaRPr lang="en-US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8A2239-3DA6-F943-B850-FC2B511BA7D6}"/>
              </a:ext>
            </a:extLst>
          </p:cNvPr>
          <p:cNvSpPr txBox="1"/>
          <p:nvPr/>
        </p:nvSpPr>
        <p:spPr>
          <a:xfrm>
            <a:off x="6570130" y="570461"/>
            <a:ext cx="217239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Jump quads on w/ Siemens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7C849F-5A0E-CE4F-827C-004D65064284}"/>
              </a:ext>
            </a:extLst>
          </p:cNvPr>
          <p:cNvCxnSpPr>
            <a:cxnSpLocks/>
          </p:cNvCxnSpPr>
          <p:nvPr/>
        </p:nvCxnSpPr>
        <p:spPr>
          <a:xfrm>
            <a:off x="5340902" y="1208266"/>
            <a:ext cx="0" cy="5649734"/>
          </a:xfrm>
          <a:prstGeom prst="line">
            <a:avLst/>
          </a:prstGeom>
          <a:ln w="317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7086A09-CC78-4F41-9F0E-7A16DC5EBABF}"/>
              </a:ext>
            </a:extLst>
          </p:cNvPr>
          <p:cNvSpPr txBox="1"/>
          <p:nvPr/>
        </p:nvSpPr>
        <p:spPr>
          <a:xfrm>
            <a:off x="5516203" y="6473952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Siemens-&gt;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651010-566E-1546-A1CF-5774DA288AF7}"/>
              </a:ext>
            </a:extLst>
          </p:cNvPr>
          <p:cNvSpPr txBox="1"/>
          <p:nvPr/>
        </p:nvSpPr>
        <p:spPr>
          <a:xfrm rot="16200000">
            <a:off x="6447127" y="4074363"/>
            <a:ext cx="1139864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STAR magnet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7BC276-2C74-7B42-92B7-B565AB649622}"/>
              </a:ext>
            </a:extLst>
          </p:cNvPr>
          <p:cNvSpPr txBox="1"/>
          <p:nvPr/>
        </p:nvSpPr>
        <p:spPr>
          <a:xfrm rot="16200000">
            <a:off x="8725656" y="3841426"/>
            <a:ext cx="181787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STAR magnet/weather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B1AAA4-57D8-B64F-80E6-31C22FCCFFC5}"/>
              </a:ext>
            </a:extLst>
          </p:cNvPr>
          <p:cNvSpPr txBox="1"/>
          <p:nvPr/>
        </p:nvSpPr>
        <p:spPr>
          <a:xfrm rot="16200000">
            <a:off x="9740746" y="4062124"/>
            <a:ext cx="1180260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Q. Det/Y. Sext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A7B22E-9075-D446-AE60-CC0FA191AB3E}"/>
              </a:ext>
            </a:extLst>
          </p:cNvPr>
          <p:cNvSpPr txBox="1"/>
          <p:nvPr/>
        </p:nvSpPr>
        <p:spPr>
          <a:xfrm>
            <a:off x="10677226" y="2526886"/>
            <a:ext cx="1015214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Y. Sext trips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B9F6B24-8602-E044-9205-A8D1A91D8359}"/>
              </a:ext>
            </a:extLst>
          </p:cNvPr>
          <p:cNvCxnSpPr/>
          <p:nvPr/>
        </p:nvCxnSpPr>
        <p:spPr>
          <a:xfrm flipH="1">
            <a:off x="10484765" y="2834663"/>
            <a:ext cx="652627" cy="435550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824626B-3EDC-4149-86DF-E2E3F162CBC7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10831363" y="2834663"/>
            <a:ext cx="353470" cy="435550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28B8C4E-1AC9-CA41-8C0C-D2F8900F22DF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11184833" y="2834663"/>
            <a:ext cx="507607" cy="435550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9A7FE76-8989-294B-AE60-27E44761CD71}"/>
              </a:ext>
            </a:extLst>
          </p:cNvPr>
          <p:cNvCxnSpPr>
            <a:stCxn id="19" idx="1"/>
          </p:cNvCxnSpPr>
          <p:nvPr/>
        </p:nvCxnSpPr>
        <p:spPr>
          <a:xfrm flipH="1">
            <a:off x="6309360" y="724350"/>
            <a:ext cx="260770" cy="683826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38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490B8C8-8D6A-A74F-B37F-40BA0BE573F6}"/>
              </a:ext>
            </a:extLst>
          </p:cNvPr>
          <p:cNvSpPr txBox="1"/>
          <p:nvPr/>
        </p:nvSpPr>
        <p:spPr>
          <a:xfrm>
            <a:off x="189781" y="301923"/>
            <a:ext cx="2432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RHIC Emittance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9FE9FC-010F-1040-B39B-B913734F0CFC}"/>
              </a:ext>
            </a:extLst>
          </p:cNvPr>
          <p:cNvSpPr txBox="1"/>
          <p:nvPr/>
        </p:nvSpPr>
        <p:spPr>
          <a:xfrm>
            <a:off x="274320" y="825143"/>
            <a:ext cx="6107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RHIC emittance consistently low for fills in Siemens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More apparent at injection than store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60FD11-BF00-0449-B93E-B7F059B196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26" t="10447" r="5208" b="4290"/>
          <a:stretch/>
        </p:blipFill>
        <p:spPr>
          <a:xfrm>
            <a:off x="640080" y="2054915"/>
            <a:ext cx="5371550" cy="38521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F563CD-DEF5-4842-89D3-D209F376C3A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86" t="9923" r="5449" b="4814"/>
          <a:stretch/>
        </p:blipFill>
        <p:spPr>
          <a:xfrm>
            <a:off x="6461760" y="2054916"/>
            <a:ext cx="5371550" cy="385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366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8BDF26A6-FAFF-7A48-BA47-EF3A504DB2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" t="14425" r="6254" b="4800"/>
          <a:stretch/>
        </p:blipFill>
        <p:spPr bwMode="auto">
          <a:xfrm>
            <a:off x="6095999" y="2541576"/>
            <a:ext cx="5906219" cy="402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F14F49A-9A2C-B740-B6A5-3C750E7A65AB}"/>
              </a:ext>
            </a:extLst>
          </p:cNvPr>
          <p:cNvSpPr txBox="1"/>
          <p:nvPr/>
        </p:nvSpPr>
        <p:spPr>
          <a:xfrm>
            <a:off x="189781" y="301923"/>
            <a:ext cx="2678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RHIC Polarization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38C61A-C131-7D42-A4C9-6F490780A72A}"/>
              </a:ext>
            </a:extLst>
          </p:cNvPr>
          <p:cNvSpPr txBox="1"/>
          <p:nvPr/>
        </p:nvSpPr>
        <p:spPr>
          <a:xfrm>
            <a:off x="189780" y="797223"/>
            <a:ext cx="61075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Benefit of the Siemens from both higher average and more consistent polarization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2AF2F0-70A7-2E41-98AA-B2FC8351CF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970" t="10921" r="5564" b="4763"/>
          <a:stretch/>
        </p:blipFill>
        <p:spPr>
          <a:xfrm>
            <a:off x="189780" y="2367603"/>
            <a:ext cx="5906219" cy="41884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07D959-177E-B94E-9976-51C215F28CD6}"/>
              </a:ext>
            </a:extLst>
          </p:cNvPr>
          <p:cNvSpPr txBox="1"/>
          <p:nvPr/>
        </p:nvSpPr>
        <p:spPr>
          <a:xfrm>
            <a:off x="9032246" y="2413323"/>
            <a:ext cx="799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Jet pol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7C80AC-C7C4-7141-AEAF-CAD4B974B7F0}"/>
              </a:ext>
            </a:extLst>
          </p:cNvPr>
          <p:cNvSpPr txBox="1"/>
          <p:nvPr/>
        </p:nvSpPr>
        <p:spPr>
          <a:xfrm>
            <a:off x="6931152" y="825143"/>
            <a:ext cx="4454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Jet </a:t>
            </a:r>
            <a:r>
              <a:rPr lang="en-US" dirty="0" err="1"/>
              <a:t>avgs</a:t>
            </a:r>
            <a:r>
              <a:rPr lang="en-US" dirty="0"/>
              <a:t> since Siemens switch: (B,Y) = 55,54%</a:t>
            </a:r>
          </a:p>
          <a:p>
            <a:r>
              <a:rPr lang="en-US" dirty="0"/>
              <a:t>Jet </a:t>
            </a:r>
            <a:r>
              <a:rPr lang="en-US" dirty="0" err="1"/>
              <a:t>avgs</a:t>
            </a:r>
            <a:r>
              <a:rPr lang="en-US" dirty="0"/>
              <a:t> on Westinghouse:        (B.Y) = 49,48%</a:t>
            </a:r>
          </a:p>
        </p:txBody>
      </p:sp>
    </p:spTree>
    <p:extLst>
      <p:ext uri="{BB962C8B-B14F-4D97-AF65-F5344CB8AC3E}">
        <p14:creationId xmlns:p14="http://schemas.microsoft.com/office/powerpoint/2010/main" val="2955956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02688-723D-E149-BFC3-A0E53AFB7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12" y="37580"/>
            <a:ext cx="10515600" cy="794934"/>
          </a:xfrm>
        </p:spPr>
        <p:txBody>
          <a:bodyPr/>
          <a:lstStyle/>
          <a:p>
            <a:r>
              <a:rPr lang="en-US" u="sng" dirty="0"/>
              <a:t>Run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A8A22-8F9C-FC4E-A834-9DA4E553F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41" y="832513"/>
            <a:ext cx="11553967" cy="4735773"/>
          </a:xfrm>
        </p:spPr>
        <p:txBody>
          <a:bodyPr>
            <a:normAutofit/>
          </a:bodyPr>
          <a:lstStyle/>
          <a:p>
            <a:r>
              <a:rPr lang="en-US" dirty="0"/>
              <a:t>New run end data Apr 18</a:t>
            </a:r>
            <a:r>
              <a:rPr lang="en-US" baseline="30000" dirty="0"/>
              <a:t>th</a:t>
            </a:r>
            <a:r>
              <a:rPr lang="en-US" dirty="0"/>
              <a:t> (instead of Apr 4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r>
              <a:rPr lang="en-US" dirty="0"/>
              <a:t>Previous schedule:  Apr 4</a:t>
            </a:r>
            <a:r>
              <a:rPr lang="en-US" baseline="30000" dirty="0"/>
              <a:t>th</a:t>
            </a:r>
            <a:r>
              <a:rPr lang="en-US" dirty="0"/>
              <a:t> end, 4 days of </a:t>
            </a:r>
            <a:r>
              <a:rPr lang="en-US" dirty="0" err="1"/>
              <a:t>CeC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16 remaining days for physics</a:t>
            </a:r>
          </a:p>
          <a:p>
            <a:r>
              <a:rPr lang="en-US" dirty="0"/>
              <a:t>Extension schedule: Apr 18</a:t>
            </a:r>
            <a:r>
              <a:rPr lang="en-US" baseline="30000" dirty="0"/>
              <a:t>th</a:t>
            </a:r>
            <a:r>
              <a:rPr lang="en-US" dirty="0"/>
              <a:t> end, 12 days of </a:t>
            </a:r>
            <a:r>
              <a:rPr lang="en-US" dirty="0" err="1"/>
              <a:t>CeC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22 remaining days for physics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Two week extension is a 6 day extension for the RHIC colliding beam physics program – Not enough to substantially alter plans for the remainder of the run.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4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CA8025A0-40F2-1D48-9658-909471D0AF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t="15733" r="7460" b="4800"/>
          <a:stretch/>
        </p:blipFill>
        <p:spPr bwMode="auto">
          <a:xfrm>
            <a:off x="4816303" y="1378583"/>
            <a:ext cx="7567165" cy="501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9D94F4E-E59A-0545-A108-0A778AA80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12" y="37580"/>
            <a:ext cx="10515600" cy="794934"/>
          </a:xfrm>
        </p:spPr>
        <p:txBody>
          <a:bodyPr/>
          <a:lstStyle/>
          <a:p>
            <a:r>
              <a:rPr lang="en-US" u="sng" dirty="0"/>
              <a:t>Projections for delivered Figure of Merit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D07CEA-5CD1-9645-A94E-0B01D9F3798C}"/>
              </a:ext>
            </a:extLst>
          </p:cNvPr>
          <p:cNvSpPr txBox="1"/>
          <p:nvPr/>
        </p:nvSpPr>
        <p:spPr>
          <a:xfrm>
            <a:off x="5809852" y="1929597"/>
            <a:ext cx="2525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Delivered FOM target = 180 pb</a:t>
            </a:r>
            <a:r>
              <a:rPr lang="en-US" sz="1400" baseline="30000" dirty="0"/>
              <a:t>-1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DDB5E1-4C3A-064B-897F-CB381839F933}"/>
              </a:ext>
            </a:extLst>
          </p:cNvPr>
          <p:cNvSpPr txBox="1"/>
          <p:nvPr/>
        </p:nvSpPr>
        <p:spPr>
          <a:xfrm rot="16200000" flipH="1" flipV="1">
            <a:off x="10483321" y="4573400"/>
            <a:ext cx="13352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April 6th</a:t>
            </a:r>
            <a:endParaRPr lang="en-US" sz="1400" baseline="30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308BF1-64C0-1447-8911-47A104065D00}"/>
              </a:ext>
            </a:extLst>
          </p:cNvPr>
          <p:cNvSpPr txBox="1"/>
          <p:nvPr/>
        </p:nvSpPr>
        <p:spPr>
          <a:xfrm rot="5400000">
            <a:off x="11468087" y="4949464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April 18</a:t>
            </a:r>
            <a:endParaRPr lang="en-US" sz="1400" baseline="30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55226A-B8CF-674E-BEAA-D174318F2031}"/>
              </a:ext>
            </a:extLst>
          </p:cNvPr>
          <p:cNvSpPr txBox="1"/>
          <p:nvPr/>
        </p:nvSpPr>
        <p:spPr>
          <a:xfrm>
            <a:off x="155813" y="1078992"/>
            <a:ext cx="49648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Delivered target based on 120 pb-1 sampled target and factor of 0.7 between delivered and sampled (as defined by CAD and STAR respectively)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Fit projection based on last </a:t>
            </a:r>
            <a:r>
              <a:rPr lang="en-US" dirty="0">
                <a:solidFill>
                  <a:srgbClr val="FF0000"/>
                </a:solidFill>
              </a:rPr>
              <a:t>2 weeks </a:t>
            </a:r>
            <a:r>
              <a:rPr lang="en-US" dirty="0"/>
              <a:t>which includes: one week on Westinghouse with 2 full days of failure and last week on Siemens with no interruptions for APEX/Maintenance/Development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(Difficult to project when there are no normal weeks!)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April 18</a:t>
            </a:r>
            <a:r>
              <a:rPr lang="en-US" baseline="30000" dirty="0"/>
              <a:t>th</a:t>
            </a:r>
            <a:r>
              <a:rPr lang="en-US" dirty="0"/>
              <a:t> is nominal end, April 6</a:t>
            </a:r>
            <a:r>
              <a:rPr lang="en-US" baseline="30000" dirty="0"/>
              <a:t>th</a:t>
            </a:r>
            <a:r>
              <a:rPr lang="en-US" dirty="0"/>
              <a:t> is nominal end minus 12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Goal is </a:t>
            </a:r>
            <a:r>
              <a:rPr lang="en-US" i="1" dirty="0"/>
              <a:t>barely</a:t>
            </a:r>
            <a:r>
              <a:rPr lang="en-US" dirty="0"/>
              <a:t> achievable in the remaining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Two week projection is extremely imprecise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Become likelier if the cross section is &lt; 2.09 mb</a:t>
            </a:r>
          </a:p>
        </p:txBody>
      </p:sp>
    </p:spTree>
    <p:extLst>
      <p:ext uri="{BB962C8B-B14F-4D97-AF65-F5344CB8AC3E}">
        <p14:creationId xmlns:p14="http://schemas.microsoft.com/office/powerpoint/2010/main" val="348906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A792B04-A05B-8549-86F3-3A1170D9E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12" y="37580"/>
            <a:ext cx="10515600" cy="794934"/>
          </a:xfrm>
        </p:spPr>
        <p:txBody>
          <a:bodyPr/>
          <a:lstStyle/>
          <a:p>
            <a:r>
              <a:rPr lang="en-US" u="sng" dirty="0"/>
              <a:t>Plans for the week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6AD615-E14A-7F4C-9915-CFDB3BEB8D52}"/>
              </a:ext>
            </a:extLst>
          </p:cNvPr>
          <p:cNvSpPr txBox="1"/>
          <p:nvPr/>
        </p:nvSpPr>
        <p:spPr>
          <a:xfrm>
            <a:off x="384048" y="1408176"/>
            <a:ext cx="82929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Characterize stable spin direction at the </a:t>
            </a:r>
            <a:r>
              <a:rPr lang="en-US" dirty="0" err="1"/>
              <a:t>pC</a:t>
            </a:r>
            <a:r>
              <a:rPr lang="en-US" dirty="0"/>
              <a:t> polarimeter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Create largest allowable orbital angle at local of </a:t>
            </a:r>
            <a:r>
              <a:rPr lang="en-US" dirty="0" err="1"/>
              <a:t>pC</a:t>
            </a:r>
            <a:r>
              <a:rPr lang="en-US" dirty="0"/>
              <a:t> target (limited by aperture)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Scan angle and measure spin direction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Infer longitudinal component from projections with </a:t>
            </a:r>
            <a:r>
              <a:rPr lang="en-US"/>
              <a:t>additional precession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136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424</Words>
  <Application>Microsoft Macintosh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Run extension</vt:lpstr>
      <vt:lpstr>Projections for delivered Figure of Merit</vt:lpstr>
      <vt:lpstr>Plans for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64</cp:revision>
  <dcterms:created xsi:type="dcterms:W3CDTF">2022-01-11T17:56:52Z</dcterms:created>
  <dcterms:modified xsi:type="dcterms:W3CDTF">2022-03-15T16:53:27Z</dcterms:modified>
</cp:coreProperties>
</file>