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6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534" y="114"/>
      </p:cViewPr>
      <p:guideLst>
        <p:guide orient="horz" pos="4080"/>
        <p:guide pos="6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bnl.gov/cadaccess/common/common2022/trigger2022/lumipp500GeV/tracker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8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copied from:   STAR ONLINE STATUS viewer  =&gt; </a:t>
            </a:r>
            <a:r>
              <a:rPr lang="en-US" dirty="0" err="1"/>
              <a:t>conditions_rich</a:t>
            </a:r>
            <a:r>
              <a:rPr lang="en-US" dirty="0"/>
              <a:t> =&gt; RICH Scalers_30sec =&gt; </a:t>
            </a:r>
            <a:r>
              <a:rPr lang="en-US" dirty="0" err="1"/>
              <a:t>ZDCandNoKiller</a:t>
            </a:r>
            <a:endParaRPr lang="en-US" dirty="0"/>
          </a:p>
          <a:p>
            <a:r>
              <a:rPr lang="en-US" dirty="0"/>
              <a:t>Hours calculated (Tues – Tues) from https://online.star.bnl.gov/RunLog =&gt; TRG Setup (your choice)    (This is Mon-Mon data so add and subtract Tuesdays)</a:t>
            </a:r>
          </a:p>
        </p:txBody>
      </p:sp>
    </p:spTree>
    <p:extLst>
      <p:ext uri="{BB962C8B-B14F-4D97-AF65-F5344CB8AC3E}">
        <p14:creationId xmlns:p14="http://schemas.microsoft.com/office/powerpoint/2010/main" val="214043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taken from:  </a:t>
            </a:r>
            <a:r>
              <a:rPr lang="en-US" dirty="0">
                <a:solidFill>
                  <a:srgbClr val="0070C0"/>
                </a:solidFill>
              </a:rPr>
              <a:t>https://www.star.bnl.gov/cadaccess/common/common2022/trigger2022/runningStatepp500GeV/plots.html </a:t>
            </a:r>
          </a:p>
        </p:txBody>
      </p:sp>
    </p:spTree>
    <p:extLst>
      <p:ext uri="{BB962C8B-B14F-4D97-AF65-F5344CB8AC3E}">
        <p14:creationId xmlns:p14="http://schemas.microsoft.com/office/powerpoint/2010/main" val="167503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taken from:  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https://www.star.bnl.gov/cadaccess/common/common2022/trigger2022/lumipp500GeV/tracker.html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5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685800" indent="-228600" algn="ctr">
              <a:buFontTx/>
              <a:defRPr sz="2400"/>
            </a:lvl2pPr>
            <a:lvl3pPr marL="1188719" indent="-274319" algn="ctr">
              <a:buFontTx/>
              <a:defRPr sz="2400"/>
            </a:lvl3pPr>
            <a:lvl4pPr marL="1676400" indent="-304800" algn="ctr">
              <a:buFontTx/>
              <a:defRPr sz="2400"/>
            </a:lvl4pPr>
            <a:lvl5pPr marL="2133600" indent="-304800" algn="ctr"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609600" indent="-152400">
              <a:buFontTx/>
              <a:defRPr sz="1600"/>
            </a:lvl2pPr>
            <a:lvl3pPr marL="1097279" indent="-182879">
              <a:buFontTx/>
              <a:defRPr sz="1600"/>
            </a:lvl3pPr>
            <a:lvl4pPr marL="1574800" indent="-203200">
              <a:buFontTx/>
              <a:defRPr sz="1600"/>
            </a:lvl4pPr>
            <a:lvl5pPr marL="2032000" indent="-203200">
              <a:buFontTx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3336726" y="1721197"/>
            <a:ext cx="5518548" cy="1741290"/>
          </a:xfrm>
          <a:prstGeom prst="rect">
            <a:avLst/>
          </a:prstGeom>
        </p:spPr>
        <p:txBody>
          <a:bodyPr lIns="26789" tIns="26789" rIns="26789" bIns="26789" anchor="b"/>
          <a:lstStyle>
            <a:lvl1pPr algn="ctr" defTabSz="584200">
              <a:lnSpc>
                <a:spcPct val="100000"/>
              </a:lnSpc>
              <a:defRPr sz="5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36726" y="3509367"/>
            <a:ext cx="5518548" cy="596057"/>
          </a:xfrm>
          <a:prstGeom prst="rect">
            <a:avLst/>
          </a:prstGeom>
        </p:spPr>
        <p:txBody>
          <a:bodyPr lIns="26789" tIns="26789" rIns="26789" bIns="26789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81839" y="5736208"/>
            <a:ext cx="221625" cy="218679"/>
          </a:xfrm>
          <a:prstGeom prst="rect">
            <a:avLst/>
          </a:prstGeom>
        </p:spPr>
        <p:txBody>
          <a:bodyPr wrap="none" lIns="26789" tIns="26789" rIns="26789" bIns="26789" anchor="t"/>
          <a:lstStyle>
            <a:lvl1pPr algn="ctr" defTabSz="584200">
              <a:defRPr sz="11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685800" indent="-228600" algn="ctr">
              <a:buFontTx/>
              <a:defRPr sz="2400">
                <a:solidFill>
                  <a:srgbClr val="FFFFFF"/>
                </a:solidFill>
              </a:defRPr>
            </a:lvl2pPr>
            <a:lvl3pPr marL="1188719" indent="-274319" algn="ctr">
              <a:buFontTx/>
              <a:defRPr sz="2400">
                <a:solidFill>
                  <a:srgbClr val="FFFFFF"/>
                </a:solidFill>
              </a:defRPr>
            </a:lvl3pPr>
            <a:lvl4pPr marL="1676400" indent="-304800" algn="ctr">
              <a:buFontTx/>
              <a:defRPr sz="2400">
                <a:solidFill>
                  <a:srgbClr val="FFFFFF"/>
                </a:solidFill>
              </a:defRPr>
            </a:lvl4pPr>
            <a:lvl5pPr marL="2133600" indent="-304800" algn="ctr"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685800" indent="-228600">
              <a:buFontTx/>
              <a:defRPr sz="2400">
                <a:solidFill>
                  <a:srgbClr val="888888"/>
                </a:solidFill>
              </a:defRPr>
            </a:lvl2pPr>
            <a:lvl3pPr marL="1188719" indent="-274319">
              <a:buFontTx/>
              <a:defRPr sz="2400">
                <a:solidFill>
                  <a:srgbClr val="888888"/>
                </a:solidFill>
              </a:defRPr>
            </a:lvl3pPr>
            <a:lvl4pPr marL="1676400" indent="-304800">
              <a:buFontTx/>
              <a:defRPr sz="2400">
                <a:solidFill>
                  <a:srgbClr val="888888"/>
                </a:solidFill>
              </a:defRPr>
            </a:lvl4pPr>
            <a:lvl5pPr marL="2133600" indent="-304800">
              <a:buFontTx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685800" indent="-228600">
              <a:buFontTx/>
              <a:defRPr sz="2400" b="1"/>
            </a:lvl2pPr>
            <a:lvl3pPr marL="1188719" indent="-274319">
              <a:buFontTx/>
              <a:defRPr sz="2400" b="1"/>
            </a:lvl3pPr>
            <a:lvl4pPr marL="1676400" indent="-304800">
              <a:buFontTx/>
              <a:defRPr sz="2400" b="1"/>
            </a:lvl4pPr>
            <a:lvl5pPr marL="2133600" indent="-304800">
              <a:buFontTx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248164" y="6404291"/>
            <a:ext cx="27432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TAR Status Update"/>
          <p:cNvSpPr txBox="1">
            <a:spLocks noGrp="1"/>
          </p:cNvSpPr>
          <p:nvPr>
            <p:ph type="title"/>
          </p:nvPr>
        </p:nvSpPr>
        <p:spPr>
          <a:xfrm>
            <a:off x="-446528" y="4762"/>
            <a:ext cx="4023362" cy="3204137"/>
          </a:xfrm>
          <a:prstGeom prst="rect">
            <a:avLst/>
          </a:prstGeom>
        </p:spPr>
        <p:txBody>
          <a:bodyPr/>
          <a:lstStyle/>
          <a:p>
            <a:pPr defTabSz="832103">
              <a:defRPr sz="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br>
              <a:rPr dirty="0"/>
            </a:br>
            <a:r>
              <a:rPr sz="4800" dirty="0">
                <a:solidFill>
                  <a:srgbClr val="FFFFFF"/>
                </a:solidFill>
              </a:rPr>
              <a:t>STAR Status Update</a:t>
            </a:r>
          </a:p>
        </p:txBody>
      </p:sp>
      <p:sp>
        <p:nvSpPr>
          <p:cNvPr id="128" name="Sooraj Radhakrishnan…"/>
          <p:cNvSpPr txBox="1">
            <a:spLocks noGrp="1"/>
          </p:cNvSpPr>
          <p:nvPr>
            <p:ph type="body" sz="quarter" idx="1"/>
          </p:nvPr>
        </p:nvSpPr>
        <p:spPr>
          <a:xfrm>
            <a:off x="-474521" y="3996621"/>
            <a:ext cx="4023362" cy="120814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Jim Thomas</a:t>
            </a:r>
            <a:endParaRPr dirty="0">
              <a:solidFill>
                <a:schemeClr val="bg1"/>
              </a:solidFill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March 2</a:t>
            </a:r>
            <a:r>
              <a:rPr lang="en-US" dirty="0">
                <a:solidFill>
                  <a:schemeClr val="bg1"/>
                </a:solidFill>
              </a:rPr>
              <a:t>9</a:t>
            </a:r>
            <a:r>
              <a:rPr dirty="0">
                <a:solidFill>
                  <a:schemeClr val="bg1"/>
                </a:solidFill>
              </a:rPr>
              <a:t>, 2022</a:t>
            </a:r>
          </a:p>
        </p:txBody>
      </p:sp>
      <p:pic>
        <p:nvPicPr>
          <p:cNvPr id="130" name="Screen Shot 2022-03-08 at 11.22.54 AM.png" descr="Screen Shot 2022-03-08 at 11.22.54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718" y="6350"/>
            <a:ext cx="9065191" cy="684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37CAC-D3A4-44E9-B608-5E3A1A31A98C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41"/>
          <a:stretch/>
        </p:blipFill>
        <p:spPr>
          <a:xfrm>
            <a:off x="524047" y="2530630"/>
            <a:ext cx="9966960" cy="4114800"/>
          </a:xfrm>
          <a:prstGeom prst="rect">
            <a:avLst/>
          </a:prstGeom>
        </p:spPr>
      </p:pic>
      <p:sp>
        <p:nvSpPr>
          <p:cNvPr id="133" name="Overview for the week…"/>
          <p:cNvSpPr txBox="1"/>
          <p:nvPr/>
        </p:nvSpPr>
        <p:spPr>
          <a:xfrm>
            <a:off x="301963" y="1007034"/>
            <a:ext cx="11352158" cy="139012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indent="94488" defTabSz="584200">
              <a:lnSpc>
                <a:spcPct val="120000"/>
              </a:lnSpc>
              <a:defRPr sz="2500">
                <a:latin typeface="+mj-lt"/>
                <a:ea typeface="+mj-ea"/>
                <a:cs typeface="+mj-cs"/>
                <a:sym typeface="Helvetica"/>
              </a:defRPr>
            </a:pPr>
            <a:r>
              <a:rPr b="1" u="sng" dirty="0"/>
              <a:t>Overview for the week</a:t>
            </a:r>
          </a:p>
          <a:p>
            <a:pPr marL="286993" indent="-192505" defTabSz="584200">
              <a:buSzPct val="100000"/>
              <a:buChar char="•"/>
              <a:defRPr sz="19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Vernier scan on Monday 21</a:t>
            </a:r>
            <a:r>
              <a:rPr lang="en-US" baseline="30000" dirty="0"/>
              <a:t>st</a:t>
            </a:r>
            <a:r>
              <a:rPr lang="en-US" dirty="0"/>
              <a:t>, </a:t>
            </a:r>
            <a:r>
              <a:rPr lang="en-US" dirty="0" err="1"/>
              <a:t>CeC</a:t>
            </a:r>
            <a:r>
              <a:rPr lang="en-US" dirty="0"/>
              <a:t> Monday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6993" indent="-192505" defTabSz="584200">
              <a:buSzPct val="100000"/>
              <a:buChar char="•"/>
              <a:defRPr sz="19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Polarization slipped a bit in both rings Thursday-Sunday</a:t>
            </a:r>
          </a:p>
          <a:p>
            <a:pPr marL="286993" indent="-192505" defTabSz="584200">
              <a:buSzPct val="100000"/>
              <a:buChar char="•"/>
              <a:defRPr sz="19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Dedicated STAR running over the weekend</a:t>
            </a:r>
            <a:r>
              <a:rPr lang="en-US" dirty="0"/>
              <a:t> but Booster problems had an impact on performance</a:t>
            </a:r>
            <a:endParaRPr dirty="0"/>
          </a:p>
        </p:txBody>
      </p:sp>
      <p:pic>
        <p:nvPicPr>
          <p:cNvPr id="134" name="图片包含 游戏机, 钟表描述已自动生成" descr="图片包含 游戏机, 钟表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9249" cy="8090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CE24EE8-419A-42DA-9484-00D0E3568CC1}"/>
              </a:ext>
            </a:extLst>
          </p:cNvPr>
          <p:cNvGrpSpPr/>
          <p:nvPr/>
        </p:nvGrpSpPr>
        <p:grpSpPr>
          <a:xfrm>
            <a:off x="1295289" y="6388161"/>
            <a:ext cx="8390580" cy="215444"/>
            <a:chOff x="1295289" y="6207537"/>
            <a:chExt cx="8390580" cy="215444"/>
          </a:xfrm>
          <a:solidFill>
            <a:srgbClr val="FFFFFF"/>
          </a:soli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1CCC3B-2A76-4770-A1BC-105E070D095A}"/>
                </a:ext>
              </a:extLst>
            </p:cNvPr>
            <p:cNvSpPr txBox="1"/>
            <p:nvPr/>
          </p:nvSpPr>
          <p:spPr>
            <a:xfrm>
              <a:off x="8680029" y="6207537"/>
              <a:ext cx="1005840" cy="215444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Monday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2E244A-11F4-4801-8B89-14FF5AE493A1}"/>
                </a:ext>
              </a:extLst>
            </p:cNvPr>
            <p:cNvSpPr txBox="1"/>
            <p:nvPr/>
          </p:nvSpPr>
          <p:spPr>
            <a:xfrm>
              <a:off x="1295289" y="6207537"/>
              <a:ext cx="1005840" cy="215444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Monday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513791-289B-499E-B6AB-BD1B158ED923}"/>
                </a:ext>
              </a:extLst>
            </p:cNvPr>
            <p:cNvSpPr txBox="1"/>
            <p:nvPr/>
          </p:nvSpPr>
          <p:spPr>
            <a:xfrm>
              <a:off x="2353529" y="6207537"/>
              <a:ext cx="1005840" cy="215444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Tuesday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CBD3DC-F83B-4B3B-A51A-887ED7EC7CA8}"/>
                </a:ext>
              </a:extLst>
            </p:cNvPr>
            <p:cNvSpPr txBox="1"/>
            <p:nvPr/>
          </p:nvSpPr>
          <p:spPr>
            <a:xfrm>
              <a:off x="3414891" y="6207537"/>
              <a:ext cx="1005840" cy="215444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Wednesday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CC530A-7B1E-4C31-8F43-51B74DE7722C}"/>
                </a:ext>
              </a:extLst>
            </p:cNvPr>
            <p:cNvSpPr txBox="1"/>
            <p:nvPr/>
          </p:nvSpPr>
          <p:spPr>
            <a:xfrm>
              <a:off x="4474692" y="6207537"/>
              <a:ext cx="1005840" cy="215444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Thursday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92026-A8C7-46A8-90DF-B3860C151EF2}"/>
                </a:ext>
              </a:extLst>
            </p:cNvPr>
            <p:cNvSpPr txBox="1"/>
            <p:nvPr/>
          </p:nvSpPr>
          <p:spPr>
            <a:xfrm>
              <a:off x="5523204" y="6207537"/>
              <a:ext cx="1005840" cy="215444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Friday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090ED0-35EC-4CD3-9635-3FDB84248702}"/>
                </a:ext>
              </a:extLst>
            </p:cNvPr>
            <p:cNvSpPr txBox="1"/>
            <p:nvPr/>
          </p:nvSpPr>
          <p:spPr>
            <a:xfrm>
              <a:off x="6583005" y="6207537"/>
              <a:ext cx="1005840" cy="215444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Saturday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803CC9-18EB-4B96-BC20-4C479EFE3F64}"/>
                </a:ext>
              </a:extLst>
            </p:cNvPr>
            <p:cNvSpPr txBox="1"/>
            <p:nvPr/>
          </p:nvSpPr>
          <p:spPr>
            <a:xfrm>
              <a:off x="7620228" y="6207537"/>
              <a:ext cx="1005840" cy="215444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Sunday</a:t>
              </a:r>
            </a:p>
          </p:txBody>
        </p:sp>
      </p:grpSp>
      <p:pic>
        <p:nvPicPr>
          <p:cNvPr id="136" name="Screen Shot 2022-03-08 at 10.40.29 AM.png" descr="Screen Shot 2022-03-08 at 10.40.29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442" y="3425148"/>
            <a:ext cx="2166399" cy="418974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98FBC1-BA66-4F0D-9791-891C6DE7DCC3}"/>
              </a:ext>
            </a:extLst>
          </p:cNvPr>
          <p:cNvSpPr txBox="1"/>
          <p:nvPr/>
        </p:nvSpPr>
        <p:spPr>
          <a:xfrm>
            <a:off x="9853103" y="4183295"/>
            <a:ext cx="231345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Tues 00:00 – Mon 23:59</a:t>
            </a:r>
          </a:p>
          <a:p>
            <a:r>
              <a:rPr lang="en-US" dirty="0"/>
              <a:t>  93 </a:t>
            </a:r>
            <a:r>
              <a:rPr lang="en-US" dirty="0" err="1"/>
              <a:t>hr</a:t>
            </a:r>
            <a:r>
              <a:rPr lang="en-US" dirty="0"/>
              <a:t> physics   </a:t>
            </a:r>
            <a:r>
              <a:rPr lang="en-US" sz="1600" dirty="0"/>
              <a:t>(~1100)</a:t>
            </a:r>
          </a:p>
          <a:p>
            <a:r>
              <a:rPr lang="en-US" dirty="0"/>
              <a:t>269 runs            </a:t>
            </a:r>
            <a:r>
              <a:rPr lang="en-US" sz="1600" dirty="0"/>
              <a:t>(~3200)</a:t>
            </a:r>
          </a:p>
          <a:p>
            <a:r>
              <a:rPr lang="en-US" dirty="0"/>
              <a:t>  11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err="1"/>
              <a:t>cosmics</a:t>
            </a:r>
            <a:r>
              <a:rPr lang="en-US" dirty="0"/>
              <a:t>  </a:t>
            </a:r>
            <a:r>
              <a:rPr lang="en-US" sz="1600" dirty="0"/>
              <a:t>(~575)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AF991-59D3-43EB-A4A4-28730CCCBC9B}"/>
              </a:ext>
            </a:extLst>
          </p:cNvPr>
          <p:cNvSpPr txBox="1"/>
          <p:nvPr/>
        </p:nvSpPr>
        <p:spPr>
          <a:xfrm>
            <a:off x="1523106" y="2626312"/>
            <a:ext cx="953146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Vernier scan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BFED65-819B-4762-B8A5-59AE56D15B31}"/>
              </a:ext>
            </a:extLst>
          </p:cNvPr>
          <p:cNvSpPr txBox="1"/>
          <p:nvPr/>
        </p:nvSpPr>
        <p:spPr>
          <a:xfrm>
            <a:off x="3334057" y="2626306"/>
            <a:ext cx="1010213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Maintenance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ABAE7D-D238-4147-AF2C-82389EF28409}"/>
              </a:ext>
            </a:extLst>
          </p:cNvPr>
          <p:cNvSpPr txBox="1"/>
          <p:nvPr/>
        </p:nvSpPr>
        <p:spPr>
          <a:xfrm>
            <a:off x="5780431" y="2626322"/>
            <a:ext cx="162736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RHIC injector problems</a:t>
            </a:r>
            <a:br>
              <a:rPr lang="en-US" sz="1200" dirty="0">
                <a:solidFill>
                  <a:srgbClr val="0000FF"/>
                </a:solidFill>
              </a:rPr>
            </a:br>
            <a:r>
              <a:rPr lang="en-US" sz="1200" dirty="0">
                <a:solidFill>
                  <a:srgbClr val="0000FF"/>
                </a:solidFill>
              </a:rPr>
              <a:t>IP12 pol angle scan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DD6EF1-6E41-4FB1-84F8-5B4DC83A109C}"/>
              </a:ext>
            </a:extLst>
          </p:cNvPr>
          <p:cNvSpPr txBox="1"/>
          <p:nvPr/>
        </p:nvSpPr>
        <p:spPr>
          <a:xfrm>
            <a:off x="8935315" y="2626308"/>
            <a:ext cx="421719" cy="2769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CEC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3A5F62-E417-4667-9E95-341A209F0A8B}"/>
              </a:ext>
            </a:extLst>
          </p:cNvPr>
          <p:cNvSpPr txBox="1"/>
          <p:nvPr/>
        </p:nvSpPr>
        <p:spPr>
          <a:xfrm>
            <a:off x="7556029" y="2626309"/>
            <a:ext cx="1164101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Booster cavity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Issues;  Pol Low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04552F-7CC9-47AC-B7A1-28F5C8F8E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299" y="381058"/>
            <a:ext cx="4038694" cy="297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89957C-56C4-4272-ABD0-27BEEBB94C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75" y="3503686"/>
            <a:ext cx="4161092" cy="3111818"/>
          </a:xfrm>
          <a:prstGeom prst="rect">
            <a:avLst/>
          </a:prstGeom>
        </p:spPr>
      </p:pic>
      <p:pic>
        <p:nvPicPr>
          <p:cNvPr id="145" name="图片包含 游戏机, 钟表描述已自动生成" descr="图片包含 游戏机, 钟表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9249" cy="80906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Last Week (Previous Week):…"/>
          <p:cNvSpPr txBox="1"/>
          <p:nvPr/>
        </p:nvSpPr>
        <p:spPr>
          <a:xfrm>
            <a:off x="425949" y="1292415"/>
            <a:ext cx="5747259" cy="134395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/>
          <a:p>
            <a:pPr marL="286993" indent="-192505" defTabSz="584200">
              <a:buSzPct val="100000"/>
              <a:buChar char="•"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Last Week (Previous Week):</a:t>
            </a:r>
          </a:p>
          <a:p>
            <a:pPr marL="637005" lvl="1" indent="-192505" defTabSz="584200">
              <a:buSzPct val="100000"/>
              <a:buChar char="•"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Avg. </a:t>
            </a:r>
            <a:r>
              <a:rPr dirty="0" err="1"/>
              <a:t>hrs</a:t>
            </a:r>
            <a:r>
              <a:rPr dirty="0"/>
              <a:t>/day = 1</a:t>
            </a:r>
            <a:r>
              <a:rPr lang="en-US" dirty="0"/>
              <a:t>1.5</a:t>
            </a:r>
            <a:r>
              <a:rPr dirty="0"/>
              <a:t> (1</a:t>
            </a:r>
            <a:r>
              <a:rPr lang="en-US" dirty="0"/>
              <a:t>0</a:t>
            </a:r>
            <a:r>
              <a:rPr dirty="0"/>
              <a:t>.8)</a:t>
            </a:r>
          </a:p>
          <a:p>
            <a:pPr marL="637005" lvl="1" indent="-192505" defTabSz="584200">
              <a:buSzPct val="100000"/>
              <a:buChar char="•"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Avg. </a:t>
            </a:r>
            <a:r>
              <a:rPr dirty="0" err="1"/>
              <a:t>Samp.Lumi</a:t>
            </a:r>
            <a:r>
              <a:rPr dirty="0"/>
              <a:t>/day = 3.</a:t>
            </a:r>
            <a:r>
              <a:rPr lang="en-US" dirty="0"/>
              <a:t>9</a:t>
            </a:r>
            <a:r>
              <a:rPr dirty="0"/>
              <a:t> pb</a:t>
            </a:r>
            <a:r>
              <a:rPr baseline="31999" dirty="0"/>
              <a:t>-1 </a:t>
            </a:r>
            <a:r>
              <a:rPr dirty="0"/>
              <a:t>(</a:t>
            </a:r>
            <a:r>
              <a:rPr lang="en-US" dirty="0"/>
              <a:t>3.4</a:t>
            </a:r>
            <a:r>
              <a:rPr dirty="0"/>
              <a:t> pb</a:t>
            </a:r>
            <a:r>
              <a:rPr baseline="31999" dirty="0"/>
              <a:t>-1</a:t>
            </a:r>
            <a:r>
              <a:rPr dirty="0"/>
              <a:t>)</a:t>
            </a:r>
          </a:p>
          <a:p>
            <a:pPr marL="637005" lvl="1" indent="-192505" defTabSz="584200">
              <a:buSzPct val="100000"/>
              <a:buChar char="•"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Up from last week but Polarization still low </a:t>
            </a:r>
            <a:endParaRPr dirty="0"/>
          </a:p>
        </p:txBody>
      </p:sp>
      <p:sp>
        <p:nvSpPr>
          <p:cNvPr id="162" name="DAQ hours per day"/>
          <p:cNvSpPr txBox="1"/>
          <p:nvPr/>
        </p:nvSpPr>
        <p:spPr>
          <a:xfrm>
            <a:off x="10761029" y="1341697"/>
            <a:ext cx="1422003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STAR </a:t>
            </a:r>
            <a:r>
              <a:rPr dirty="0"/>
              <a:t>DAQ </a:t>
            </a:r>
            <a:r>
              <a:rPr sz="1600" dirty="0"/>
              <a:t>hours per day</a:t>
            </a:r>
          </a:p>
        </p:txBody>
      </p:sp>
      <p:sp>
        <p:nvSpPr>
          <p:cNvPr id="163" name="Sampled Lumi. per day"/>
          <p:cNvSpPr txBox="1"/>
          <p:nvPr/>
        </p:nvSpPr>
        <p:spPr>
          <a:xfrm>
            <a:off x="10761029" y="4407256"/>
            <a:ext cx="143097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Sampled </a:t>
            </a:r>
            <a:endParaRPr lang="en-US" dirty="0"/>
          </a:p>
          <a:p>
            <a:r>
              <a:rPr dirty="0"/>
              <a:t>Lumi</a:t>
            </a:r>
            <a:r>
              <a:rPr lang="en-US" dirty="0"/>
              <a:t>nosity</a:t>
            </a:r>
            <a:r>
              <a:rPr dirty="0"/>
              <a:t> per day</a:t>
            </a:r>
          </a:p>
        </p:txBody>
      </p:sp>
      <p:sp>
        <p:nvSpPr>
          <p:cNvPr id="167" name="Hours per day distribution"/>
          <p:cNvSpPr txBox="1"/>
          <p:nvPr/>
        </p:nvSpPr>
        <p:spPr>
          <a:xfrm>
            <a:off x="240602" y="3107042"/>
            <a:ext cx="275907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1199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Hours per day distribution</a:t>
            </a:r>
          </a:p>
        </p:txBody>
      </p:sp>
      <p:sp>
        <p:nvSpPr>
          <p:cNvPr id="170" name="Blue dots: Last week,…"/>
          <p:cNvSpPr txBox="1"/>
          <p:nvPr/>
        </p:nvSpPr>
        <p:spPr>
          <a:xfrm>
            <a:off x="1629800" y="3679647"/>
            <a:ext cx="2121330" cy="71373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/>
            </a:pPr>
            <a:r>
              <a:rPr dirty="0">
                <a:solidFill>
                  <a:srgbClr val="0433FF"/>
                </a:solidFill>
              </a:rPr>
              <a:t>Blue dots:</a:t>
            </a:r>
            <a:r>
              <a:rPr dirty="0"/>
              <a:t> Last week,</a:t>
            </a:r>
          </a:p>
          <a:p>
            <a:pPr>
              <a:defRPr sz="1200"/>
            </a:pPr>
            <a:r>
              <a:rPr dirty="0"/>
              <a:t>Black dots: Previous weeks</a:t>
            </a:r>
            <a:br>
              <a:rPr dirty="0"/>
            </a:br>
            <a:r>
              <a:rPr dirty="0">
                <a:solidFill>
                  <a:srgbClr val="FF2600"/>
                </a:solidFill>
              </a:rPr>
              <a:t>Red line:</a:t>
            </a:r>
            <a:r>
              <a:rPr dirty="0"/>
              <a:t> Average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61ABB-5C1E-4473-92EA-F144AEBD4C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934" y="3658671"/>
            <a:ext cx="4038694" cy="2971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83D4AA-9CD5-4E3E-B890-A637B78AF2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98" y="1056752"/>
            <a:ext cx="5577840" cy="3863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59EB9-9091-42C7-B83C-F3F65EBEF0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670" y="1064577"/>
            <a:ext cx="5699399" cy="3795029"/>
          </a:xfrm>
          <a:prstGeom prst="rect">
            <a:avLst/>
          </a:prstGeom>
        </p:spPr>
      </p:pic>
      <p:sp>
        <p:nvSpPr>
          <p:cNvPr id="175" name="BUR request P2L = 120 pb-1…"/>
          <p:cNvSpPr txBox="1"/>
          <p:nvPr/>
        </p:nvSpPr>
        <p:spPr>
          <a:xfrm>
            <a:off x="544004" y="5386678"/>
            <a:ext cx="11095223" cy="99001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/>
          <a:p>
            <a:pPr marL="286993" indent="-192505" defTabSz="584200">
              <a:buSzPct val="100000"/>
              <a:buChar char="•"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/>
              <a:t>BUR request P</a:t>
            </a:r>
            <a:r>
              <a:rPr sz="2000" baseline="31999" dirty="0"/>
              <a:t>2</a:t>
            </a:r>
            <a:r>
              <a:rPr sz="2000" dirty="0"/>
              <a:t>L = 120 pb</a:t>
            </a:r>
            <a:r>
              <a:rPr sz="2000" baseline="30000" dirty="0"/>
              <a:t>-1</a:t>
            </a:r>
            <a:r>
              <a:rPr lang="en-US" sz="2000" dirty="0"/>
              <a:t>   </a:t>
            </a:r>
            <a:r>
              <a:rPr lang="en-US" sz="1600" dirty="0"/>
              <a:t>(Statistics, shown below, as of Tuesday 00:00)</a:t>
            </a:r>
            <a:endParaRPr sz="1600" baseline="31999" dirty="0"/>
          </a:p>
          <a:p>
            <a:pPr marL="286993" indent="-192505" defTabSz="584200">
              <a:buSzPct val="100000"/>
              <a:buChar char="•"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/>
              <a:t>Currently at P</a:t>
            </a:r>
            <a:r>
              <a:rPr sz="2000" baseline="31999" dirty="0"/>
              <a:t>2</a:t>
            </a:r>
            <a:r>
              <a:rPr sz="2000" dirty="0"/>
              <a:t>L </a:t>
            </a:r>
            <a:r>
              <a:rPr lang="en-US" sz="2000" dirty="0"/>
              <a:t>  </a:t>
            </a:r>
            <a:r>
              <a:rPr sz="2000" dirty="0"/>
              <a:t>= </a:t>
            </a:r>
            <a:r>
              <a:rPr lang="en-US" sz="2000" dirty="0"/>
              <a:t>  80</a:t>
            </a:r>
            <a:r>
              <a:rPr sz="2000" dirty="0"/>
              <a:t> pb</a:t>
            </a:r>
            <a:r>
              <a:rPr sz="2000" baseline="31999" dirty="0"/>
              <a:t>-1</a:t>
            </a:r>
            <a:r>
              <a:rPr sz="2000" dirty="0"/>
              <a:t>, </a:t>
            </a:r>
            <a:r>
              <a:rPr lang="en-US" sz="2000" dirty="0"/>
              <a:t> </a:t>
            </a:r>
            <a:r>
              <a:rPr sz="2000" dirty="0"/>
              <a:t>6</a:t>
            </a:r>
            <a:r>
              <a:rPr lang="en-US" sz="2000" dirty="0"/>
              <a:t>6</a:t>
            </a:r>
            <a:r>
              <a:rPr sz="2000" dirty="0"/>
              <a:t>% of BUR goal. </a:t>
            </a:r>
            <a:r>
              <a:rPr lang="en-US" sz="2000" dirty="0"/>
              <a:t>    7</a:t>
            </a:r>
            <a:r>
              <a:rPr sz="2000" dirty="0"/>
              <a:t> pb</a:t>
            </a:r>
            <a:r>
              <a:rPr sz="2000" baseline="31999" dirty="0"/>
              <a:t>-1</a:t>
            </a:r>
            <a:r>
              <a:rPr lang="en-US" sz="2000" baseline="31999" dirty="0"/>
              <a:t> </a:t>
            </a:r>
            <a:r>
              <a:rPr lang="en-US" sz="2000" dirty="0"/>
              <a:t>since </a:t>
            </a:r>
            <a:r>
              <a:rPr sz="2000" dirty="0"/>
              <a:t>last week </a:t>
            </a:r>
            <a:r>
              <a:rPr lang="en-US" sz="2000" dirty="0"/>
              <a:t>in</a:t>
            </a:r>
            <a:r>
              <a:rPr sz="2000" dirty="0"/>
              <a:t> P</a:t>
            </a:r>
            <a:r>
              <a:rPr sz="2000" baseline="31999" dirty="0"/>
              <a:t>2</a:t>
            </a:r>
            <a:r>
              <a:rPr sz="2000" dirty="0"/>
              <a:t>L</a:t>
            </a:r>
            <a:r>
              <a:rPr lang="en-US" sz="2000" dirty="0"/>
              <a:t>.</a:t>
            </a:r>
            <a:endParaRPr sz="2000" dirty="0"/>
          </a:p>
          <a:p>
            <a:pPr marL="286993" indent="-192505" defTabSz="584200">
              <a:buSzPct val="100000"/>
              <a:buChar char="•"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/>
              <a:t>Projection to reach P</a:t>
            </a:r>
            <a:r>
              <a:rPr sz="2000" baseline="31999" dirty="0"/>
              <a:t>2</a:t>
            </a:r>
            <a:r>
              <a:rPr sz="2000" dirty="0"/>
              <a:t>L = 10</a:t>
            </a:r>
            <a:r>
              <a:rPr lang="en-US" sz="2000" dirty="0"/>
              <a:t>5</a:t>
            </a:r>
            <a:r>
              <a:rPr sz="2000" dirty="0"/>
              <a:t>  pb</a:t>
            </a:r>
            <a:r>
              <a:rPr sz="2000" baseline="31999" dirty="0"/>
              <a:t>-1 </a:t>
            </a:r>
            <a:r>
              <a:rPr sz="2000" dirty="0"/>
              <a:t>by end of run</a:t>
            </a:r>
          </a:p>
        </p:txBody>
      </p:sp>
      <p:sp>
        <p:nvSpPr>
          <p:cNvPr id="179" name="BUR Request"/>
          <p:cNvSpPr txBox="1"/>
          <p:nvPr/>
        </p:nvSpPr>
        <p:spPr>
          <a:xfrm rot="19706418">
            <a:off x="8350277" y="2956335"/>
            <a:ext cx="1450822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941100"/>
                </a:solidFill>
              </a:defRPr>
            </a:lvl1pPr>
          </a:lstStyle>
          <a:p>
            <a:r>
              <a:rPr dirty="0"/>
              <a:t>BUR Request</a:t>
            </a:r>
          </a:p>
        </p:txBody>
      </p:sp>
      <p:pic>
        <p:nvPicPr>
          <p:cNvPr id="181" name="图片包含 游戏机, 钟表描述已自动生成" descr="图片包含 游戏机, 钟表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9249" cy="80906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"/>
          <p:cNvSpPr/>
          <p:nvPr/>
        </p:nvSpPr>
        <p:spPr>
          <a:xfrm>
            <a:off x="6350" y="4862233"/>
            <a:ext cx="1879600" cy="3875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3" name="Line"/>
          <p:cNvSpPr/>
          <p:nvPr/>
        </p:nvSpPr>
        <p:spPr>
          <a:xfrm flipH="1">
            <a:off x="9851217" y="993301"/>
            <a:ext cx="19456" cy="3583860"/>
          </a:xfrm>
          <a:prstGeom prst="line">
            <a:avLst/>
          </a:prstGeom>
          <a:ln w="28575">
            <a:solidFill>
              <a:srgbClr val="0070C0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9" name="Last Tuesday"/>
          <p:cNvSpPr txBox="1"/>
          <p:nvPr/>
        </p:nvSpPr>
        <p:spPr>
          <a:xfrm>
            <a:off x="8855851" y="623250"/>
            <a:ext cx="189201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pPr algn="ctr"/>
            <a:r>
              <a:rPr dirty="0"/>
              <a:t>Last Tuesday</a:t>
            </a:r>
          </a:p>
        </p:txBody>
      </p:sp>
      <p:sp>
        <p:nvSpPr>
          <p:cNvPr id="191" name="Linear Projection with last week’s rate"/>
          <p:cNvSpPr txBox="1"/>
          <p:nvPr/>
        </p:nvSpPr>
        <p:spPr>
          <a:xfrm>
            <a:off x="9920105" y="3486446"/>
            <a:ext cx="179447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500">
                <a:solidFill>
                  <a:srgbClr val="4F8F00"/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Linear Projection</a:t>
            </a:r>
            <a:b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 2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week’s rate </a:t>
            </a:r>
          </a:p>
        </p:txBody>
      </p:sp>
      <p:sp>
        <p:nvSpPr>
          <p:cNvPr id="193" name="Line"/>
          <p:cNvSpPr/>
          <p:nvPr/>
        </p:nvSpPr>
        <p:spPr>
          <a:xfrm flipH="1">
            <a:off x="4302222" y="990600"/>
            <a:ext cx="0" cy="3579570"/>
          </a:xfrm>
          <a:prstGeom prst="line">
            <a:avLst/>
          </a:prstGeom>
          <a:ln w="28575">
            <a:solidFill>
              <a:srgbClr val="0070C0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5" name="Last Tuesday"/>
          <p:cNvSpPr txBox="1"/>
          <p:nvPr/>
        </p:nvSpPr>
        <p:spPr>
          <a:xfrm>
            <a:off x="3289137" y="623250"/>
            <a:ext cx="189202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pPr algn="ctr"/>
            <a:r>
              <a:rPr dirty="0"/>
              <a:t>Last Tuesday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343</Words>
  <Application>Microsoft Office PowerPoint</Application>
  <PresentationFormat>Widescreen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Avenir Heavy</vt:lpstr>
      <vt:lpstr>Avenir Roman</vt:lpstr>
      <vt:lpstr>Calibri</vt:lpstr>
      <vt:lpstr>Calibri Light</vt:lpstr>
      <vt:lpstr>Helvetica</vt:lpstr>
      <vt:lpstr>Helvetica Light</vt:lpstr>
      <vt:lpstr>Default</vt:lpstr>
      <vt:lpstr> STAR Status Update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STAR Status Update</dc:title>
  <cp:lastModifiedBy>jhthomas</cp:lastModifiedBy>
  <cp:revision>17</cp:revision>
  <dcterms:modified xsi:type="dcterms:W3CDTF">2022-03-29T16:17:34Z</dcterms:modified>
</cp:coreProperties>
</file>