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2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15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8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F859C6F-9BE0-0D4D-A3E5-F8B8680EE4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" t="7458" r="3502" b="10508"/>
          <a:stretch/>
        </p:blipFill>
        <p:spPr bwMode="auto">
          <a:xfrm>
            <a:off x="4135452" y="957159"/>
            <a:ext cx="8065778" cy="562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3/29/2022,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32376" y="998579"/>
            <a:ext cx="41368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Difficult weekend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Long downtime on 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RF failure affected </a:t>
            </a:r>
            <a:r>
              <a:rPr lang="en-US" sz="1400" dirty="0" err="1"/>
              <a:t>lumi</a:t>
            </a:r>
            <a:r>
              <a:rPr lang="en-US" sz="1400" dirty="0"/>
              <a:t> and polarization for several stores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Performance generally lower relative to previous optimum e.g. (fills 33205-33220)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Stable spin direction measurement at the </a:t>
            </a:r>
            <a:r>
              <a:rPr lang="en-US" sz="1400" dirty="0" err="1"/>
              <a:t>pC</a:t>
            </a:r>
            <a:r>
              <a:rPr lang="en-US" sz="1400" dirty="0"/>
              <a:t> polarimeter done on 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4610116" y="819696"/>
            <a:ext cx="116730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RHIC </a:t>
            </a:r>
            <a:r>
              <a:rPr lang="en-US" sz="1600" dirty="0" err="1"/>
              <a:t>pC</a:t>
            </a:r>
            <a:r>
              <a:rPr lang="en-US" sz="1600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4628404" y="2547288"/>
            <a:ext cx="135184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4628404" y="4484555"/>
            <a:ext cx="1940659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RHIC Intensity [1e11]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A7B22E-9075-D446-AE60-CC0FA191AB3E}"/>
              </a:ext>
            </a:extLst>
          </p:cNvPr>
          <p:cNvSpPr txBox="1"/>
          <p:nvPr/>
        </p:nvSpPr>
        <p:spPr>
          <a:xfrm rot="16200000">
            <a:off x="7260288" y="3776883"/>
            <a:ext cx="1501373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IR4 DX and D0 failure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1364DB-B6B9-3C45-884A-2C6A20C271E1}"/>
              </a:ext>
            </a:extLst>
          </p:cNvPr>
          <p:cNvSpPr txBox="1"/>
          <p:nvPr/>
        </p:nvSpPr>
        <p:spPr>
          <a:xfrm rot="16200000">
            <a:off x="5529750" y="3314471"/>
            <a:ext cx="130573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Maintenance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4DCB3A-13A1-B04E-994D-656BAE025BC2}"/>
              </a:ext>
            </a:extLst>
          </p:cNvPr>
          <p:cNvSpPr txBox="1"/>
          <p:nvPr/>
        </p:nvSpPr>
        <p:spPr>
          <a:xfrm>
            <a:off x="8536179" y="3915382"/>
            <a:ext cx="859338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Booster RF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89DB79-E2FB-2D42-8877-D23F4A68EE06}"/>
              </a:ext>
            </a:extLst>
          </p:cNvPr>
          <p:cNvSpPr txBox="1"/>
          <p:nvPr/>
        </p:nvSpPr>
        <p:spPr>
          <a:xfrm rot="16200000">
            <a:off x="7174801" y="2638591"/>
            <a:ext cx="2245585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pC</a:t>
            </a:r>
            <a:r>
              <a:rPr lang="en-US" sz="1200" dirty="0"/>
              <a:t> spin direction MD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99B061-A63B-E842-A79E-3F0FA96FADFA}"/>
              </a:ext>
            </a:extLst>
          </p:cNvPr>
          <p:cNvSpPr txBox="1"/>
          <p:nvPr/>
        </p:nvSpPr>
        <p:spPr>
          <a:xfrm rot="16200000">
            <a:off x="9868923" y="3720200"/>
            <a:ext cx="2245585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CeC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3638D4-8B96-B548-8606-6AD08CF1E47A}"/>
              </a:ext>
            </a:extLst>
          </p:cNvPr>
          <p:cNvSpPr txBox="1"/>
          <p:nvPr/>
        </p:nvSpPr>
        <p:spPr>
          <a:xfrm rot="16200000">
            <a:off x="10532467" y="2676989"/>
            <a:ext cx="1989519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Abort relay, </a:t>
            </a:r>
            <a:r>
              <a:rPr lang="en-US" sz="1200" dirty="0" err="1"/>
              <a:t>sextupole</a:t>
            </a:r>
            <a:r>
              <a:rPr lang="en-US" sz="1200" dirty="0"/>
              <a:t> access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9BE692-5F43-DB45-89F1-C704496BB479}"/>
              </a:ext>
            </a:extLst>
          </p:cNvPr>
          <p:cNvSpPr txBox="1"/>
          <p:nvPr/>
        </p:nvSpPr>
        <p:spPr>
          <a:xfrm>
            <a:off x="189781" y="301923"/>
            <a:ext cx="4753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AGS Emittance and Polarization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1B3F73-9CC3-724E-96AC-7D67F1DDBE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4" t="8953" r="5899" b="4740"/>
          <a:stretch/>
        </p:blipFill>
        <p:spPr>
          <a:xfrm>
            <a:off x="6275252" y="1794080"/>
            <a:ext cx="5172830" cy="37195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E8F453-242E-2049-8E31-07077FA9D0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92" t="8954" r="4791" b="4739"/>
          <a:stretch/>
        </p:blipFill>
        <p:spPr>
          <a:xfrm>
            <a:off x="526943" y="1856073"/>
            <a:ext cx="5172830" cy="37195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5BE1E2-8EB7-5149-8F01-7EFCF38BD7BC}"/>
              </a:ext>
            </a:extLst>
          </p:cNvPr>
          <p:cNvSpPr txBox="1"/>
          <p:nvPr/>
        </p:nvSpPr>
        <p:spPr>
          <a:xfrm>
            <a:off x="1022888" y="976393"/>
            <a:ext cx="6536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weekend fills affected by </a:t>
            </a:r>
            <a:r>
              <a:rPr lang="en-US" dirty="0" err="1"/>
              <a:t>Bootser</a:t>
            </a:r>
            <a:r>
              <a:rPr lang="en-US" dirty="0"/>
              <a:t> E6 failure (larger emittance)</a:t>
            </a:r>
          </a:p>
          <a:p>
            <a:r>
              <a:rPr lang="en-US" dirty="0"/>
              <a:t>Emittances still larger than previous optimal performance.</a:t>
            </a:r>
          </a:p>
        </p:txBody>
      </p:sp>
    </p:spTree>
    <p:extLst>
      <p:ext uri="{BB962C8B-B14F-4D97-AF65-F5344CB8AC3E}">
        <p14:creationId xmlns:p14="http://schemas.microsoft.com/office/powerpoint/2010/main" val="16678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90B8C8-8D6A-A74F-B37F-40BA0BE573F6}"/>
              </a:ext>
            </a:extLst>
          </p:cNvPr>
          <p:cNvSpPr txBox="1"/>
          <p:nvPr/>
        </p:nvSpPr>
        <p:spPr>
          <a:xfrm>
            <a:off x="189781" y="301923"/>
            <a:ext cx="2432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Emittance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E9FC-010F-1040-B39B-B913734F0CFC}"/>
              </a:ext>
            </a:extLst>
          </p:cNvPr>
          <p:cNvSpPr txBox="1"/>
          <p:nvPr/>
        </p:nvSpPr>
        <p:spPr>
          <a:xfrm>
            <a:off x="274320" y="825143"/>
            <a:ext cx="610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AGS larger emittances clearly propagating through to store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C21731-BF9C-354F-9505-A5EAFBBA99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2" t="10558" r="4155" b="5141"/>
          <a:stretch/>
        </p:blipFill>
        <p:spPr>
          <a:xfrm>
            <a:off x="274320" y="1994693"/>
            <a:ext cx="5413558" cy="3761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2FB1FB1-D294-6C43-AF0B-2C609C085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94" t="10560" r="5093" b="5141"/>
          <a:stretch/>
        </p:blipFill>
        <p:spPr>
          <a:xfrm>
            <a:off x="5687878" y="1994692"/>
            <a:ext cx="5413558" cy="382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6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D741F09-188D-A84A-8BD6-AA3868896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t="12032" r="5604" b="5143"/>
          <a:stretch/>
        </p:blipFill>
        <p:spPr bwMode="auto">
          <a:xfrm>
            <a:off x="5921525" y="1669778"/>
            <a:ext cx="6154059" cy="418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14F49A-9A2C-B740-B6A5-3C750E7A65AB}"/>
              </a:ext>
            </a:extLst>
          </p:cNvPr>
          <p:cNvSpPr txBox="1"/>
          <p:nvPr/>
        </p:nvSpPr>
        <p:spPr>
          <a:xfrm>
            <a:off x="313768" y="301923"/>
            <a:ext cx="267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Polarization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7D959-177E-B94E-9976-51C215F28CD6}"/>
              </a:ext>
            </a:extLst>
          </p:cNvPr>
          <p:cNvSpPr txBox="1"/>
          <p:nvPr/>
        </p:nvSpPr>
        <p:spPr>
          <a:xfrm>
            <a:off x="8344998" y="1485112"/>
            <a:ext cx="79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 pol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85D5898-AD68-EB48-80DA-606F95AFB1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8" t="10848" r="6115" b="5311"/>
          <a:stretch/>
        </p:blipFill>
        <p:spPr bwMode="auto">
          <a:xfrm>
            <a:off x="0" y="1669778"/>
            <a:ext cx="5921525" cy="418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CC4AD0-2F4B-3E41-8E61-4F07916E18A1}"/>
              </a:ext>
            </a:extLst>
          </p:cNvPr>
          <p:cNvSpPr txBox="1"/>
          <p:nvPr/>
        </p:nvSpPr>
        <p:spPr>
          <a:xfrm>
            <a:off x="480447" y="825143"/>
            <a:ext cx="662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recent 2 fills are in the lower 50s.  Weekend average in the 40’s.</a:t>
            </a:r>
          </a:p>
        </p:txBody>
      </p:sp>
    </p:spTree>
    <p:extLst>
      <p:ext uri="{BB962C8B-B14F-4D97-AF65-F5344CB8AC3E}">
        <p14:creationId xmlns:p14="http://schemas.microsoft.com/office/powerpoint/2010/main" val="295595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6F97-B814-A540-9DE2-681FD489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E1C36-BD4E-AB4F-AE59-DDF1621FE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much physics as possible</a:t>
            </a:r>
          </a:p>
          <a:p>
            <a:pPr lvl="1"/>
            <a:r>
              <a:rPr lang="en-US" dirty="0"/>
              <a:t>20 days remain in run</a:t>
            </a:r>
          </a:p>
          <a:p>
            <a:pPr lvl="1"/>
            <a:r>
              <a:rPr lang="en-US" dirty="0" err="1"/>
              <a:t>CeC</a:t>
            </a:r>
            <a:r>
              <a:rPr lang="en-US" dirty="0"/>
              <a:t> has ~12 dedicated days remaining </a:t>
            </a:r>
          </a:p>
          <a:p>
            <a:r>
              <a:rPr lang="en-US" dirty="0"/>
              <a:t>Development, including spin direction measurements are finished except for any last minute refinements or verifications</a:t>
            </a:r>
          </a:p>
        </p:txBody>
      </p:sp>
    </p:spTree>
    <p:extLst>
      <p:ext uri="{BB962C8B-B14F-4D97-AF65-F5344CB8AC3E}">
        <p14:creationId xmlns:p14="http://schemas.microsoft.com/office/powerpoint/2010/main" val="131580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172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72</cp:revision>
  <dcterms:created xsi:type="dcterms:W3CDTF">2022-01-11T17:56:52Z</dcterms:created>
  <dcterms:modified xsi:type="dcterms:W3CDTF">2022-03-29T17:03:26Z</dcterms:modified>
</cp:coreProperties>
</file>