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sldIdLst>
    <p:sldId id="265" r:id="rId2"/>
    <p:sldId id="258" r:id="rId3"/>
    <p:sldId id="259" r:id="rId4"/>
    <p:sldId id="266" r:id="rId5"/>
    <p:sldId id="267" r:id="rId6"/>
    <p:sldId id="264" r:id="rId7"/>
    <p:sldId id="268" r:id="rId8"/>
    <p:sldId id="269" r:id="rId9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52"/>
    <p:restoredTop sz="94656"/>
  </p:normalViewPr>
  <p:slideViewPr>
    <p:cSldViewPr snapToGrid="0" snapToObjects="1">
      <p:cViewPr varScale="1">
        <p:scale>
          <a:sx n="118" d="100"/>
          <a:sy n="118" d="100"/>
        </p:scale>
        <p:origin x="21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571560" y="180000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639120" y="180000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6639120" y="409032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571560" y="409032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504000" y="409032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504000" y="576000"/>
            <a:ext cx="7200000" cy="3338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/>
          <p:nvPr/>
        </p:nvPicPr>
        <p:blipFill>
          <a:blip r:embed="rId14"/>
          <a:stretch/>
        </p:blipFill>
        <p:spPr>
          <a:xfrm>
            <a:off x="720" y="720"/>
            <a:ext cx="10079640" cy="755964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Aft>
                <a:spcPts val="850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Aft>
                <a:spcPts val="567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&lt;date/time&gt;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&lt;footer&gt;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26465AC4-526C-4F67-BF36-C5DE551BB30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284849-31C2-3C42-AB03-FB17637F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Vernier scans RHIC run22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94533C-B972-D847-A680-ECBD639D8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82" y="1563074"/>
            <a:ext cx="3508847" cy="543054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1DCC574-E1D3-1A43-A33D-0135CA82F782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484028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Online (“</a:t>
            </a:r>
            <a:r>
              <a:rPr lang="en-US" dirty="0" err="1"/>
              <a:t>lisa</a:t>
            </a:r>
            <a:r>
              <a:rPr lang="en-US" dirty="0"/>
              <a:t>”):</a:t>
            </a:r>
          </a:p>
          <a:p>
            <a:pPr lvl="1"/>
            <a:r>
              <a:rPr lang="en-US" dirty="0"/>
              <a:t>No singles correction</a:t>
            </a:r>
          </a:p>
          <a:p>
            <a:pPr lvl="1"/>
            <a:r>
              <a:rPr lang="en-US" dirty="0"/>
              <a:t>Only 1G fit</a:t>
            </a:r>
          </a:p>
          <a:p>
            <a:pPr lvl="1"/>
            <a:r>
              <a:rPr lang="en-US" dirty="0"/>
              <a:t>Using model “bump”</a:t>
            </a:r>
          </a:p>
          <a:p>
            <a:pPr lvl="1"/>
            <a:endParaRPr lang="en-US" dirty="0"/>
          </a:p>
          <a:p>
            <a:r>
              <a:rPr lang="en-US" dirty="0"/>
              <a:t>Offline:</a:t>
            </a:r>
          </a:p>
          <a:p>
            <a:pPr lvl="1"/>
            <a:r>
              <a:rPr lang="en-US" dirty="0"/>
              <a:t>Singles correction</a:t>
            </a:r>
          </a:p>
          <a:p>
            <a:pPr lvl="1"/>
            <a:r>
              <a:rPr lang="en-US" dirty="0"/>
              <a:t>2G or 2G+const fit</a:t>
            </a:r>
          </a:p>
          <a:p>
            <a:pPr lvl="1"/>
            <a:r>
              <a:rPr lang="en-US" dirty="0"/>
              <a:t>Model or BPM</a:t>
            </a:r>
          </a:p>
          <a:p>
            <a:pPr lvl="2"/>
            <a:r>
              <a:rPr lang="en-US" dirty="0"/>
              <a:t>Moving ring only</a:t>
            </a:r>
          </a:p>
          <a:p>
            <a:pPr lvl="2"/>
            <a:r>
              <a:rPr lang="en-US" dirty="0"/>
              <a:t>Both rings</a:t>
            </a:r>
          </a:p>
          <a:p>
            <a:pPr lvl="2"/>
            <a:endParaRPr lang="en-US" dirty="0"/>
          </a:p>
          <a:p>
            <a:r>
              <a:rPr lang="en-US" dirty="0"/>
              <a:t>Total of 14 scans</a:t>
            </a:r>
          </a:p>
          <a:p>
            <a:pPr lvl="1"/>
            <a:r>
              <a:rPr lang="en-US" dirty="0"/>
              <a:t>High and low intensity</a:t>
            </a:r>
          </a:p>
          <a:p>
            <a:pPr lvl="1"/>
            <a:r>
              <a:rPr lang="en-US" dirty="0"/>
              <a:t>28-111 bunches</a:t>
            </a:r>
          </a:p>
          <a:p>
            <a:pPr lvl="1"/>
            <a:r>
              <a:rPr lang="en-US" dirty="0"/>
              <a:t>Gain x1 and x10</a:t>
            </a:r>
          </a:p>
          <a:p>
            <a:pPr lvl="1"/>
            <a:r>
              <a:rPr lang="en-US" dirty="0"/>
              <a:t>Blue and Yellow</a:t>
            </a:r>
          </a:p>
          <a:p>
            <a:pPr lvl="1"/>
            <a:r>
              <a:rPr lang="en-US" dirty="0"/>
              <a:t>3 different ramps	</a:t>
            </a:r>
          </a:p>
        </p:txBody>
      </p:sp>
    </p:spTree>
    <p:extLst>
      <p:ext uri="{BB962C8B-B14F-4D97-AF65-F5344CB8AC3E}">
        <p14:creationId xmlns:p14="http://schemas.microsoft.com/office/powerpoint/2010/main" val="723559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33042 #1, </a:t>
            </a: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111x111 beta* 1.2 m, Y</a:t>
            </a:r>
          </a:p>
        </p:txBody>
      </p:sp>
      <p:pic>
        <p:nvPicPr>
          <p:cNvPr id="90" name="Picture 89"/>
          <p:cNvPicPr/>
          <p:nvPr/>
        </p:nvPicPr>
        <p:blipFill>
          <a:blip r:embed="rId2"/>
          <a:stretch/>
        </p:blipFill>
        <p:spPr>
          <a:xfrm>
            <a:off x="707760" y="1799640"/>
            <a:ext cx="4019040" cy="4384440"/>
          </a:xfrm>
          <a:prstGeom prst="rect">
            <a:avLst/>
          </a:prstGeom>
          <a:ln>
            <a:noFill/>
          </a:ln>
        </p:spPr>
      </p:pic>
      <p:pic>
        <p:nvPicPr>
          <p:cNvPr id="91" name="Picture 90"/>
          <p:cNvPicPr/>
          <p:nvPr/>
        </p:nvPicPr>
        <p:blipFill>
          <a:blip r:embed="rId3"/>
          <a:stretch/>
        </p:blipFill>
        <p:spPr>
          <a:xfrm>
            <a:off x="5425200" y="1799640"/>
            <a:ext cx="3881520" cy="438444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8A5AD4-8703-E748-8425-E90DC5D661AC}"/>
              </a:ext>
            </a:extLst>
          </p:cNvPr>
          <p:cNvSpPr txBox="1"/>
          <p:nvPr/>
        </p:nvSpPr>
        <p:spPr>
          <a:xfrm>
            <a:off x="2362200" y="6400800"/>
            <a:ext cx="4397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 (set) fits typically have better chi^2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33042 #2, </a:t>
            </a: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111x111, beta* 1.0 m, Y</a:t>
            </a:r>
          </a:p>
        </p:txBody>
      </p:sp>
      <p:pic>
        <p:nvPicPr>
          <p:cNvPr id="93" name="Picture 92"/>
          <p:cNvPicPr/>
          <p:nvPr/>
        </p:nvPicPr>
        <p:blipFill>
          <a:blip r:embed="rId2"/>
          <a:stretch/>
        </p:blipFill>
        <p:spPr>
          <a:xfrm>
            <a:off x="707760" y="1799640"/>
            <a:ext cx="4019040" cy="4384440"/>
          </a:xfrm>
          <a:prstGeom prst="rect">
            <a:avLst/>
          </a:prstGeom>
          <a:ln>
            <a:noFill/>
          </a:ln>
        </p:spPr>
      </p:pic>
      <p:pic>
        <p:nvPicPr>
          <p:cNvPr id="94" name="Picture 93"/>
          <p:cNvPicPr/>
          <p:nvPr/>
        </p:nvPicPr>
        <p:blipFill>
          <a:blip r:embed="rId3"/>
          <a:stretch/>
        </p:blipFill>
        <p:spPr>
          <a:xfrm>
            <a:off x="5425200" y="1799640"/>
            <a:ext cx="3881520" cy="438444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C6A3D3-68D4-D943-8EBE-4A332D285260}"/>
              </a:ext>
            </a:extLst>
          </p:cNvPr>
          <p:cNvSpPr txBox="1"/>
          <p:nvPr/>
        </p:nvSpPr>
        <p:spPr>
          <a:xfrm>
            <a:off x="1338943" y="6503054"/>
            <a:ext cx="7289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Discrepancy between model and set is evident regardless of </a:t>
            </a:r>
            <a:r>
              <a:rPr lang="en-US" dirty="0" err="1"/>
              <a:t>rampfile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F3271-B4FC-5245-9D1C-546BC5150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Comparison </a:t>
            </a:r>
            <a:r>
              <a:rPr lang="en-US" sz="3200" dirty="0" err="1"/>
              <a:t>vscan</a:t>
            </a:r>
            <a:r>
              <a:rPr lang="en-US" sz="3200" dirty="0"/>
              <a:t> with IPM emittance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2E5E7E-9806-BA42-8706-AE2B73F6F426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224402" y="2348143"/>
            <a:ext cx="2358463" cy="3170914"/>
          </a:xfrm>
        </p:spPr>
        <p:txBody>
          <a:bodyPr>
            <a:normAutofit/>
          </a:bodyPr>
          <a:lstStyle/>
          <a:p>
            <a:r>
              <a:rPr lang="en-US" sz="2000" dirty="0"/>
              <a:t>IPM scatter is rather large </a:t>
            </a:r>
          </a:p>
          <a:p>
            <a:r>
              <a:rPr lang="en-US" sz="2000" dirty="0"/>
              <a:t>Blue is typically larger than yellow</a:t>
            </a:r>
          </a:p>
          <a:p>
            <a:r>
              <a:rPr lang="en-US" sz="2000" dirty="0"/>
              <a:t>Expect </a:t>
            </a:r>
            <a:r>
              <a:rPr lang="en-US" sz="2000" dirty="0" err="1"/>
              <a:t>vscan</a:t>
            </a:r>
            <a:r>
              <a:rPr lang="en-US" sz="2000" dirty="0"/>
              <a:t> results between blue and yellow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8CC3DB-1FC2-AF4A-94C1-EDF62942E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1" y="1800000"/>
            <a:ext cx="6511578" cy="444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73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865C3B-DD0C-734E-96FF-ECA7969A0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IPM and </a:t>
            </a:r>
            <a:r>
              <a:rPr lang="en-US" sz="3200" dirty="0" err="1"/>
              <a:t>vscan</a:t>
            </a:r>
            <a:r>
              <a:rPr lang="en-US" sz="3200" dirty="0"/>
              <a:t> (</a:t>
            </a:r>
            <a:r>
              <a:rPr lang="en-US" sz="3200" dirty="0" err="1"/>
              <a:t>Hor</a:t>
            </a:r>
            <a:r>
              <a:rPr lang="en-US" sz="3200" dirty="0"/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DD1D8F-7DBA-B643-824E-397487850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06" y="1809745"/>
            <a:ext cx="8232095" cy="482214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7C45012-5BBB-AD40-9736-73EAADEF5F83}"/>
              </a:ext>
            </a:extLst>
          </p:cNvPr>
          <p:cNvCxnSpPr/>
          <p:nvPr/>
        </p:nvCxnSpPr>
        <p:spPr>
          <a:xfrm>
            <a:off x="3233057" y="1665514"/>
            <a:ext cx="0" cy="5138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DD7CF3-F602-834A-8C19-AA823EE301C6}"/>
              </a:ext>
            </a:extLst>
          </p:cNvPr>
          <p:cNvCxnSpPr/>
          <p:nvPr/>
        </p:nvCxnSpPr>
        <p:spPr>
          <a:xfrm>
            <a:off x="4833257" y="1651790"/>
            <a:ext cx="0" cy="5138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2DD3188-AAA8-3B4D-97DF-12B7E971D1EC}"/>
              </a:ext>
            </a:extLst>
          </p:cNvPr>
          <p:cNvSpPr txBox="1"/>
          <p:nvPr/>
        </p:nvSpPr>
        <p:spPr>
          <a:xfrm>
            <a:off x="3497594" y="6776124"/>
            <a:ext cx="1071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Low intensity</a:t>
            </a:r>
          </a:p>
        </p:txBody>
      </p:sp>
    </p:spTree>
    <p:extLst>
      <p:ext uri="{BB962C8B-B14F-4D97-AF65-F5344CB8AC3E}">
        <p14:creationId xmlns:p14="http://schemas.microsoft.com/office/powerpoint/2010/main" val="1029480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44D70-5310-4E4C-A38D-F92932588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Beam-beam or electronic cross talk?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848F5F-5FF3-924E-9D86-D1F9F66F3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45" y="1747716"/>
            <a:ext cx="3610800" cy="30883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891B8C-DA2D-1D4C-ACA5-ECC2382C2DD6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704755" y="1747716"/>
            <a:ext cx="3705673" cy="4936113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9707AC-4012-7440-AAB5-273654210041}"/>
              </a:ext>
            </a:extLst>
          </p:cNvPr>
          <p:cNvSpPr txBox="1"/>
          <p:nvPr/>
        </p:nvSpPr>
        <p:spPr>
          <a:xfrm>
            <a:off x="857116" y="5368330"/>
            <a:ext cx="3505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Low intensity: likely electronic cross talk</a:t>
            </a:r>
          </a:p>
          <a:p>
            <a:r>
              <a:rPr lang="en-US" sz="2000" dirty="0"/>
              <a:t>High intensity: Beam-beam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9EF5183-58DC-F448-A8C8-E6663BC36684}"/>
              </a:ext>
            </a:extLst>
          </p:cNvPr>
          <p:cNvCxnSpPr/>
          <p:nvPr/>
        </p:nvCxnSpPr>
        <p:spPr>
          <a:xfrm flipV="1">
            <a:off x="2427515" y="3908808"/>
            <a:ext cx="0" cy="143691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7A5D148-C8D7-514A-93D5-C320CAEFD87A}"/>
              </a:ext>
            </a:extLst>
          </p:cNvPr>
          <p:cNvCxnSpPr>
            <a:cxnSpLocks/>
          </p:cNvCxnSpPr>
          <p:nvPr/>
        </p:nvCxnSpPr>
        <p:spPr>
          <a:xfrm flipV="1">
            <a:off x="4104000" y="2987347"/>
            <a:ext cx="1648243" cy="3141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Up-Down Arrow 14">
            <a:extLst>
              <a:ext uri="{FF2B5EF4-FFF2-40B4-BE49-F238E27FC236}">
                <a16:creationId xmlns:a16="http://schemas.microsoft.com/office/drawing/2014/main" id="{64D27ECA-F850-4743-8293-2173F680354A}"/>
              </a:ext>
            </a:extLst>
          </p:cNvPr>
          <p:cNvSpPr/>
          <p:nvPr/>
        </p:nvSpPr>
        <p:spPr>
          <a:xfrm>
            <a:off x="1164771" y="2775857"/>
            <a:ext cx="54429" cy="80554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200659-2E99-5349-B073-E64D18B202AA}"/>
              </a:ext>
            </a:extLst>
          </p:cNvPr>
          <p:cNvSpPr txBox="1"/>
          <p:nvPr/>
        </p:nvSpPr>
        <p:spPr>
          <a:xfrm>
            <a:off x="1219200" y="256981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 um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B82686-3170-CB4D-8A9C-2ECF4F759D80}"/>
              </a:ext>
            </a:extLst>
          </p:cNvPr>
          <p:cNvSpPr txBox="1"/>
          <p:nvPr/>
        </p:nvSpPr>
        <p:spPr>
          <a:xfrm>
            <a:off x="8675914" y="256981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fixed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5A960B-358E-904E-BDE9-C661802F353A}"/>
              </a:ext>
            </a:extLst>
          </p:cNvPr>
          <p:cNvSpPr txBox="1"/>
          <p:nvPr/>
        </p:nvSpPr>
        <p:spPr>
          <a:xfrm>
            <a:off x="8675914" y="4082143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moving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CE7066-E042-9B4C-A30B-45523D91EAF9}"/>
              </a:ext>
            </a:extLst>
          </p:cNvPr>
          <p:cNvSpPr txBox="1"/>
          <p:nvPr/>
        </p:nvSpPr>
        <p:spPr>
          <a:xfrm>
            <a:off x="8543170" y="5722273"/>
            <a:ext cx="1193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Combine </a:t>
            </a:r>
            <a:r>
              <a:rPr lang="en-US" sz="1400" dirty="0" err="1"/>
              <a:t>east&amp;west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62284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22577-ED2D-8145-B28E-6B3556EDC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ZDC effective cross section pp22-255GeV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530D6D-ABCC-834F-9351-0DA44E9DC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976" y="1564787"/>
            <a:ext cx="7021967" cy="465163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8F254B-1741-6841-BFB9-D6ED1C4EECC7}"/>
              </a:ext>
            </a:extLst>
          </p:cNvPr>
          <p:cNvCxnSpPr/>
          <p:nvPr/>
        </p:nvCxnSpPr>
        <p:spPr>
          <a:xfrm>
            <a:off x="3407229" y="1426028"/>
            <a:ext cx="0" cy="5138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EE072C-F62F-3242-A40F-6E0D8616EA40}"/>
              </a:ext>
            </a:extLst>
          </p:cNvPr>
          <p:cNvCxnSpPr/>
          <p:nvPr/>
        </p:nvCxnSpPr>
        <p:spPr>
          <a:xfrm>
            <a:off x="5203371" y="1426028"/>
            <a:ext cx="0" cy="5138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DE7C89E-A3E9-A147-A0F1-24DF43FE0262}"/>
              </a:ext>
            </a:extLst>
          </p:cNvPr>
          <p:cNvSpPr txBox="1"/>
          <p:nvPr/>
        </p:nvSpPr>
        <p:spPr>
          <a:xfrm>
            <a:off x="3769737" y="6346710"/>
            <a:ext cx="1071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Low intensity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C179069-89CC-3D44-A701-5726AC7B88FC}"/>
              </a:ext>
            </a:extLst>
          </p:cNvPr>
          <p:cNvSpPr/>
          <p:nvPr/>
        </p:nvSpPr>
        <p:spPr>
          <a:xfrm>
            <a:off x="6770914" y="4146765"/>
            <a:ext cx="228599" cy="4787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BFB20A-1C1A-2E44-803C-7D2C0B85533A}"/>
              </a:ext>
            </a:extLst>
          </p:cNvPr>
          <p:cNvSpPr txBox="1"/>
          <p:nvPr/>
        </p:nvSpPr>
        <p:spPr>
          <a:xfrm>
            <a:off x="6671016" y="3577119"/>
            <a:ext cx="4828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Gain</a:t>
            </a:r>
          </a:p>
          <a:p>
            <a:pPr algn="ctr"/>
            <a:r>
              <a:rPr lang="en-US" sz="1100" dirty="0"/>
              <a:t> x1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3DD262-1E74-3843-9CC6-BEF1E2911871}"/>
              </a:ext>
            </a:extLst>
          </p:cNvPr>
          <p:cNvSpPr txBox="1"/>
          <p:nvPr/>
        </p:nvSpPr>
        <p:spPr>
          <a:xfrm>
            <a:off x="6156291" y="4755828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33172-sq1</a:t>
            </a:r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37FBD23-2750-454F-A6FA-53A9EC2CABE3}"/>
              </a:ext>
            </a:extLst>
          </p:cNvPr>
          <p:cNvCxnSpPr>
            <a:cxnSpLocks/>
          </p:cNvCxnSpPr>
          <p:nvPr/>
        </p:nvCxnSpPr>
        <p:spPr>
          <a:xfrm>
            <a:off x="1781978" y="4395941"/>
            <a:ext cx="6117771" cy="1706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39A1C99-1D6C-B04E-B7D2-0C4D42E487AF}"/>
              </a:ext>
            </a:extLst>
          </p:cNvPr>
          <p:cNvSpPr txBox="1"/>
          <p:nvPr/>
        </p:nvSpPr>
        <p:spPr>
          <a:xfrm>
            <a:off x="8403771" y="4308687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1.86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46BB5D-43F7-6440-BED9-73AB8DD86A18}"/>
              </a:ext>
            </a:extLst>
          </p:cNvPr>
          <p:cNvSpPr txBox="1"/>
          <p:nvPr/>
        </p:nvSpPr>
        <p:spPr>
          <a:xfrm>
            <a:off x="1472025" y="6704998"/>
            <a:ext cx="672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Cross section should be constant regardless of beam conditions</a:t>
            </a:r>
          </a:p>
        </p:txBody>
      </p:sp>
    </p:spTree>
    <p:extLst>
      <p:ext uri="{BB962C8B-B14F-4D97-AF65-F5344CB8AC3E}">
        <p14:creationId xmlns:p14="http://schemas.microsoft.com/office/powerpoint/2010/main" val="1866263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D7D0E-C6D5-694F-B0FC-5D3911E00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7A8FB-B7A3-BA4F-B4DD-DBD1240F730F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504711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Cross section should be constant:</a:t>
            </a:r>
          </a:p>
          <a:p>
            <a:pPr lvl="1"/>
            <a:r>
              <a:rPr lang="en-US" dirty="0"/>
              <a:t>Only using “set” values satisfies this ‘rule’</a:t>
            </a:r>
          </a:p>
          <a:p>
            <a:r>
              <a:rPr lang="en-US" dirty="0"/>
              <a:t>Compare with independent measurement (IPM):</a:t>
            </a:r>
          </a:p>
          <a:p>
            <a:pPr lvl="1"/>
            <a:r>
              <a:rPr lang="en-US" dirty="0"/>
              <a:t>“set” values give best agreement with IPM</a:t>
            </a:r>
          </a:p>
          <a:p>
            <a:pPr lvl="1"/>
            <a:r>
              <a:rPr lang="en-US" dirty="0" err="1"/>
              <a:t>Rampfile</a:t>
            </a:r>
            <a:r>
              <a:rPr lang="en-US" dirty="0"/>
              <a:t> does not appear to matter</a:t>
            </a:r>
          </a:p>
          <a:p>
            <a:r>
              <a:rPr lang="en-US" dirty="0"/>
              <a:t>Low intensity stores:</a:t>
            </a:r>
          </a:p>
          <a:p>
            <a:pPr lvl="1"/>
            <a:r>
              <a:rPr lang="en-US" dirty="0"/>
              <a:t>No apparent beam-beam</a:t>
            </a:r>
          </a:p>
          <a:p>
            <a:pPr lvl="1"/>
            <a:r>
              <a:rPr lang="en-US" dirty="0"/>
              <a:t>“set” and BPM agree within 5%</a:t>
            </a:r>
          </a:p>
          <a:p>
            <a:pPr lvl="1"/>
            <a:r>
              <a:rPr lang="en-US" dirty="0"/>
              <a:t>Using both rings more ‘random’ </a:t>
            </a:r>
          </a:p>
          <a:p>
            <a:r>
              <a:rPr lang="en-US" dirty="0"/>
              <a:t>BPM vs “set” consistent with beam-beam </a:t>
            </a:r>
          </a:p>
          <a:p>
            <a:pPr lvl="1"/>
            <a:r>
              <a:rPr lang="en-US" dirty="0"/>
              <a:t>Intensity dependent</a:t>
            </a:r>
          </a:p>
          <a:p>
            <a:pPr lvl="1"/>
            <a:r>
              <a:rPr lang="en-US" dirty="0"/>
              <a:t>Electronic cross talk and beam-beam evident</a:t>
            </a:r>
          </a:p>
          <a:p>
            <a:r>
              <a:rPr lang="en-US" dirty="0"/>
              <a:t>Using both rings AND correct gain gives best agreement also for high intensity stores </a:t>
            </a:r>
            <a:r>
              <a:rPr lang="en-US" sz="2300" dirty="0"/>
              <a:t>(need to work on understanding gain calibration)</a:t>
            </a:r>
          </a:p>
          <a:p>
            <a:r>
              <a:rPr lang="en-US" dirty="0"/>
              <a:t>Conclude:</a:t>
            </a:r>
          </a:p>
          <a:p>
            <a:pPr lvl="1"/>
            <a:r>
              <a:rPr lang="en-US" dirty="0"/>
              <a:t>Keep using “set” values</a:t>
            </a:r>
          </a:p>
          <a:p>
            <a:pPr lvl="1"/>
            <a:r>
              <a:rPr lang="en-US" dirty="0"/>
              <a:t>Avg. of 1.86 </a:t>
            </a:r>
            <a:r>
              <a:rPr lang="en-US" dirty="0" err="1"/>
              <a:t>mbarn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170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1015</TotalTime>
  <Words>293</Words>
  <Application>Microsoft Macintosh PowerPoint</Application>
  <PresentationFormat>Custom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DejaVu Sans</vt:lpstr>
      <vt:lpstr>Symbol</vt:lpstr>
      <vt:lpstr>Wingdings</vt:lpstr>
      <vt:lpstr>Office Theme</vt:lpstr>
      <vt:lpstr>Vernier scans RHIC run22</vt:lpstr>
      <vt:lpstr>PowerPoint Presentation</vt:lpstr>
      <vt:lpstr>PowerPoint Presentation</vt:lpstr>
      <vt:lpstr>Comparison vscan with IPM emittance</vt:lpstr>
      <vt:lpstr>IPM and vscan (Hor)</vt:lpstr>
      <vt:lpstr>Beam-beam or electronic cross talk?</vt:lpstr>
      <vt:lpstr>ZDC effective cross section pp22-255GeV </vt:lpstr>
      <vt:lpstr>summary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Drees, Angelika</cp:lastModifiedBy>
  <cp:revision>19</cp:revision>
  <dcterms:created xsi:type="dcterms:W3CDTF">2022-02-14T10:42:24Z</dcterms:created>
  <dcterms:modified xsi:type="dcterms:W3CDTF">2022-03-29T18:09:59Z</dcterms:modified>
  <dc:language>en-US</dc:language>
</cp:coreProperties>
</file>