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2" r:id="rId4"/>
    <p:sldId id="261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35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BF6F10C-990D-8044-835B-51A3DFDC79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" t="8188" r="4050" b="10175"/>
          <a:stretch/>
        </p:blipFill>
        <p:spPr bwMode="auto">
          <a:xfrm>
            <a:off x="4102580" y="744410"/>
            <a:ext cx="8021053" cy="559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4/05/2022,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32376" y="998579"/>
            <a:ext cx="4136862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Good running conditions and high uptime for most of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Significant interruptions to physics were all planned (APEX, CEC)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Reduced AGS intensity for fills from 2.4 to 2.2x10</a:t>
            </a:r>
            <a:r>
              <a:rPr lang="en-US" sz="1400" baseline="30000" dirty="0"/>
              <a:t>11</a:t>
            </a:r>
            <a:r>
              <a:rPr lang="en-US" sz="1400" dirty="0"/>
              <a:t> to reflect updated cross section and </a:t>
            </a:r>
            <a:r>
              <a:rPr lang="en-US" sz="1400" dirty="0" err="1"/>
              <a:t>lumi</a:t>
            </a:r>
            <a:r>
              <a:rPr lang="en-US" sz="1400" dirty="0"/>
              <a:t> 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30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4658242" y="627192"/>
            <a:ext cx="116730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RHIC </a:t>
            </a:r>
            <a:r>
              <a:rPr lang="en-US" sz="1600" dirty="0" err="1"/>
              <a:t>pC</a:t>
            </a:r>
            <a:r>
              <a:rPr lang="en-US" sz="1600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4596320" y="2418952"/>
            <a:ext cx="135184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4516110" y="4356219"/>
            <a:ext cx="1940659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RHIC Intensity [1e11]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1364DB-B6B9-3C45-884A-2C6A20C271E1}"/>
              </a:ext>
            </a:extLst>
          </p:cNvPr>
          <p:cNvSpPr txBox="1"/>
          <p:nvPr/>
        </p:nvSpPr>
        <p:spPr>
          <a:xfrm rot="16200000">
            <a:off x="5482073" y="3226097"/>
            <a:ext cx="130573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APEX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99B061-A63B-E842-A79E-3F0FA96FADFA}"/>
              </a:ext>
            </a:extLst>
          </p:cNvPr>
          <p:cNvSpPr txBox="1"/>
          <p:nvPr/>
        </p:nvSpPr>
        <p:spPr>
          <a:xfrm rot="16200000">
            <a:off x="5874690" y="3645079"/>
            <a:ext cx="2245585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CeC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BB3206-7C40-FE41-9998-2F0B046CACF5}"/>
              </a:ext>
            </a:extLst>
          </p:cNvPr>
          <p:cNvSpPr txBox="1"/>
          <p:nvPr/>
        </p:nvSpPr>
        <p:spPr>
          <a:xfrm rot="16200000">
            <a:off x="6905981" y="3603267"/>
            <a:ext cx="2245585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CeC</a:t>
            </a:r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FB58D-27CB-A744-A2F8-8D9A0F8F3DAE}"/>
              </a:ext>
            </a:extLst>
          </p:cNvPr>
          <p:cNvSpPr txBox="1"/>
          <p:nvPr/>
        </p:nvSpPr>
        <p:spPr>
          <a:xfrm rot="16200000">
            <a:off x="9885908" y="3433481"/>
            <a:ext cx="2245585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CeC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9BE692-5F43-DB45-89F1-C704496BB479}"/>
              </a:ext>
            </a:extLst>
          </p:cNvPr>
          <p:cNvSpPr txBox="1"/>
          <p:nvPr/>
        </p:nvSpPr>
        <p:spPr>
          <a:xfrm>
            <a:off x="189781" y="301923"/>
            <a:ext cx="4753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AGS Emittance and Polarization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BE1E2-8EB7-5149-8F01-7EFCF38BD7BC}"/>
              </a:ext>
            </a:extLst>
          </p:cNvPr>
          <p:cNvSpPr txBox="1"/>
          <p:nvPr/>
        </p:nvSpPr>
        <p:spPr>
          <a:xfrm>
            <a:off x="365163" y="850936"/>
            <a:ext cx="11570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Linac</a:t>
            </a:r>
            <a:r>
              <a:rPr lang="en-US" dirty="0"/>
              <a:t>-to-AGS flattop work last week improved both emittance and polarization (though not to previous best, even at lower intensity</a:t>
            </a:r>
          </a:p>
          <a:p>
            <a:r>
              <a:rPr lang="en-US" dirty="0"/>
              <a:t>Last three fills polarization trending back down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749953-7D96-8B49-B549-480DA22D3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77" t="8898" r="5163" b="5090"/>
          <a:stretch/>
        </p:blipFill>
        <p:spPr>
          <a:xfrm>
            <a:off x="189781" y="2146114"/>
            <a:ext cx="5713714" cy="4119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28EE18-3098-7947-8CAF-28A3707CEA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66" t="10977" r="4924" b="5090"/>
          <a:stretch/>
        </p:blipFill>
        <p:spPr>
          <a:xfrm>
            <a:off x="5903495" y="2297193"/>
            <a:ext cx="5713714" cy="393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90B8C8-8D6A-A74F-B37F-40BA0BE573F6}"/>
              </a:ext>
            </a:extLst>
          </p:cNvPr>
          <p:cNvSpPr txBox="1"/>
          <p:nvPr/>
        </p:nvSpPr>
        <p:spPr>
          <a:xfrm>
            <a:off x="189781" y="301923"/>
            <a:ext cx="2432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Emittance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E9FC-010F-1040-B39B-B913734F0CFC}"/>
              </a:ext>
            </a:extLst>
          </p:cNvPr>
          <p:cNvSpPr txBox="1"/>
          <p:nvPr/>
        </p:nvSpPr>
        <p:spPr>
          <a:xfrm>
            <a:off x="274320" y="825143"/>
            <a:ext cx="610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Trending down, but not yet at previous best.  Correlated with AGS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C7BDD0-9D2B-6E43-AA59-8B42D7DE2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6" t="9384" r="4690" b="5437"/>
          <a:stretch/>
        </p:blipFill>
        <p:spPr>
          <a:xfrm>
            <a:off x="561476" y="1717695"/>
            <a:ext cx="5534524" cy="3953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1D3D7-FE4D-A444-AECB-80D3B974BB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89" t="9799" r="4977" b="5021"/>
          <a:stretch/>
        </p:blipFill>
        <p:spPr>
          <a:xfrm>
            <a:off x="6497051" y="1784683"/>
            <a:ext cx="5534524" cy="395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6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14F49A-9A2C-B740-B6A5-3C750E7A65AB}"/>
              </a:ext>
            </a:extLst>
          </p:cNvPr>
          <p:cNvSpPr txBox="1"/>
          <p:nvPr/>
        </p:nvSpPr>
        <p:spPr>
          <a:xfrm>
            <a:off x="185431" y="0"/>
            <a:ext cx="267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Polarization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7D959-177E-B94E-9976-51C215F28CD6}"/>
              </a:ext>
            </a:extLst>
          </p:cNvPr>
          <p:cNvSpPr txBox="1"/>
          <p:nvPr/>
        </p:nvSpPr>
        <p:spPr>
          <a:xfrm>
            <a:off x="8344998" y="1485112"/>
            <a:ext cx="79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 pol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CC4AD0-2F4B-3E41-8E61-4F07916E18A1}"/>
              </a:ext>
            </a:extLst>
          </p:cNvPr>
          <p:cNvSpPr txBox="1"/>
          <p:nvPr/>
        </p:nvSpPr>
        <p:spPr>
          <a:xfrm>
            <a:off x="185431" y="523220"/>
            <a:ext cx="6332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 average from weekend ~53% in both rings</a:t>
            </a:r>
          </a:p>
          <a:p>
            <a:r>
              <a:rPr lang="en-US" dirty="0"/>
              <a:t>Apparent Blue-yellow difference in </a:t>
            </a:r>
            <a:r>
              <a:rPr lang="en-US" dirty="0" err="1"/>
              <a:t>pC</a:t>
            </a:r>
            <a:r>
              <a:rPr lang="en-US" dirty="0"/>
              <a:t>, not obvious in the Jet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91D9B3-57FD-2349-A13E-CD78C4E00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4" t="10903" r="5454" b="4748"/>
          <a:stretch/>
        </p:blipFill>
        <p:spPr>
          <a:xfrm>
            <a:off x="187504" y="1898560"/>
            <a:ext cx="5352834" cy="37469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856DFC-F7B1-084C-A24D-E84528FD5B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14" t="8665" r="6902" b="4707"/>
          <a:stretch/>
        </p:blipFill>
        <p:spPr>
          <a:xfrm>
            <a:off x="6474540" y="3496725"/>
            <a:ext cx="4578472" cy="3372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405FD8-A93D-224F-B54D-1B042BE971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48" t="11634" r="4867" b="5263"/>
          <a:stretch/>
        </p:blipFill>
        <p:spPr>
          <a:xfrm>
            <a:off x="6318448" y="67725"/>
            <a:ext cx="4890656" cy="336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5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9E46-1669-C84C-A3BB-40D008AC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4186"/>
            <a:ext cx="3842950" cy="1621919"/>
          </a:xfrm>
        </p:spPr>
        <p:txBody>
          <a:bodyPr>
            <a:noAutofit/>
          </a:bodyPr>
          <a:lstStyle/>
          <a:p>
            <a:r>
              <a:rPr lang="en-US" sz="2500" u="sng" dirty="0"/>
              <a:t>Measurement of stable spin direction at p-Carbon polarimeters</a:t>
            </a:r>
            <a:br>
              <a:rPr lang="en-US" sz="2500" u="sng" dirty="0"/>
            </a:br>
            <a:r>
              <a:rPr lang="en-US" sz="2500" u="sng" dirty="0"/>
              <a:t>using horizontal orbit angles </a:t>
            </a:r>
            <a:br>
              <a:rPr lang="en-US" sz="2500" dirty="0"/>
            </a:b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0718C7-BE69-A944-AF67-17A6BBFBF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2" t="10738" r="6830" b="5407"/>
          <a:stretch/>
        </p:blipFill>
        <p:spPr>
          <a:xfrm>
            <a:off x="3842950" y="3429000"/>
            <a:ext cx="4707925" cy="32374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9178B3-7606-1448-96A3-4426F0E6D1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1" t="10473" r="7452" b="5352"/>
          <a:stretch/>
        </p:blipFill>
        <p:spPr>
          <a:xfrm>
            <a:off x="8667442" y="3721703"/>
            <a:ext cx="3219702" cy="22342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132906-8AC7-3444-84DA-7E8603CD86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97" t="10834" r="7385" b="4991"/>
          <a:stretch/>
        </p:blipFill>
        <p:spPr>
          <a:xfrm>
            <a:off x="8658947" y="902044"/>
            <a:ext cx="3228197" cy="2234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CDE331-1B1D-7F47-A899-DD000BD2CB9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71" t="10473" r="7452" b="5032"/>
          <a:stretch/>
        </p:blipFill>
        <p:spPr>
          <a:xfrm>
            <a:off x="3842950" y="0"/>
            <a:ext cx="4683211" cy="32621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B15D6E-9411-FD4C-BA72-DF211EA79ED3}"/>
              </a:ext>
            </a:extLst>
          </p:cNvPr>
          <p:cNvSpPr/>
          <p:nvPr/>
        </p:nvSpPr>
        <p:spPr>
          <a:xfrm>
            <a:off x="0" y="1726105"/>
            <a:ext cx="3994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Goal of measurement is to infer the longitudinal component, </a:t>
            </a:r>
            <a:r>
              <a:rPr lang="en-US" dirty="0" err="1"/>
              <a:t>S</a:t>
            </a:r>
            <a:r>
              <a:rPr lang="en-US" baseline="-25000" dirty="0" err="1"/>
              <a:t>long</a:t>
            </a:r>
            <a:r>
              <a:rPr lang="en-US" dirty="0"/>
              <a:t>, by </a:t>
            </a:r>
            <a:r>
              <a:rPr lang="en-US" dirty="0" err="1"/>
              <a:t>precessing</a:t>
            </a:r>
            <a:r>
              <a:rPr lang="en-US" dirty="0"/>
              <a:t> the stable spin direction about the vertical and measuring </a:t>
            </a:r>
            <a:r>
              <a:rPr lang="en-US" dirty="0" err="1"/>
              <a:t>S</a:t>
            </a:r>
            <a:r>
              <a:rPr lang="en-US" baseline="-25000" dirty="0" err="1"/>
              <a:t>radial</a:t>
            </a:r>
            <a:r>
              <a:rPr lang="en-US" dirty="0"/>
              <a:t>.  The vertical component </a:t>
            </a:r>
            <a:r>
              <a:rPr lang="en-US" dirty="0" err="1"/>
              <a:t>S</a:t>
            </a:r>
            <a:r>
              <a:rPr lang="en-US" baseline="-25000" dirty="0" err="1"/>
              <a:t>vert</a:t>
            </a:r>
            <a:r>
              <a:rPr lang="en-US" dirty="0"/>
              <a:t> remains constant.</a:t>
            </a:r>
          </a:p>
          <a:p>
            <a:endParaRPr lang="en-US" dirty="0"/>
          </a:p>
          <a:p>
            <a:r>
              <a:rPr lang="en-US" dirty="0"/>
              <a:t>Experimental power limited by aperture and corrector strength (limited to +/- 10 deg of spin precession)</a:t>
            </a:r>
          </a:p>
          <a:p>
            <a:endParaRPr lang="en-US" dirty="0"/>
          </a:p>
          <a:p>
            <a:r>
              <a:rPr lang="en-US" dirty="0"/>
              <a:t>Blue: fit is ok, total tilt from vertical ~5 deg, almost entirely longitudinal</a:t>
            </a:r>
          </a:p>
          <a:p>
            <a:endParaRPr lang="en-US" dirty="0"/>
          </a:p>
          <a:p>
            <a:r>
              <a:rPr lang="en-US" dirty="0"/>
              <a:t>Yellow: Not a good fit, larger resulting uncertainty.  We should repeat and combine measurements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8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6F97-B814-A540-9DE2-681FD489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E1C36-BD4E-AB4F-AE59-DDF1621FE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much physics as possible</a:t>
            </a:r>
          </a:p>
          <a:p>
            <a:pPr lvl="1"/>
            <a:r>
              <a:rPr lang="en-US" dirty="0"/>
              <a:t>13 days remain in run</a:t>
            </a:r>
          </a:p>
          <a:p>
            <a:pPr lvl="1"/>
            <a:r>
              <a:rPr lang="en-US" dirty="0"/>
              <a:t>Minimize impact of mode switches in and out of Au for </a:t>
            </a:r>
            <a:r>
              <a:rPr lang="en-US" dirty="0" err="1"/>
              <a:t>CeC</a:t>
            </a:r>
            <a:endParaRPr lang="en-US" dirty="0"/>
          </a:p>
          <a:p>
            <a:r>
              <a:rPr lang="en-US" dirty="0"/>
              <a:t>Two hour end-of-store measurement planned to improve statistics on the </a:t>
            </a:r>
            <a:r>
              <a:rPr lang="en-US" dirty="0" err="1"/>
              <a:t>pC</a:t>
            </a:r>
            <a:r>
              <a:rPr lang="en-US" dirty="0"/>
              <a:t> spin direction measurement (Wednesday)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278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Measurement of stable spin direction at p-Carbon polarimeters using horizontal orbit angles  </vt:lpstr>
      <vt:lpstr>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82</cp:revision>
  <dcterms:created xsi:type="dcterms:W3CDTF">2022-01-11T17:56:52Z</dcterms:created>
  <dcterms:modified xsi:type="dcterms:W3CDTF">2022-04-05T15:43:02Z</dcterms:modified>
</cp:coreProperties>
</file>