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3" r:id="rId3"/>
    <p:sldId id="489" r:id="rId4"/>
    <p:sldId id="262" r:id="rId5"/>
    <p:sldId id="264" r:id="rId6"/>
    <p:sldId id="490" r:id="rId7"/>
    <p:sldId id="4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efer, Vincent" initials="SV" lastIdx="1" clrIdx="0">
    <p:extLst>
      <p:ext uri="{19B8F6BF-5375-455C-9EA6-DF929625EA0E}">
        <p15:presenceInfo xmlns:p15="http://schemas.microsoft.com/office/powerpoint/2012/main" userId="S::schoefer@bnl.gov::3e25cf69-27c8-4b0a-841d-e10c2c8358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21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8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0883-A188-6146-8591-2ABE0831E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83A86-7335-934A-BAA4-59DBD0F45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0982-1A91-C240-A464-3CFD9F80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0375-279B-D541-98D6-D80A2397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CD83-C0A6-0A4A-931B-6939CBAB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3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E1CF-14E4-C445-AFB9-8C218D0C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CECD-7848-CF46-87A1-CAD5C1B11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76D7-F1C9-B742-9D34-98796070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F93E-552E-7444-B26D-EB7D481C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BB85-A7C2-2740-BCDD-19A078C7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BA021-9FE3-6544-8702-ED80D1436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6CB8C-E382-6B43-BCE8-5942A6716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46D4-6172-994B-BBD6-0C8EC88B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09412-0464-1D46-B2B2-8DC9F1CD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2A1BF-4E18-044C-9B72-927CF239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1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CDAD-BA99-6C45-A889-C8E1DE24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0CA7-8707-6346-839D-0A545E43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B4B31-9FEA-1C44-A97C-7734061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7109-7561-204A-84A6-F62BA597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F7D76-8392-1D4F-96A8-9EF4ADB4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3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9313-77C9-8645-839B-1610B04C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7E8BE-D06E-E541-82E0-83D46C7ED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C75F-5F73-1F4F-9F26-C4B40846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AF60-9BDD-FD4A-85C9-ADA0CDC8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3AF1A-B3B9-8D4C-B36A-2CF357C3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A038-426B-C840-9A49-45CC1B1A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CF77-D96A-DC48-A452-0FA35A2B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D5B38-2453-F843-BDE2-F28B473ED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D7CCE-8EDD-0B44-96D9-ACDA9B51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7D4AD-018D-4E43-92F1-2FC1AB83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146D-2F32-304F-B176-D3099358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73CE-8210-8047-BC15-A9142573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ED286-230C-8641-8653-4198182D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28E1B-5FAF-2C4E-9205-51C8AD3C3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5DD84-53C2-BB45-B156-06670C9C1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C7332-4108-BF41-918F-B6CBB109F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78229-C7BE-D545-B527-0DB2A2A1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B5F2-8E25-3F48-8B35-020C9A35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F99A1-9289-D34C-9DDB-61055279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A4AA-88CE-BE4F-BE61-B8F10146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9EBD4-0A59-5E4E-B0DC-7A7AF6DA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AC63A-EAEE-F34C-A043-F8AD186F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A9C9F-1EEA-E443-A31F-4C5A3266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AB9E2-2740-1A43-8635-1566FAAB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54A8C-E0DC-C645-BD97-531251CD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0B66A-74CC-DB4A-8A1D-EBE97FA1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50CC-4FB1-054F-89C7-5DC6AFC3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9960-DE06-774F-8829-8F8C8AD5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55A04-011A-864D-BC65-8DC9F3A66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5C177-86A1-5243-8C48-B4615D7A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319F7-BA23-724F-B53C-C1436F64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F6A34-A710-6542-A709-A09BBE44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A654-5E46-394D-B50C-056FFC10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14E57-80AA-6A43-B1FA-431C15028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88CEA-26EE-8349-92E4-602AA09D7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FA267-358F-4B4D-A258-0AE56290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AB4FA-3A93-A140-A1F1-9DBCB13B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8F382-D975-E941-ABDF-151997AF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A1174-2D99-0E44-BF91-3775CE6A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FADF-C325-5E45-AE93-10384EFD3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2961-B54A-B346-A308-1F1FB8FAF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4D5C-2474-7244-8640-6638C9658452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2F61-5A90-F947-B598-FB1B93C68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C3A0-536B-614F-BB92-52ADFC195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997AD8-B1AD-414A-B2D8-75D3A744F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8095" r="4857" b="10714"/>
          <a:stretch/>
        </p:blipFill>
        <p:spPr bwMode="auto">
          <a:xfrm>
            <a:off x="4283878" y="845456"/>
            <a:ext cx="7864583" cy="47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0C36C2-5866-8841-92D8-9A47241133F7}"/>
              </a:ext>
            </a:extLst>
          </p:cNvPr>
          <p:cNvSpPr txBox="1">
            <a:spLocks/>
          </p:cNvSpPr>
          <p:nvPr/>
        </p:nvSpPr>
        <p:spPr>
          <a:xfrm>
            <a:off x="0" y="37834"/>
            <a:ext cx="9091749" cy="88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u="sng" dirty="0"/>
              <a:t>RHIC Run 22 Run Status</a:t>
            </a:r>
            <a:br>
              <a:rPr lang="en-US" sz="3700" dirty="0"/>
            </a:br>
            <a:r>
              <a:rPr lang="en-US" sz="1800" dirty="0"/>
              <a:t>4/12/2022, V. Schoefer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FF371-5DAB-154B-8046-72A4EE14E23C}"/>
              </a:ext>
            </a:extLst>
          </p:cNvPr>
          <p:cNvSpPr txBox="1"/>
          <p:nvPr/>
        </p:nvSpPr>
        <p:spPr>
          <a:xfrm>
            <a:off x="-34282" y="999846"/>
            <a:ext cx="4136862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Generally good uptime.  Major interruptions: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Power dip 3/6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IR10 D0 supply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QLI aborted two stores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DX heaters fired (at IP4?)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Snakes near DX heater also quench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AGS intensity now between 2.1-2.2e11 to meet average </a:t>
            </a:r>
            <a:r>
              <a:rPr lang="en-US" sz="1400" dirty="0" err="1"/>
              <a:t>lumi</a:t>
            </a:r>
            <a:r>
              <a:rPr lang="en-US" sz="1400" dirty="0"/>
              <a:t> goals (with 1.86 mb cross section)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5% lower than previous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30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DE498-CAE4-2A46-A8C4-CCA7C6878AD3}"/>
              </a:ext>
            </a:extLst>
          </p:cNvPr>
          <p:cNvSpPr txBox="1"/>
          <p:nvPr/>
        </p:nvSpPr>
        <p:spPr>
          <a:xfrm>
            <a:off x="4780858" y="865971"/>
            <a:ext cx="116730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RHIC </a:t>
            </a:r>
            <a:r>
              <a:rPr lang="en-US" sz="1600" dirty="0" err="1"/>
              <a:t>pC</a:t>
            </a:r>
            <a:r>
              <a:rPr lang="en-US" sz="1600" dirty="0"/>
              <a:t> [%]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1874F-C3A4-4944-80D6-45933166B645}"/>
              </a:ext>
            </a:extLst>
          </p:cNvPr>
          <p:cNvSpPr txBox="1"/>
          <p:nvPr/>
        </p:nvSpPr>
        <p:spPr>
          <a:xfrm>
            <a:off x="4596320" y="2272541"/>
            <a:ext cx="135184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STAR ZDC [Hz]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8EE-A720-CD41-9C37-60DF47DD6726}"/>
              </a:ext>
            </a:extLst>
          </p:cNvPr>
          <p:cNvSpPr txBox="1"/>
          <p:nvPr/>
        </p:nvSpPr>
        <p:spPr>
          <a:xfrm>
            <a:off x="4516787" y="3956172"/>
            <a:ext cx="194065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RHIC Intensity [1e11]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1364DB-B6B9-3C45-884A-2C6A20C271E1}"/>
              </a:ext>
            </a:extLst>
          </p:cNvPr>
          <p:cNvSpPr txBox="1"/>
          <p:nvPr/>
        </p:nvSpPr>
        <p:spPr>
          <a:xfrm rot="16200000">
            <a:off x="5704760" y="2036026"/>
            <a:ext cx="1305739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Power dip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9B061-A63B-E842-A79E-3F0FA96FADFA}"/>
              </a:ext>
            </a:extLst>
          </p:cNvPr>
          <p:cNvSpPr txBox="1"/>
          <p:nvPr/>
        </p:nvSpPr>
        <p:spPr>
          <a:xfrm rot="16200000">
            <a:off x="5202751" y="3279850"/>
            <a:ext cx="84573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CeC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06C33D-A243-074E-BB32-868C4E254989}"/>
              </a:ext>
            </a:extLst>
          </p:cNvPr>
          <p:cNvSpPr txBox="1"/>
          <p:nvPr/>
        </p:nvSpPr>
        <p:spPr>
          <a:xfrm rot="16200000">
            <a:off x="10396503" y="3687326"/>
            <a:ext cx="1305739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D0 p.s. 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EC320-1FE9-E441-A83D-D015E29CD842}"/>
              </a:ext>
            </a:extLst>
          </p:cNvPr>
          <p:cNvSpPr txBox="1"/>
          <p:nvPr/>
        </p:nvSpPr>
        <p:spPr>
          <a:xfrm rot="16200000">
            <a:off x="8949582" y="3394807"/>
            <a:ext cx="84573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38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9BE692-5F43-DB45-89F1-C704496BB479}"/>
              </a:ext>
            </a:extLst>
          </p:cNvPr>
          <p:cNvSpPr txBox="1"/>
          <p:nvPr/>
        </p:nvSpPr>
        <p:spPr>
          <a:xfrm>
            <a:off x="189781" y="301923"/>
            <a:ext cx="475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AGS Emittance and Polarization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BE1E2-8EB7-5149-8F01-7EFCF38BD7BC}"/>
              </a:ext>
            </a:extLst>
          </p:cNvPr>
          <p:cNvSpPr txBox="1"/>
          <p:nvPr/>
        </p:nvSpPr>
        <p:spPr>
          <a:xfrm>
            <a:off x="365163" y="850936"/>
            <a:ext cx="1157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AGS emittances as good as previous optimum</a:t>
            </a:r>
          </a:p>
          <a:p>
            <a:r>
              <a:rPr lang="en-US" dirty="0"/>
              <a:t>AGS </a:t>
            </a:r>
            <a:r>
              <a:rPr lang="en-US" dirty="0" err="1"/>
              <a:t>masured</a:t>
            </a:r>
            <a:r>
              <a:rPr lang="en-US" dirty="0"/>
              <a:t> polarization till in low 60’s: some suspicion that this is instrumental, given high downstream RHIC numbers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874C65-E07C-EE4B-8C8C-B28E61C70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0476" r="5019" b="4762"/>
          <a:stretch/>
        </p:blipFill>
        <p:spPr bwMode="auto">
          <a:xfrm>
            <a:off x="189780" y="1786978"/>
            <a:ext cx="5832885" cy="41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534F8D1-FBAC-FF4C-A77F-7408051AD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9524" r="4899" b="5000"/>
          <a:stretch/>
        </p:blipFill>
        <p:spPr bwMode="auto">
          <a:xfrm>
            <a:off x="6150245" y="1815283"/>
            <a:ext cx="5832886" cy="413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C7107B-E8F0-4845-ADED-957B80FD8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11429" r="4667" b="5238"/>
          <a:stretch/>
        </p:blipFill>
        <p:spPr bwMode="auto">
          <a:xfrm>
            <a:off x="77755" y="1387928"/>
            <a:ext cx="6018245" cy="40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09032AC-A35C-B24F-8C5D-026F6C014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11429" r="8250" b="5237"/>
          <a:stretch/>
        </p:blipFill>
        <p:spPr bwMode="auto">
          <a:xfrm>
            <a:off x="6096000" y="1387927"/>
            <a:ext cx="5645020" cy="40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25C98-1646-1346-BB8E-E4A789FD7F81}"/>
              </a:ext>
            </a:extLst>
          </p:cNvPr>
          <p:cNvSpPr txBox="1"/>
          <p:nvPr/>
        </p:nvSpPr>
        <p:spPr>
          <a:xfrm>
            <a:off x="6716631" y="5470070"/>
            <a:ext cx="502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Averages since injector work last week (fill &gt;33260):</a:t>
            </a:r>
          </a:p>
          <a:p>
            <a:r>
              <a:rPr lang="en-US" dirty="0"/>
              <a:t>Blue     54.5%</a:t>
            </a:r>
          </a:p>
          <a:p>
            <a:r>
              <a:rPr lang="en-US" dirty="0"/>
              <a:t>Yellow 53.5%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DBBFB-17FA-7541-A6B0-7A1F8A0B83DC}"/>
              </a:ext>
            </a:extLst>
          </p:cNvPr>
          <p:cNvSpPr txBox="1"/>
          <p:nvPr/>
        </p:nvSpPr>
        <p:spPr>
          <a:xfrm>
            <a:off x="408387" y="359229"/>
            <a:ext cx="267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RHIC Polarization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FC5A1-FC6E-7746-A76B-30959E7C3BFE}"/>
              </a:ext>
            </a:extLst>
          </p:cNvPr>
          <p:cNvSpPr txBox="1"/>
          <p:nvPr/>
        </p:nvSpPr>
        <p:spPr>
          <a:xfrm>
            <a:off x="4506686" y="4441371"/>
            <a:ext cx="8947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Full run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6717A-68F2-384F-8891-846076D93AF8}"/>
              </a:ext>
            </a:extLst>
          </p:cNvPr>
          <p:cNvSpPr txBox="1"/>
          <p:nvPr/>
        </p:nvSpPr>
        <p:spPr>
          <a:xfrm>
            <a:off x="6801403" y="4441371"/>
            <a:ext cx="12028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Recent fills</a:t>
            </a:r>
          </a:p>
        </p:txBody>
      </p:sp>
    </p:spTree>
    <p:extLst>
      <p:ext uri="{BB962C8B-B14F-4D97-AF65-F5344CB8AC3E}">
        <p14:creationId xmlns:p14="http://schemas.microsoft.com/office/powerpoint/2010/main" val="403332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90B8C8-8D6A-A74F-B37F-40BA0BE573F6}"/>
              </a:ext>
            </a:extLst>
          </p:cNvPr>
          <p:cNvSpPr txBox="1"/>
          <p:nvPr/>
        </p:nvSpPr>
        <p:spPr>
          <a:xfrm>
            <a:off x="189781" y="301923"/>
            <a:ext cx="2432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RHIC Emittance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FE9FC-010F-1040-B39B-B913734F0CFC}"/>
              </a:ext>
            </a:extLst>
          </p:cNvPr>
          <p:cNvSpPr txBox="1"/>
          <p:nvPr/>
        </p:nvSpPr>
        <p:spPr>
          <a:xfrm>
            <a:off x="274320" y="825143"/>
            <a:ext cx="61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 to previous optimum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Helped by taking less intensity from AGS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7BDD0-9D2B-6E43-AA59-8B42D7DE2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6" t="9384" r="4690" b="5437"/>
          <a:stretch/>
        </p:blipFill>
        <p:spPr>
          <a:xfrm>
            <a:off x="561476" y="1717695"/>
            <a:ext cx="5534524" cy="3953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1D3D7-FE4D-A444-AECB-80D3B974B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9" t="9799" r="4977" b="5021"/>
          <a:stretch/>
        </p:blipFill>
        <p:spPr>
          <a:xfrm>
            <a:off x="6497051" y="1784683"/>
            <a:ext cx="5534524" cy="39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6F97-B814-A540-9DE2-681FD489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1C36-BD4E-AB4F-AE59-DDF1621F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much physics as possible</a:t>
            </a:r>
          </a:p>
          <a:p>
            <a:pPr lvl="1"/>
            <a:r>
              <a:rPr lang="en-US" dirty="0"/>
              <a:t>6 days remain in run</a:t>
            </a:r>
          </a:p>
          <a:p>
            <a:pPr lvl="1"/>
            <a:r>
              <a:rPr lang="en-US" dirty="0"/>
              <a:t>16 hours for APEX</a:t>
            </a:r>
          </a:p>
          <a:p>
            <a:pPr lvl="1"/>
            <a:r>
              <a:rPr lang="en-US" dirty="0"/>
              <a:t>Accommodate remaining </a:t>
            </a:r>
            <a:r>
              <a:rPr lang="en-US" dirty="0" err="1"/>
              <a:t>CeC</a:t>
            </a:r>
            <a:r>
              <a:rPr lang="en-US" dirty="0"/>
              <a:t> requests for time</a:t>
            </a:r>
          </a:p>
          <a:p>
            <a:r>
              <a:rPr lang="en-US" dirty="0"/>
              <a:t>Two hour end-of-store measurement provisionally planned to repeat </a:t>
            </a:r>
            <a:r>
              <a:rPr lang="en-US" dirty="0" err="1"/>
              <a:t>pC</a:t>
            </a:r>
            <a:r>
              <a:rPr lang="en-US" dirty="0"/>
              <a:t> spin direction measurement.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0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8EAB-B069-EC45-966C-FD56B210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Wolfram’s Tale of Woe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F5EA725-3681-6A47-94F2-3AAB0F14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1039933"/>
            <a:ext cx="8545285" cy="2146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E1775-A010-794D-8978-225E0703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4" y="818463"/>
            <a:ext cx="3429000" cy="227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78762-C79F-A54C-A8AB-80A850649FBE}"/>
              </a:ext>
            </a:extLst>
          </p:cNvPr>
          <p:cNvSpPr txBox="1"/>
          <p:nvPr/>
        </p:nvSpPr>
        <p:spPr>
          <a:xfrm>
            <a:off x="374875" y="3176467"/>
            <a:ext cx="235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Particle Post, Mar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DB669-6586-6444-BAD5-C024DC4B7F2F}"/>
              </a:ext>
            </a:extLst>
          </p:cNvPr>
          <p:cNvSpPr txBox="1"/>
          <p:nvPr/>
        </p:nvSpPr>
        <p:spPr>
          <a:xfrm>
            <a:off x="3504222" y="3876087"/>
            <a:ext cx="37991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…..and that’s just a partial list….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6020C1-5421-DE4F-80C3-378C62BDFBF1}"/>
              </a:ext>
            </a:extLst>
          </p:cNvPr>
          <p:cNvCxnSpPr>
            <a:cxnSpLocks/>
          </p:cNvCxnSpPr>
          <p:nvPr/>
        </p:nvCxnSpPr>
        <p:spPr>
          <a:xfrm flipH="1">
            <a:off x="4180115" y="2944658"/>
            <a:ext cx="2873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3EADE2-1431-3C42-A31A-6EF0E894EDEF}"/>
              </a:ext>
            </a:extLst>
          </p:cNvPr>
          <p:cNvSpPr txBox="1"/>
          <p:nvPr/>
        </p:nvSpPr>
        <p:spPr>
          <a:xfrm>
            <a:off x="5257800" y="3091763"/>
            <a:ext cx="275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90% as of Monday morning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DA0BF-BFDB-F244-8B99-05A744263A05}"/>
              </a:ext>
            </a:extLst>
          </p:cNvPr>
          <p:cNvSpPr txBox="1"/>
          <p:nvPr/>
        </p:nvSpPr>
        <p:spPr>
          <a:xfrm>
            <a:off x="751114" y="4702629"/>
            <a:ext cx="9552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Thanks to everyone at CAD (and Magnet Division!) for making this </a:t>
            </a:r>
            <a:r>
              <a:rPr lang="en-US" sz="2400" strike="sngStrike" dirty="0"/>
              <a:t>impossible</a:t>
            </a:r>
            <a:r>
              <a:rPr lang="en-US" sz="2400" dirty="0"/>
              <a:t> </a:t>
            </a:r>
            <a:r>
              <a:rPr lang="en-US" sz="2400" strike="sngStrike" dirty="0"/>
              <a:t>exhausting</a:t>
            </a:r>
            <a:r>
              <a:rPr lang="en-US" sz="2400" dirty="0"/>
              <a:t> </a:t>
            </a:r>
            <a:r>
              <a:rPr lang="en-US" sz="2400" strike="sngStrike" dirty="0"/>
              <a:t>ridiculous</a:t>
            </a:r>
            <a:r>
              <a:rPr lang="en-US" sz="2400" dirty="0"/>
              <a:t> </a:t>
            </a:r>
            <a:r>
              <a:rPr lang="en-US" sz="2400" strike="sngStrike" dirty="0"/>
              <a:t>maddening</a:t>
            </a:r>
            <a:r>
              <a:rPr lang="en-US" sz="2400" dirty="0"/>
              <a:t> remarkable run as successful as it was!</a:t>
            </a:r>
          </a:p>
        </p:txBody>
      </p:sp>
    </p:spTree>
    <p:extLst>
      <p:ext uri="{BB962C8B-B14F-4D97-AF65-F5344CB8AC3E}">
        <p14:creationId xmlns:p14="http://schemas.microsoft.com/office/powerpoint/2010/main" val="324493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C9341-CD5A-EA43-81DB-AAF0E0C63926}"/>
              </a:ext>
            </a:extLst>
          </p:cNvPr>
          <p:cNvSpPr txBox="1"/>
          <p:nvPr/>
        </p:nvSpPr>
        <p:spPr>
          <a:xfrm>
            <a:off x="1066799" y="358596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Run Planning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5141BF7-8DEB-9C4C-B749-093CEF29D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3" b="3"/>
          <a:stretch/>
        </p:blipFill>
        <p:spPr bwMode="auto">
          <a:xfrm>
            <a:off x="6191252" y="-4252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EEAC23C-AFB5-6B4C-8699-4E6D68FF5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" r="1" b="1"/>
          <a:stretch/>
        </p:blipFill>
        <p:spPr bwMode="auto">
          <a:xfrm>
            <a:off x="0" y="0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175118-A644-8C4B-8C37-A6AAC423FD61}"/>
              </a:ext>
            </a:extLst>
          </p:cNvPr>
          <p:cNvSpPr txBox="1"/>
          <p:nvPr/>
        </p:nvSpPr>
        <p:spPr>
          <a:xfrm>
            <a:off x="7538356" y="358596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Run Doing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BBE56-6BFA-014B-85D1-146BA52B0D87}"/>
              </a:ext>
            </a:extLst>
          </p:cNvPr>
          <p:cNvSpPr txBox="1"/>
          <p:nvPr/>
        </p:nvSpPr>
        <p:spPr>
          <a:xfrm>
            <a:off x="4883603" y="4906466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dirty="0">
                <a:solidFill>
                  <a:schemeClr val="bg1"/>
                </a:solidFill>
                <a:latin typeface="Blackadder ITC" pitchFamily="82" charset="77"/>
                <a:ea typeface="+mj-ea"/>
                <a:cs typeface="+mj-cs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151202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Blackadder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Plans</vt:lpstr>
      <vt:lpstr>Wolfram’s Tale of Woe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Schoefer, Vincent</dc:creator>
  <cp:lastModifiedBy>Schoefer, Vincent</cp:lastModifiedBy>
  <cp:revision>1</cp:revision>
  <dcterms:created xsi:type="dcterms:W3CDTF">2022-04-12T17:05:18Z</dcterms:created>
  <dcterms:modified xsi:type="dcterms:W3CDTF">2022-04-12T17:07:15Z</dcterms:modified>
</cp:coreProperties>
</file>