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71"/>
  </p:normalViewPr>
  <p:slideViewPr>
    <p:cSldViewPr snapToGrid="0" snapToObjects="1">
      <p:cViewPr varScale="1">
        <p:scale>
          <a:sx n="110" d="100"/>
          <a:sy n="110" d="100"/>
        </p:scale>
        <p:origin x="63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CD023-F2E4-7D47-A401-1039C31319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1BD990-BA18-3D43-9C84-B9629B324C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220ED7-DEDF-8344-ACC3-DC777BDAC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1D84F-D805-964D-AF2D-093F7D593C23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8E894-9B6B-B745-B3D6-960722AAE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25BB5E-127A-6C4B-9D18-89222426E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9DE4E-06CC-DC4C-B31F-0FE2287C4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985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6013C-9EEC-204C-8290-DB272A8A3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375600-2B2B-7545-8041-CDA94E7C0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BD02C4-0CEF-E04D-AB09-8A0C3D520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1D84F-D805-964D-AF2D-093F7D593C23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718BCF-33C6-5149-B6B3-3671C5068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F97FF6-0757-6549-9E4F-CBBDF0C2E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9DE4E-06CC-DC4C-B31F-0FE2287C4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33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F8142B-2016-8F4D-93A0-99BDB4DD07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7A30D2-1A9A-914C-A600-D73F7888C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352C86-BD5C-E540-84F0-957830215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1D84F-D805-964D-AF2D-093F7D593C23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F5E448-9BFF-8345-BF9F-3D9A0285C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E893D6-4827-C04F-AD59-FF766CBD7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9DE4E-06CC-DC4C-B31F-0FE2287C4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399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44D2A-BD1E-9B4B-B6CA-22FB31DD0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9741D1-2B05-7C46-801B-A3A1FF1093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DEB831-D696-9B44-8E1A-D3594218B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1D84F-D805-964D-AF2D-093F7D593C23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369FB1-7035-EF43-9A89-311E927DA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CF1955-CF57-4D43-9881-C8FE8040C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9DE4E-06CC-DC4C-B31F-0FE2287C4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781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E5D52-2B1E-EA4E-A79C-1C823506C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9F0FC8-F2ED-734E-ABEB-F5BA918339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619966-6563-8D4B-BFD6-9D0822E17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1D84F-D805-964D-AF2D-093F7D593C23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D83D15-11F2-724E-B689-189520815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76EEB-E6FE-E24B-82DC-0AD5DF389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9DE4E-06CC-DC4C-B31F-0FE2287C4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504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1995B-1E4E-E647-9C45-E7C6957AF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73B74-0DD2-854E-88B8-EA124A9C21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EC2284-8585-A04E-8E3F-89810BA0F0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687BD5-5623-E147-B98E-4BC28DD73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1D84F-D805-964D-AF2D-093F7D593C23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365E65-AEEC-2445-BCE0-8381C5FD7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450927-01DC-CE4A-925F-4F961A1FC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9DE4E-06CC-DC4C-B31F-0FE2287C4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113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E8EE3-BF43-0748-9A92-B41D1734F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8536F8-8E80-A14E-97C9-A6A92567E3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9E4BFC-D850-0A48-BD21-687C429A97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D0A6AE-9C88-4D40-B565-445CB3A584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4B5BC2-8C94-484A-A204-4C40DF6FCE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32C692-49FD-504A-972A-3E4FF21F5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1D84F-D805-964D-AF2D-093F7D593C23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B6F1A8-6157-8E42-BFEF-18751C6E9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98B2F6-E3FC-EF4E-8893-F6218D2B6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9DE4E-06CC-DC4C-B31F-0FE2287C4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953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CE31A-0FCF-F54E-AACB-B32201E87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A646C7-4CD5-3C43-8B3E-25499DACA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1D84F-D805-964D-AF2D-093F7D593C23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3B24F0-4570-054F-AB18-F5328FEC5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37EA1C-2F46-1C4B-BD4C-6E13D20FC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9DE4E-06CC-DC4C-B31F-0FE2287C4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316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4B4D8C-3460-1B4A-86C2-0A3C2CB64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1D84F-D805-964D-AF2D-093F7D593C23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7C74A0-A43A-6A4E-9035-9255C53AF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90654A-3397-374D-832B-B54A8B203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9DE4E-06CC-DC4C-B31F-0FE2287C4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971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56EF8-C0F0-254E-BDAD-2D839B5E3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7824EE-BBAA-FD48-9FA8-AA96ABD06C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A6DFF5-5D32-634C-B503-BA221487A8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B5FC12-3C7A-EC4F-A39C-C49B246BE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1D84F-D805-964D-AF2D-093F7D593C23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5E649F-FEED-ED4A-9093-5E7950695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FFE284-8504-4640-84BD-FF89A8FBA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9DE4E-06CC-DC4C-B31F-0FE2287C4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55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26527-9486-9749-8F0E-14A505C70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4B23BE-C8E0-A349-B696-D0E8F3A838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4730E4-E6D4-CF47-B8CB-B8F22DA9A5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4ED10C-08E4-5D4D-934A-9E64C3A9B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1D84F-D805-964D-AF2D-093F7D593C23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DA2F08-BDED-3949-AB7A-2159EFD65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319B3E-4E5E-6D49-9C18-C54DF313A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9DE4E-06CC-DC4C-B31F-0FE2287C4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431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64C1AB-5D3A-664C-BA23-B5E4E2758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CD4C62-EA52-B44E-A7F5-1E2B221042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464241-2728-4046-A4DB-063E2F96BE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C1D84F-D805-964D-AF2D-093F7D593C23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7A274-2C56-D346-AE45-98BA9D4181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891390-B386-ED44-975F-DCFA233BE3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49DE4E-06CC-DC4C-B31F-0FE2287C4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030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adops.bnl.gov/AGS/Accel/Maintenance/Schedules/This_week.htm#bake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058" y="450221"/>
            <a:ext cx="11272742" cy="3918123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8EFB19-2DFF-8A4F-8B42-5D5721F9AF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0669" y="1097339"/>
            <a:ext cx="10011831" cy="2623885"/>
          </a:xfrm>
        </p:spPr>
        <p:txBody>
          <a:bodyPr anchor="ctr">
            <a:normAutofit/>
          </a:bodyPr>
          <a:lstStyle/>
          <a:p>
            <a:r>
              <a:rPr lang="en-US" sz="6600">
                <a:solidFill>
                  <a:srgbClr val="FFFFFF"/>
                </a:solidFill>
              </a:rPr>
              <a:t>CAD Startup Status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AE8F46F-D590-45CD-AF41-A04DC11D1B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4517136"/>
            <a:ext cx="2112264" cy="1892808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33989" y="4521269"/>
            <a:ext cx="6720830" cy="1877811"/>
          </a:xfrm>
          <a:prstGeom prst="rect">
            <a:avLst/>
          </a:prstGeom>
          <a:solidFill>
            <a:srgbClr val="7F7F7F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A8E54B-A8C2-FF4F-B1EA-F051E39F05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26159" y="4843002"/>
            <a:ext cx="5760850" cy="1234345"/>
          </a:xfrm>
        </p:spPr>
        <p:txBody>
          <a:bodyPr anchor="ctr">
            <a:normAutofit/>
          </a:bodyPr>
          <a:lstStyle/>
          <a:p>
            <a:r>
              <a:rPr lang="en-US" sz="2600">
                <a:solidFill>
                  <a:schemeClr val="tx1">
                    <a:lumMod val="95000"/>
                    <a:lumOff val="5000"/>
                  </a:schemeClr>
                </a:solidFill>
              </a:rPr>
              <a:t>Transition to Run ‘22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19345" y="4521270"/>
            <a:ext cx="2115455" cy="1890204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450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448055"/>
            <a:ext cx="3414370" cy="3801257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C576DB-FE51-9E48-833F-3C41D403C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731519"/>
            <a:ext cx="2845191" cy="3237579"/>
          </a:xfrm>
        </p:spPr>
        <p:txBody>
          <a:bodyPr>
            <a:normAutofit/>
          </a:bodyPr>
          <a:lstStyle/>
          <a:p>
            <a:r>
              <a:rPr lang="en-US" sz="3800">
                <a:solidFill>
                  <a:srgbClr val="FFFFFF"/>
                </a:solidFill>
              </a:rPr>
              <a:t>Pre injectors, LINAC &amp; Booster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19227"/>
            <a:ext cx="3414369" cy="1979852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4603" y="448055"/>
            <a:ext cx="7688475" cy="5952745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D16BA2-BE80-CA42-A4C0-B9BB76BA8D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9709" y="686862"/>
            <a:ext cx="7037591" cy="5475129"/>
          </a:xfrm>
        </p:spPr>
        <p:txBody>
          <a:bodyPr anchor="ctr">
            <a:normAutofit/>
          </a:bodyPr>
          <a:lstStyle/>
          <a:p>
            <a:r>
              <a:rPr lang="en-US" sz="2600"/>
              <a:t>LINAC: OPPIS, Source 1&amp;2 Operational</a:t>
            </a:r>
          </a:p>
          <a:p>
            <a:pPr lvl="1"/>
            <a:r>
              <a:rPr lang="en-US" sz="2600"/>
              <a:t>BLIP running ~150uA and tuning</a:t>
            </a:r>
          </a:p>
          <a:p>
            <a:pPr lvl="1"/>
            <a:r>
              <a:rPr lang="en-US" sz="2600"/>
              <a:t>OPPIS: high polarization measured in HEBT (&gt;80%)</a:t>
            </a:r>
          </a:p>
          <a:p>
            <a:r>
              <a:rPr lang="en-US" sz="2600"/>
              <a:t>EBIS: Operational</a:t>
            </a:r>
          </a:p>
          <a:p>
            <a:pPr lvl="1"/>
            <a:r>
              <a:rPr lang="en-US" sz="2600"/>
              <a:t>Delivering Ion species for NSRL, Au for APEX setup</a:t>
            </a:r>
          </a:p>
          <a:p>
            <a:pPr lvl="1"/>
            <a:r>
              <a:rPr lang="en-US" sz="2600"/>
              <a:t>Bi-weekly LHe fills  (Maintenance)</a:t>
            </a:r>
          </a:p>
          <a:p>
            <a:r>
              <a:rPr lang="en-US" sz="2600"/>
              <a:t>Booster: Operational</a:t>
            </a:r>
          </a:p>
          <a:p>
            <a:pPr lvl="1"/>
            <a:r>
              <a:rPr lang="en-US" sz="2600"/>
              <a:t>Vacuum issues resolved, NSRL on schedule for users Nov 1</a:t>
            </a:r>
          </a:p>
          <a:p>
            <a:pPr lvl="1"/>
            <a:r>
              <a:rPr lang="en-US" sz="2600"/>
              <a:t>Band II cavities addressed today, all systems on line after</a:t>
            </a:r>
          </a:p>
        </p:txBody>
      </p:sp>
    </p:spTree>
    <p:extLst>
      <p:ext uri="{BB962C8B-B14F-4D97-AF65-F5344CB8AC3E}">
        <p14:creationId xmlns:p14="http://schemas.microsoft.com/office/powerpoint/2010/main" val="4073206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400F6E-CC83-3047-88E4-2C1990EB3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AGS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508BA4-0CD7-A546-9DBC-EDA49656D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7035" y="2283823"/>
            <a:ext cx="10474843" cy="4702631"/>
          </a:xfrm>
        </p:spPr>
        <p:txBody>
          <a:bodyPr anchor="ctr">
            <a:normAutofit/>
          </a:bodyPr>
          <a:lstStyle/>
          <a:p>
            <a:r>
              <a:rPr lang="en-US" dirty="0"/>
              <a:t>Cold snake: investigation into grounds for AC outlet, then cooldown to continue (Later this week)</a:t>
            </a:r>
          </a:p>
          <a:p>
            <a:r>
              <a:rPr lang="en-US" dirty="0"/>
              <a:t>Siemens: </a:t>
            </a:r>
          </a:p>
          <a:p>
            <a:pPr lvl="1"/>
            <a:r>
              <a:rPr lang="en-US" sz="2800" dirty="0"/>
              <a:t>High leakage current found during pre-start checkout</a:t>
            </a:r>
          </a:p>
          <a:p>
            <a:pPr lvl="1"/>
            <a:r>
              <a:rPr lang="en-US" sz="2800" dirty="0"/>
              <a:t>Discovery of collapsed cable trays in L18 trench</a:t>
            </a:r>
          </a:p>
          <a:p>
            <a:pPr lvl="1"/>
            <a:r>
              <a:rPr lang="en-US" sz="2800" dirty="0"/>
              <a:t>Weather delaying trench opening for inspection and planning</a:t>
            </a:r>
          </a:p>
          <a:p>
            <a:pPr lvl="1"/>
            <a:r>
              <a:rPr lang="en-US" sz="2800" dirty="0"/>
              <a:t>Checkout, ACS verification delayed</a:t>
            </a:r>
          </a:p>
          <a:p>
            <a:pPr lvl="1"/>
            <a:r>
              <a:rPr lang="en-US" sz="2800" dirty="0"/>
              <a:t>RF systems upgrade behind fault</a:t>
            </a:r>
          </a:p>
          <a:p>
            <a:r>
              <a:rPr lang="en-US" dirty="0"/>
              <a:t>Daily updates on the web (Operations Support Page “</a:t>
            </a:r>
            <a:r>
              <a:rPr lang="en-US" dirty="0">
                <a:hlinkClick r:id="rId2"/>
              </a:rPr>
              <a:t>This Week</a:t>
            </a:r>
            <a:r>
              <a:rPr lang="en-US" dirty="0"/>
              <a:t>”)</a:t>
            </a:r>
          </a:p>
        </p:txBody>
      </p:sp>
    </p:spTree>
    <p:extLst>
      <p:ext uri="{BB962C8B-B14F-4D97-AF65-F5344CB8AC3E}">
        <p14:creationId xmlns:p14="http://schemas.microsoft.com/office/powerpoint/2010/main" val="33766752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813C80-D00F-3C4D-8F75-63C148355F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74" b="53999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6608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269283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54000">
                <a:schemeClr val="accent1">
                  <a:lumMod val="50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6610" y="5269283"/>
            <a:ext cx="12208610" cy="1590742"/>
          </a:xfrm>
          <a:prstGeom prst="rect">
            <a:avLst/>
          </a:prstGeom>
          <a:gradFill>
            <a:gsLst>
              <a:gs pos="18000">
                <a:schemeClr val="accent1">
                  <a:lumMod val="75000"/>
                  <a:alpha val="0"/>
                </a:schemeClr>
              </a:gs>
              <a:gs pos="100000">
                <a:schemeClr val="accent1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98694" y="5267258"/>
            <a:ext cx="4093306" cy="1590742"/>
          </a:xfrm>
          <a:prstGeom prst="rect">
            <a:avLst/>
          </a:prstGeom>
          <a:gradFill>
            <a:gsLst>
              <a:gs pos="23000">
                <a:schemeClr val="accent1">
                  <a:lumMod val="50000"/>
                  <a:alpha val="61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669" y="5267258"/>
            <a:ext cx="12198669" cy="1131515"/>
          </a:xfrm>
          <a:prstGeom prst="rect">
            <a:avLst/>
          </a:prstGeom>
          <a:gradFill>
            <a:gsLst>
              <a:gs pos="18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5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3FA1AAC-C1ED-4F77-BFA4-BE80FC0AC7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6607" y="5278400"/>
            <a:ext cx="7736926" cy="1590741"/>
          </a:xfrm>
          <a:prstGeom prst="rect">
            <a:avLst/>
          </a:prstGeom>
          <a:gradFill>
            <a:gsLst>
              <a:gs pos="5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41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B5390D-02A6-0941-8E84-41DECBE19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8209" y="5554639"/>
            <a:ext cx="9654076" cy="982473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RHIC: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88D55B-CD9B-9C4F-9140-B3D8CC618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" y="114300"/>
            <a:ext cx="11601450" cy="5119451"/>
          </a:xfrm>
        </p:spPr>
        <p:txBody>
          <a:bodyPr anchor="ctr">
            <a:normAutofit/>
          </a:bodyPr>
          <a:lstStyle/>
          <a:p>
            <a:r>
              <a:rPr lang="en-US" dirty="0"/>
              <a:t>Shutdown activities wrapping up</a:t>
            </a:r>
          </a:p>
          <a:p>
            <a:r>
              <a:rPr lang="en-US" dirty="0"/>
              <a:t>ODH, VODH, ACS, PS and other startup activities under way</a:t>
            </a:r>
          </a:p>
          <a:p>
            <a:r>
              <a:rPr lang="en-US" dirty="0"/>
              <a:t>Sector 2: Shield wall this week, RSC for </a:t>
            </a:r>
            <a:r>
              <a:rPr lang="en-US" dirty="0" err="1"/>
              <a:t>LEReC</a:t>
            </a:r>
            <a:r>
              <a:rPr lang="en-US" dirty="0"/>
              <a:t> gun tests underway</a:t>
            </a:r>
          </a:p>
          <a:p>
            <a:r>
              <a:rPr lang="en-US" dirty="0"/>
              <a:t>Sector 4: ACS testing and RF systems setup starting this week</a:t>
            </a:r>
          </a:p>
          <a:p>
            <a:r>
              <a:rPr lang="en-US" dirty="0"/>
              <a:t>Sector 6: CAD start up beginning next week (White Sheets, gas detection system calibration) STAR activities completed before Nov 15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  <a:p>
            <a:r>
              <a:rPr lang="en-US" dirty="0"/>
              <a:t>Sector 8: Re-assembly after successful rail work completion underway</a:t>
            </a:r>
          </a:p>
          <a:p>
            <a:pPr lvl="1"/>
            <a:r>
              <a:rPr lang="en-US" sz="2800" dirty="0"/>
              <a:t>Vacuum pipe install, prep for bake-out this week</a:t>
            </a:r>
          </a:p>
          <a:p>
            <a:pPr lvl="1"/>
            <a:r>
              <a:rPr lang="en-US" sz="2800" dirty="0"/>
              <a:t>ACS, HVAC other work this week </a:t>
            </a:r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35527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A88409-000B-B94D-A674-E50E9D117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/>
              <a:t>Summary: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C62E8B-AD99-CE47-A2D1-FD6019D5A8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en-US" sz="3200" dirty="0"/>
              <a:t>Pre-injectors and Booster are ready, despite vacuum issues in Booster and emergency early BLIP startup (Thanks to outstanding effort by all!!)</a:t>
            </a:r>
          </a:p>
          <a:p>
            <a:r>
              <a:rPr lang="en-US" sz="3200" dirty="0"/>
              <a:t>AGS trench remediation and Snake issue delaying startup and Polarized Proton setup</a:t>
            </a:r>
          </a:p>
          <a:p>
            <a:pPr lvl="1"/>
            <a:r>
              <a:rPr lang="en-US" sz="3200" dirty="0"/>
              <a:t>Updates Thursdays at the Supervisor’s meeting</a:t>
            </a:r>
          </a:p>
          <a:p>
            <a:pPr lvl="1"/>
            <a:r>
              <a:rPr lang="en-US" sz="3200" dirty="0"/>
              <a:t>Scheduling Meeting in this time slot, if necessary</a:t>
            </a:r>
          </a:p>
          <a:p>
            <a:r>
              <a:rPr lang="en-US" sz="3200" dirty="0"/>
              <a:t>RHIC is on Schedule for November 15</a:t>
            </a:r>
            <a:r>
              <a:rPr lang="en-US" sz="3200" baseline="30000" dirty="0"/>
              <a:t>th</a:t>
            </a:r>
            <a:r>
              <a:rPr lang="en-US" sz="3200" dirty="0"/>
              <a:t> </a:t>
            </a:r>
          </a:p>
          <a:p>
            <a:pPr marL="0" indent="0">
              <a:buNone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7488017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304</Words>
  <Application>Microsoft Macintosh PowerPoint</Application>
  <PresentationFormat>Widescreen</PresentationFormat>
  <Paragraphs>36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CAD Startup Status</vt:lpstr>
      <vt:lpstr>Pre injectors, LINAC &amp; Booster</vt:lpstr>
      <vt:lpstr>AGS</vt:lpstr>
      <vt:lpstr>PowerPoint Presentation</vt:lpstr>
      <vt:lpstr>RHIC:</vt:lpstr>
      <vt:lpstr>Summary: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CAD Startup Status</dc:title>
  <dc:creator>Sampson, Paul</dc:creator>
  <cp:lastModifiedBy>Sampson, Paul</cp:lastModifiedBy>
  <cp:revision>1</cp:revision>
  <dcterms:created xsi:type="dcterms:W3CDTF">2021-10-26T15:00:00Z</dcterms:created>
  <dcterms:modified xsi:type="dcterms:W3CDTF">2021-10-26T15:01:25Z</dcterms:modified>
</cp:coreProperties>
</file>