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61548-96BC-4E42-AF10-BC1462A7F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7042B-887F-B04E-9367-A5458C09E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A7748-0544-9D4C-989E-076A9110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DDD20-337A-AD43-A01C-243205B2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BA9E-58BA-1D4F-991D-6D9A860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4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EF2DB-C268-A448-8C60-D83503803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B9F26-079A-A342-A9EE-4E4510952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9A12F-01F0-744A-8FD5-CB1B2E05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3D83F-A4CB-7248-8B4C-34D68C66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33C0C-DC24-D542-BEE8-FBA4C4677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9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7A0AA1-257E-FD47-9E4A-5A5D7E4FE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ED339-FD65-7D40-A598-9F7E6503C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AD2B1-886C-AF4B-86F9-42A035E6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28494-D163-C141-B458-D540E711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AC617-CDCE-DC43-B1C2-B5FDCEAF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0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01BE-5AC2-E241-BF78-9143E173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971E5-685F-554E-A427-614EDDD9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2FADA-2962-7340-97F4-6D9DA611D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BCCD4-8898-0041-98C8-666909E5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4E52F-BA31-5947-81DA-4B41A118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7145-7636-DC40-B463-603F01BEC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F4E86-1B80-F349-9128-C3C9F0671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D082C-4EB6-BC4B-9139-99DE87AB7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CA03E-5F8A-7D48-808F-15E50C7A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601F-C01A-B143-AC5A-738BB390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4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9B87-BA99-4448-B601-E602A940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38028-F916-6D49-A8C6-845B47D6E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33572-96AC-D74C-8DB2-DCA217071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9C72D-98AF-D040-BC1A-FD4D7C56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E478F-13E4-1C4E-BDE2-9810554E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D1DAB-9C69-3E4E-B835-C8D32560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7F1E-67BA-EB43-9C26-BCDE4B031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48BB5-9FAE-4C44-8C4C-62B520890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E9F32-E0DA-AE40-8E1A-1B74A66B0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8868A-6B4A-B64E-9C9C-D548067CC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8892A-F6BE-274C-A693-DF2F3A879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3ACA6-CCF8-7C45-9A36-7D0E844B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99193-A6D8-584F-A2B3-148206864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2E556-E2F9-5840-BAE7-697E1EBD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7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0D6FF-4E25-F24E-802C-A3DE229F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7A583-94E9-C548-8A69-C49013C8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249A3-81C2-F247-9A74-A0E91D05B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2977B-4916-9446-9E11-07B223C3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3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96FAFC-7DE1-5645-BEBA-2A48DB93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A05FC3-A2F9-DB44-9317-5C6FD932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CD734-3636-9648-8946-F1B7B7E8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2EA1A-0C21-0E48-9701-F0DE607AF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B1FA8-D026-E748-BAAE-FF2C7F6AC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DF112-9364-304B-935A-5C2642E72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3C36E-E640-7F4D-88F9-CEE88F9F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EC3F4-B33F-4A4C-861A-203E3907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25776-098C-964B-8907-EBF7D066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2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3786-635F-7343-9DD6-C7FA5304D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D9500-7910-E347-964F-A2DB22C1F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193C6-B8B1-4F4C-A77A-0026D0527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6A051-1E83-D641-9967-9A35B3CB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7DC19-9772-1842-B7F3-8D7727B0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26422-442B-DE47-8D6C-5E3B1B73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7FDDE9-554F-1440-B24B-2B2E0B4C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165AC-0628-A844-AAAB-DBC35FA10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F6435-70DF-4E4E-818D-D1D3C627E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7C11-DFAB-CF4C-8A48-58A062A92722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9FD3C-DF21-7943-B111-386ADCD64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A573-FA06-014E-BE76-4088B75F7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1827-B1EF-5A4E-8CE1-1C44181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6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6AB0E6-8C90-2E4F-B453-5C45355EF3E6}"/>
              </a:ext>
            </a:extLst>
          </p:cNvPr>
          <p:cNvSpPr txBox="1"/>
          <p:nvPr/>
        </p:nvSpPr>
        <p:spPr>
          <a:xfrm>
            <a:off x="296563" y="333632"/>
            <a:ext cx="6644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RHIC/Experiments Coordination Meeting: Run 22, 11/16/2021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637A4-F1DF-8743-A24A-8C658F35385A}"/>
              </a:ext>
            </a:extLst>
          </p:cNvPr>
          <p:cNvSpPr txBox="1"/>
          <p:nvPr/>
        </p:nvSpPr>
        <p:spPr>
          <a:xfrm>
            <a:off x="2718487" y="2351902"/>
            <a:ext cx="4851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Setup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of (an) improvement relative to Run 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Startup plan modifications with the delay</a:t>
            </a:r>
          </a:p>
        </p:txBody>
      </p:sp>
    </p:spTree>
    <p:extLst>
      <p:ext uri="{BB962C8B-B14F-4D97-AF65-F5344CB8AC3E}">
        <p14:creationId xmlns:p14="http://schemas.microsoft.com/office/powerpoint/2010/main" val="142033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431E-882D-6648-98DF-978FE66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B84E3-8327-044E-AB4F-CAD1B29C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RHIC cooldown started Mon 11/15</a:t>
            </a:r>
          </a:p>
          <a:p>
            <a:pPr lvl="1"/>
            <a:r>
              <a:rPr lang="en-US" dirty="0"/>
              <a:t>Full cooldown delays first beam to ~12/5 (for </a:t>
            </a:r>
            <a:r>
              <a:rPr lang="en-US" dirty="0" err="1"/>
              <a:t>cryo</a:t>
            </a:r>
            <a:r>
              <a:rPr lang="en-US" dirty="0"/>
              <a:t> work)</a:t>
            </a:r>
          </a:p>
          <a:p>
            <a:r>
              <a:rPr lang="en-US" dirty="0"/>
              <a:t>AGS setup paused for </a:t>
            </a:r>
            <a:r>
              <a:rPr lang="en-US" dirty="0" err="1"/>
              <a:t>BtA</a:t>
            </a:r>
            <a:r>
              <a:rPr lang="en-US" dirty="0"/>
              <a:t> obstruction remediation</a:t>
            </a:r>
          </a:p>
          <a:p>
            <a:pPr lvl="1"/>
            <a:r>
              <a:rPr lang="en-US" dirty="0"/>
              <a:t>Replacement of valve piece with bellows with nitrogen scrubbing and partial bake to hopefully avoid a full bakeout (Fri 11/19 eve—Mon 11/22 morning).</a:t>
            </a:r>
          </a:p>
          <a:p>
            <a:pPr lvl="1"/>
            <a:r>
              <a:rPr lang="en-US" dirty="0"/>
              <a:t>Resumption of AGS setup Monday if pressure checks out.</a:t>
            </a:r>
          </a:p>
          <a:p>
            <a:pPr lvl="1"/>
            <a:r>
              <a:rPr lang="en-US" dirty="0"/>
              <a:t>Leaves 2 calendar weeks for AGS setup.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7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FF7FCB-AF59-854B-A938-2D0F34992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8014" y="6316595"/>
            <a:ext cx="432486" cy="365125"/>
          </a:xfrm>
          <a:prstGeom prst="rect">
            <a:avLst/>
          </a:prstGeom>
        </p:spPr>
        <p:txBody>
          <a:bodyPr lIns="0" tIns="0" rIns="45720" bIns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3A556B-7C63-244D-9B7C-B0EA8042B330}" type="slidenum">
              <a:rPr lang="en-US" smtClean="0"/>
              <a:pPr/>
              <a:t>3</a:t>
            </a:fld>
            <a:endParaRPr lang="en-US" sz="10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7BE1D70-C606-7643-A857-3DB2AEC81550}"/>
              </a:ext>
            </a:extLst>
          </p:cNvPr>
          <p:cNvSpPr txBox="1">
            <a:spLocks/>
          </p:cNvSpPr>
          <p:nvPr/>
        </p:nvSpPr>
        <p:spPr>
          <a:xfrm>
            <a:off x="9729452" y="5801643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0C60B0D9-1E26-5142-91E7-C8A67422DCC3}" type="slidenum">
              <a:rPr lang="ja-JP" altLang="en-US" sz="1400" b="0" smtClean="0">
                <a:solidFill>
                  <a:schemeClr val="bg2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ja-JP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Content Placeholder 2" descr="Booster-AGS-pp_2013_Tue_Apr_23_2013_083608.gif">
            <a:extLst>
              <a:ext uri="{FF2B5EF4-FFF2-40B4-BE49-F238E27FC236}">
                <a16:creationId xmlns:a16="http://schemas.microsoft.com/office/drawing/2014/main" id="{D23AE429-2F95-1841-8337-047F407A6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3" r="-313"/>
          <a:stretch/>
        </p:blipFill>
        <p:spPr>
          <a:xfrm>
            <a:off x="5709042" y="74142"/>
            <a:ext cx="6314941" cy="6574676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6E9D94D5-FE18-6343-8F5D-A3CE235FB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552" y="150342"/>
            <a:ext cx="1521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Polarization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2856F057-02C0-AC42-8627-C0F3EFBA6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306" y="2705725"/>
            <a:ext cx="2584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Emittance </a:t>
            </a:r>
            <a:r>
              <a:rPr lang="en-US" altLang="en-US" sz="1800" dirty="0"/>
              <a:t>(95%,norm)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5962257D-1473-B941-8842-B00733C44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352" y="4007997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Intensity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8E4A910F-D094-5047-A333-D6239119B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4952" y="912342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H=1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6A386177-3099-B54A-9391-CD05B1A0C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1952" y="683742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H=2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1F6B15-DD0B-BA4E-9B92-0C66FCBAF940}"/>
              </a:ext>
            </a:extLst>
          </p:cNvPr>
          <p:cNvSpPr txBox="1"/>
          <p:nvPr/>
        </p:nvSpPr>
        <p:spPr>
          <a:xfrm>
            <a:off x="10150094" y="6503746"/>
            <a:ext cx="204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Data from H. Huang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3337005-1F3D-094B-823A-469D70AC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62" y="48614"/>
            <a:ext cx="12192000" cy="75390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Two bunches in AGS from Run 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DDE0CE-8839-7D47-8649-EE797E92B9FE}"/>
              </a:ext>
            </a:extLst>
          </p:cNvPr>
          <p:cNvSpPr txBox="1"/>
          <p:nvPr/>
        </p:nvSpPr>
        <p:spPr>
          <a:xfrm>
            <a:off x="296562" y="1083792"/>
            <a:ext cx="54860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Run 13, proton bunches were captured on h=2 at Booster injection and accelerated to AGS extraction as two bunches as a test</a:t>
            </a:r>
          </a:p>
          <a:p>
            <a:endParaRPr lang="en-US" i="1" dirty="0"/>
          </a:p>
          <a:p>
            <a:r>
              <a:rPr lang="en-US" dirty="0"/>
              <a:t>Improvement at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20% emittance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12% (relative) polarization improvement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Center-measured in 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The proposed scheme splits in the Booster instead of h=2 capture to preserve dual harmonic capture (which gives lower peak currents at Booster injection)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7162C6-DA54-4A43-BFC5-199F30D10008}"/>
              </a:ext>
            </a:extLst>
          </p:cNvPr>
          <p:cNvSpPr/>
          <p:nvPr/>
        </p:nvSpPr>
        <p:spPr>
          <a:xfrm>
            <a:off x="10321159" y="5665075"/>
            <a:ext cx="1574279" cy="89337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3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CB8D8E-B8BC-AB42-A502-94DF07197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8014" y="6316595"/>
            <a:ext cx="432486" cy="365125"/>
          </a:xfrm>
          <a:prstGeom prst="rect">
            <a:avLst/>
          </a:prstGeom>
        </p:spPr>
        <p:txBody>
          <a:bodyPr lIns="0" tIns="0" rIns="45720" bIns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3A556B-7C63-244D-9B7C-B0EA8042B330}" type="slidenum">
              <a:rPr lang="en-US" smtClean="0"/>
              <a:pPr/>
              <a:t>4</a:t>
            </a:fld>
            <a:endParaRPr lang="en-US" sz="1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E4DF5-E28F-614A-BD96-C8DF3A824995}"/>
              </a:ext>
            </a:extLst>
          </p:cNvPr>
          <p:cNvSpPr/>
          <p:nvPr/>
        </p:nvSpPr>
        <p:spPr>
          <a:xfrm>
            <a:off x="4378165" y="1108928"/>
            <a:ext cx="7340191" cy="2163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FB55CD-AD61-6F41-AB64-2763030CFDF3}"/>
              </a:ext>
            </a:extLst>
          </p:cNvPr>
          <p:cNvSpPr txBox="1"/>
          <p:nvPr/>
        </p:nvSpPr>
        <p:spPr>
          <a:xfrm>
            <a:off x="3986784" y="973003"/>
            <a:ext cx="8205216" cy="3000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Present scheme:  Single bunch from source to RHIC, dual harmonic RF at Booster and AGS injection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AB23FE9-8A95-624E-8932-42533FB38751}"/>
              </a:ext>
            </a:extLst>
          </p:cNvPr>
          <p:cNvCxnSpPr>
            <a:cxnSpLocks/>
          </p:cNvCxnSpPr>
          <p:nvPr/>
        </p:nvCxnSpPr>
        <p:spPr>
          <a:xfrm>
            <a:off x="4977993" y="2685616"/>
            <a:ext cx="1175893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93833273-9F57-EC4A-B695-93422AB34FC7}"/>
              </a:ext>
            </a:extLst>
          </p:cNvPr>
          <p:cNvGrpSpPr/>
          <p:nvPr/>
        </p:nvGrpSpPr>
        <p:grpSpPr>
          <a:xfrm>
            <a:off x="5021989" y="2468816"/>
            <a:ext cx="565446" cy="158026"/>
            <a:chOff x="6107695" y="2644585"/>
            <a:chExt cx="768918" cy="18825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4921CBB-0668-FD4F-9A22-EE028D910041}"/>
                </a:ext>
              </a:extLst>
            </p:cNvPr>
            <p:cNvSpPr/>
            <p:nvPr/>
          </p:nvSpPr>
          <p:spPr>
            <a:xfrm>
              <a:off x="6107695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BA701BB-E332-534A-BB47-CFD189B845F0}"/>
                </a:ext>
              </a:extLst>
            </p:cNvPr>
            <p:cNvSpPr/>
            <p:nvPr/>
          </p:nvSpPr>
          <p:spPr>
            <a:xfrm>
              <a:off x="6340094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E7A78A-FC0A-E744-9BF2-755DAA75E0D7}"/>
              </a:ext>
            </a:extLst>
          </p:cNvPr>
          <p:cNvCxnSpPr>
            <a:cxnSpLocks/>
          </p:cNvCxnSpPr>
          <p:nvPr/>
        </p:nvCxnSpPr>
        <p:spPr>
          <a:xfrm flipH="1">
            <a:off x="6146262" y="2118217"/>
            <a:ext cx="343703" cy="583073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A5F0-0E2A-2742-9A27-2DEFEAC02C17}"/>
              </a:ext>
            </a:extLst>
          </p:cNvPr>
          <p:cNvCxnSpPr>
            <a:cxnSpLocks/>
          </p:cNvCxnSpPr>
          <p:nvPr/>
        </p:nvCxnSpPr>
        <p:spPr>
          <a:xfrm>
            <a:off x="10236276" y="2130139"/>
            <a:ext cx="250513" cy="639633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1ADE32-5B0E-6E43-A9B6-384D79821348}"/>
              </a:ext>
            </a:extLst>
          </p:cNvPr>
          <p:cNvCxnSpPr>
            <a:cxnSpLocks/>
          </p:cNvCxnSpPr>
          <p:nvPr/>
        </p:nvCxnSpPr>
        <p:spPr>
          <a:xfrm>
            <a:off x="8022343" y="2700548"/>
            <a:ext cx="825561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1C7DCD-A9B5-F946-ADEB-7C51C5A60AD6}"/>
              </a:ext>
            </a:extLst>
          </p:cNvPr>
          <p:cNvCxnSpPr>
            <a:cxnSpLocks/>
          </p:cNvCxnSpPr>
          <p:nvPr/>
        </p:nvCxnSpPr>
        <p:spPr>
          <a:xfrm flipH="1">
            <a:off x="8853686" y="2139827"/>
            <a:ext cx="311497" cy="573686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6A24F5-12F2-A140-89D7-D2B16768B0A4}"/>
              </a:ext>
            </a:extLst>
          </p:cNvPr>
          <p:cNvCxnSpPr>
            <a:cxnSpLocks/>
          </p:cNvCxnSpPr>
          <p:nvPr/>
        </p:nvCxnSpPr>
        <p:spPr>
          <a:xfrm>
            <a:off x="9158458" y="2146550"/>
            <a:ext cx="1072563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C035F1-8898-1042-BB5B-98BE08401999}"/>
              </a:ext>
            </a:extLst>
          </p:cNvPr>
          <p:cNvCxnSpPr>
            <a:cxnSpLocks/>
          </p:cNvCxnSpPr>
          <p:nvPr/>
        </p:nvCxnSpPr>
        <p:spPr>
          <a:xfrm>
            <a:off x="6487915" y="2105706"/>
            <a:ext cx="277764" cy="642794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62CEE5-ED24-114B-B03A-32155F790CFF}"/>
              </a:ext>
            </a:extLst>
          </p:cNvPr>
          <p:cNvGrpSpPr/>
          <p:nvPr/>
        </p:nvGrpSpPr>
        <p:grpSpPr>
          <a:xfrm>
            <a:off x="8123550" y="2476057"/>
            <a:ext cx="565446" cy="158026"/>
            <a:chOff x="6107695" y="2644585"/>
            <a:chExt cx="768918" cy="18825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19CCC9-CE17-CA48-B42B-42384F30F153}"/>
                </a:ext>
              </a:extLst>
            </p:cNvPr>
            <p:cNvSpPr/>
            <p:nvPr/>
          </p:nvSpPr>
          <p:spPr>
            <a:xfrm>
              <a:off x="6107695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AAF433-688D-354B-A297-1B28452BC06D}"/>
                </a:ext>
              </a:extLst>
            </p:cNvPr>
            <p:cNvSpPr/>
            <p:nvPr/>
          </p:nvSpPr>
          <p:spPr>
            <a:xfrm>
              <a:off x="6340094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388E615-43D3-A64E-8FDD-1B18310C6A81}"/>
              </a:ext>
            </a:extLst>
          </p:cNvPr>
          <p:cNvSpPr/>
          <p:nvPr/>
        </p:nvSpPr>
        <p:spPr>
          <a:xfrm>
            <a:off x="9600312" y="1942239"/>
            <a:ext cx="188460" cy="1320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B89656-86A1-6C46-BFB8-B0BBDCA5DE67}"/>
              </a:ext>
            </a:extLst>
          </p:cNvPr>
          <p:cNvCxnSpPr>
            <a:cxnSpLocks/>
          </p:cNvCxnSpPr>
          <p:nvPr/>
        </p:nvCxnSpPr>
        <p:spPr>
          <a:xfrm>
            <a:off x="6939954" y="2038140"/>
            <a:ext cx="1067218" cy="605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2CE4BC-9508-C04C-89B0-E7417F0A441B}"/>
              </a:ext>
            </a:extLst>
          </p:cNvPr>
          <p:cNvGrpSpPr/>
          <p:nvPr/>
        </p:nvGrpSpPr>
        <p:grpSpPr>
          <a:xfrm>
            <a:off x="6214500" y="1948545"/>
            <a:ext cx="565446" cy="158026"/>
            <a:chOff x="6107695" y="2644585"/>
            <a:chExt cx="768918" cy="18825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B52AD0D-0181-FB44-8163-2499BE26DBCA}"/>
                </a:ext>
              </a:extLst>
            </p:cNvPr>
            <p:cNvSpPr/>
            <p:nvPr/>
          </p:nvSpPr>
          <p:spPr>
            <a:xfrm>
              <a:off x="6107695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64AC6F3-B695-4D47-869B-767121006F22}"/>
                </a:ext>
              </a:extLst>
            </p:cNvPr>
            <p:cNvSpPr/>
            <p:nvPr/>
          </p:nvSpPr>
          <p:spPr>
            <a:xfrm>
              <a:off x="6340094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E97A59B3-369F-2C49-8DBD-CCAF55E7675C}"/>
              </a:ext>
            </a:extLst>
          </p:cNvPr>
          <p:cNvSpPr txBox="1"/>
          <p:nvPr/>
        </p:nvSpPr>
        <p:spPr>
          <a:xfrm rot="1827072">
            <a:off x="7116179" y="2012555"/>
            <a:ext cx="79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Extract to AGS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A1982AC-704E-134E-9E78-145E57971691}"/>
              </a:ext>
            </a:extLst>
          </p:cNvPr>
          <p:cNvCxnSpPr>
            <a:cxnSpLocks/>
          </p:cNvCxnSpPr>
          <p:nvPr/>
        </p:nvCxnSpPr>
        <p:spPr>
          <a:xfrm>
            <a:off x="10328045" y="2087816"/>
            <a:ext cx="1017276" cy="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4D2F4C7-47FA-DB41-8B02-1898B5830915}"/>
              </a:ext>
            </a:extLst>
          </p:cNvPr>
          <p:cNvSpPr txBox="1"/>
          <p:nvPr/>
        </p:nvSpPr>
        <p:spPr>
          <a:xfrm rot="21598813">
            <a:off x="10520558" y="1748869"/>
            <a:ext cx="82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Extract to RHIC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F3B9967-B94A-EA4F-8D56-B676A8EE6026}"/>
              </a:ext>
            </a:extLst>
          </p:cNvPr>
          <p:cNvCxnSpPr>
            <a:cxnSpLocks/>
          </p:cNvCxnSpPr>
          <p:nvPr/>
        </p:nvCxnSpPr>
        <p:spPr>
          <a:xfrm>
            <a:off x="4901459" y="5069276"/>
            <a:ext cx="841976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959AC2-B02E-A746-8D86-216AA7D6288D}"/>
              </a:ext>
            </a:extLst>
          </p:cNvPr>
          <p:cNvGrpSpPr/>
          <p:nvPr/>
        </p:nvGrpSpPr>
        <p:grpSpPr>
          <a:xfrm>
            <a:off x="5034102" y="4836753"/>
            <a:ext cx="576689" cy="141193"/>
            <a:chOff x="6107695" y="2644585"/>
            <a:chExt cx="768918" cy="188257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65D4E52-58F5-4345-B582-E7908E391B68}"/>
                </a:ext>
              </a:extLst>
            </p:cNvPr>
            <p:cNvSpPr/>
            <p:nvPr/>
          </p:nvSpPr>
          <p:spPr>
            <a:xfrm>
              <a:off x="6107695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0718111-4BC0-E74F-B208-4B701CFDA9CD}"/>
                </a:ext>
              </a:extLst>
            </p:cNvPr>
            <p:cNvSpPr/>
            <p:nvPr/>
          </p:nvSpPr>
          <p:spPr>
            <a:xfrm>
              <a:off x="6340094" y="2644585"/>
              <a:ext cx="536519" cy="1882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AA987BB-49D9-A846-85C3-45E1ADDE0C77}"/>
              </a:ext>
            </a:extLst>
          </p:cNvPr>
          <p:cNvCxnSpPr>
            <a:cxnSpLocks/>
          </p:cNvCxnSpPr>
          <p:nvPr/>
        </p:nvCxnSpPr>
        <p:spPr>
          <a:xfrm flipH="1">
            <a:off x="5729988" y="4802285"/>
            <a:ext cx="187746" cy="287162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D284FA0-3143-AB49-A419-EAB1522C5DE3}"/>
              </a:ext>
            </a:extLst>
          </p:cNvPr>
          <p:cNvCxnSpPr>
            <a:cxnSpLocks/>
          </p:cNvCxnSpPr>
          <p:nvPr/>
        </p:nvCxnSpPr>
        <p:spPr>
          <a:xfrm>
            <a:off x="5917735" y="4802285"/>
            <a:ext cx="459890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6A4108F-03DA-D646-AA35-61B1CCAE6AD6}"/>
              </a:ext>
            </a:extLst>
          </p:cNvPr>
          <p:cNvSpPr/>
          <p:nvPr/>
        </p:nvSpPr>
        <p:spPr>
          <a:xfrm>
            <a:off x="6177752" y="4584322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62385B0-1A5B-5448-91EC-D4B709ACCC2C}"/>
              </a:ext>
            </a:extLst>
          </p:cNvPr>
          <p:cNvCxnSpPr>
            <a:cxnSpLocks/>
          </p:cNvCxnSpPr>
          <p:nvPr/>
        </p:nvCxnSpPr>
        <p:spPr>
          <a:xfrm flipH="1">
            <a:off x="6377625" y="4500330"/>
            <a:ext cx="187746" cy="301955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B4FB42-1210-C546-8122-E8CF376AF1EC}"/>
              </a:ext>
            </a:extLst>
          </p:cNvPr>
          <p:cNvCxnSpPr>
            <a:cxnSpLocks/>
          </p:cNvCxnSpPr>
          <p:nvPr/>
        </p:nvCxnSpPr>
        <p:spPr>
          <a:xfrm>
            <a:off x="6565371" y="4500330"/>
            <a:ext cx="296643" cy="523377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8C753D53-5832-7447-97C3-E6711E4A6131}"/>
              </a:ext>
            </a:extLst>
          </p:cNvPr>
          <p:cNvSpPr/>
          <p:nvPr/>
        </p:nvSpPr>
        <p:spPr>
          <a:xfrm>
            <a:off x="5924436" y="4587724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0E41526-91C9-704C-9F7B-CEEA0E7EC65C}"/>
              </a:ext>
            </a:extLst>
          </p:cNvPr>
          <p:cNvSpPr/>
          <p:nvPr/>
        </p:nvSpPr>
        <p:spPr>
          <a:xfrm>
            <a:off x="6594224" y="4313246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2D02167-61AB-9F49-ABBA-3419BDC98054}"/>
              </a:ext>
            </a:extLst>
          </p:cNvPr>
          <p:cNvSpPr/>
          <p:nvPr/>
        </p:nvSpPr>
        <p:spPr>
          <a:xfrm>
            <a:off x="6340908" y="4316648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67B3C3-6156-D34A-8181-AC0C7E79DA55}"/>
              </a:ext>
            </a:extLst>
          </p:cNvPr>
          <p:cNvSpPr txBox="1"/>
          <p:nvPr/>
        </p:nvSpPr>
        <p:spPr>
          <a:xfrm>
            <a:off x="6379568" y="4103412"/>
            <a:ext cx="1385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3B90FD-6368-DD4B-BB4B-389D96C97B52}"/>
              </a:ext>
            </a:extLst>
          </p:cNvPr>
          <p:cNvSpPr txBox="1"/>
          <p:nvPr/>
        </p:nvSpPr>
        <p:spPr>
          <a:xfrm>
            <a:off x="4750739" y="2799501"/>
            <a:ext cx="2162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Dual harmonic RF (h=1,2,adiabatic capture)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48AD44-5687-0C43-95A0-05671E571015}"/>
              </a:ext>
            </a:extLst>
          </p:cNvPr>
          <p:cNvSpPr txBox="1"/>
          <p:nvPr/>
        </p:nvSpPr>
        <p:spPr>
          <a:xfrm>
            <a:off x="7733006" y="2796331"/>
            <a:ext cx="1215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Dual harmonic RF (h=6,12)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9E4C5DB-5B59-D443-980E-44BA750DF1FC}"/>
              </a:ext>
            </a:extLst>
          </p:cNvPr>
          <p:cNvSpPr txBox="1"/>
          <p:nvPr/>
        </p:nvSpPr>
        <p:spPr>
          <a:xfrm>
            <a:off x="5045290" y="1911531"/>
            <a:ext cx="912897" cy="300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Booster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6835648-D3D6-9444-ADAB-3069002850B6}"/>
              </a:ext>
            </a:extLst>
          </p:cNvPr>
          <p:cNvSpPr txBox="1"/>
          <p:nvPr/>
        </p:nvSpPr>
        <p:spPr>
          <a:xfrm>
            <a:off x="7978176" y="1903014"/>
            <a:ext cx="708515" cy="300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AGS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6FA656-979F-A547-8A37-2A022F5DD787}"/>
              </a:ext>
            </a:extLst>
          </p:cNvPr>
          <p:cNvCxnSpPr>
            <a:cxnSpLocks/>
          </p:cNvCxnSpPr>
          <p:nvPr/>
        </p:nvCxnSpPr>
        <p:spPr>
          <a:xfrm>
            <a:off x="6912959" y="4424415"/>
            <a:ext cx="975785" cy="53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67BAE79-7DE6-E94D-A556-FDB691166A61}"/>
              </a:ext>
            </a:extLst>
          </p:cNvPr>
          <p:cNvSpPr txBox="1"/>
          <p:nvPr/>
        </p:nvSpPr>
        <p:spPr>
          <a:xfrm rot="1688218">
            <a:off x="7032258" y="4342420"/>
            <a:ext cx="80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Extract to AGS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00ED102-DE42-9F48-BEB0-D54CCCF816BA}"/>
              </a:ext>
            </a:extLst>
          </p:cNvPr>
          <p:cNvCxnSpPr>
            <a:cxnSpLocks/>
          </p:cNvCxnSpPr>
          <p:nvPr/>
        </p:nvCxnSpPr>
        <p:spPr>
          <a:xfrm>
            <a:off x="10486601" y="4501723"/>
            <a:ext cx="255494" cy="57150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171C117-63E2-B446-B4E1-0290E1C4453E}"/>
              </a:ext>
            </a:extLst>
          </p:cNvPr>
          <p:cNvCxnSpPr>
            <a:cxnSpLocks/>
          </p:cNvCxnSpPr>
          <p:nvPr/>
        </p:nvCxnSpPr>
        <p:spPr>
          <a:xfrm>
            <a:off x="7965149" y="5059776"/>
            <a:ext cx="841976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59B1F57-90B0-2044-9F01-2E6BA1B22037}"/>
              </a:ext>
            </a:extLst>
          </p:cNvPr>
          <p:cNvCxnSpPr>
            <a:cxnSpLocks/>
          </p:cNvCxnSpPr>
          <p:nvPr/>
        </p:nvCxnSpPr>
        <p:spPr>
          <a:xfrm flipH="1">
            <a:off x="8793678" y="4511411"/>
            <a:ext cx="339024" cy="561812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36A88F4-672D-B449-A4CD-31D3F019F78C}"/>
              </a:ext>
            </a:extLst>
          </p:cNvPr>
          <p:cNvCxnSpPr>
            <a:cxnSpLocks/>
          </p:cNvCxnSpPr>
          <p:nvPr/>
        </p:nvCxnSpPr>
        <p:spPr>
          <a:xfrm>
            <a:off x="9125979" y="4518135"/>
            <a:ext cx="1360622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BA98623-7CA8-A048-9BF2-5AED16D521FA}"/>
              </a:ext>
            </a:extLst>
          </p:cNvPr>
          <p:cNvCxnSpPr>
            <a:cxnSpLocks/>
          </p:cNvCxnSpPr>
          <p:nvPr/>
        </p:nvCxnSpPr>
        <p:spPr>
          <a:xfrm flipV="1">
            <a:off x="10333840" y="4360766"/>
            <a:ext cx="1037503" cy="2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BC4532E-14AF-F641-AC63-0581C08FA4E4}"/>
              </a:ext>
            </a:extLst>
          </p:cNvPr>
          <p:cNvSpPr txBox="1"/>
          <p:nvPr/>
        </p:nvSpPr>
        <p:spPr>
          <a:xfrm rot="21598813">
            <a:off x="10521847" y="4036275"/>
            <a:ext cx="84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Extract to RHIC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A373C6-FD9F-FD47-8471-D4974D04F32E}"/>
              </a:ext>
            </a:extLst>
          </p:cNvPr>
          <p:cNvSpPr txBox="1"/>
          <p:nvPr/>
        </p:nvSpPr>
        <p:spPr>
          <a:xfrm>
            <a:off x="8036998" y="4033646"/>
            <a:ext cx="608642" cy="300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AGS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15D86D3-5769-4048-83E8-909E10902759}"/>
              </a:ext>
            </a:extLst>
          </p:cNvPr>
          <p:cNvCxnSpPr>
            <a:cxnSpLocks/>
          </p:cNvCxnSpPr>
          <p:nvPr/>
        </p:nvCxnSpPr>
        <p:spPr>
          <a:xfrm flipV="1">
            <a:off x="6083679" y="2179939"/>
            <a:ext cx="271478" cy="416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B3A6F30-F395-7A4A-A024-BF9FB9E6CDCD}"/>
              </a:ext>
            </a:extLst>
          </p:cNvPr>
          <p:cNvCxnSpPr>
            <a:cxnSpLocks/>
          </p:cNvCxnSpPr>
          <p:nvPr/>
        </p:nvCxnSpPr>
        <p:spPr>
          <a:xfrm flipV="1">
            <a:off x="8767460" y="2125457"/>
            <a:ext cx="277536" cy="457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3F561C3E-F1C3-CA40-82E2-51216FCA874C}"/>
              </a:ext>
            </a:extLst>
          </p:cNvPr>
          <p:cNvSpPr/>
          <p:nvPr/>
        </p:nvSpPr>
        <p:spPr>
          <a:xfrm>
            <a:off x="8374549" y="4838799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34DA8DD-353F-1340-9B1B-13DB442E2190}"/>
              </a:ext>
            </a:extLst>
          </p:cNvPr>
          <p:cNvSpPr/>
          <p:nvPr/>
        </p:nvSpPr>
        <p:spPr>
          <a:xfrm>
            <a:off x="8121233" y="4842201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B46B74C-1D9E-194A-B0EB-8D26AB3BEEF2}"/>
              </a:ext>
            </a:extLst>
          </p:cNvPr>
          <p:cNvSpPr/>
          <p:nvPr/>
        </p:nvSpPr>
        <p:spPr>
          <a:xfrm>
            <a:off x="7998323" y="4840845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F6CC5DB-4AE8-6443-BDB0-211C7C693413}"/>
              </a:ext>
            </a:extLst>
          </p:cNvPr>
          <p:cNvSpPr/>
          <p:nvPr/>
        </p:nvSpPr>
        <p:spPr>
          <a:xfrm>
            <a:off x="8515679" y="4838122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4857A8F-4E7C-C045-BAD6-264659296A33}"/>
              </a:ext>
            </a:extLst>
          </p:cNvPr>
          <p:cNvSpPr/>
          <p:nvPr/>
        </p:nvSpPr>
        <p:spPr>
          <a:xfrm>
            <a:off x="9044996" y="4290170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6520652-139C-4E43-8FBE-D2AF1E633581}"/>
              </a:ext>
            </a:extLst>
          </p:cNvPr>
          <p:cNvSpPr/>
          <p:nvPr/>
        </p:nvSpPr>
        <p:spPr>
          <a:xfrm>
            <a:off x="9297063" y="4290243"/>
            <a:ext cx="224372" cy="1411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06E3E1E-39D7-464C-98A7-F79812F7FB63}"/>
              </a:ext>
            </a:extLst>
          </p:cNvPr>
          <p:cNvCxnSpPr>
            <a:cxnSpLocks/>
          </p:cNvCxnSpPr>
          <p:nvPr/>
        </p:nvCxnSpPr>
        <p:spPr>
          <a:xfrm>
            <a:off x="9697606" y="4354434"/>
            <a:ext cx="226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4B4248F8-D551-2943-8763-E059BA2A1F61}"/>
              </a:ext>
            </a:extLst>
          </p:cNvPr>
          <p:cNvSpPr txBox="1"/>
          <p:nvPr/>
        </p:nvSpPr>
        <p:spPr>
          <a:xfrm>
            <a:off x="4572624" y="5218983"/>
            <a:ext cx="1239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Dual harmonic RF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34E3DAB-6FF4-8147-9D04-4CC431A06AF4}"/>
              </a:ext>
            </a:extLst>
          </p:cNvPr>
          <p:cNvSpPr txBox="1"/>
          <p:nvPr/>
        </p:nvSpPr>
        <p:spPr>
          <a:xfrm>
            <a:off x="5264264" y="4041611"/>
            <a:ext cx="884543" cy="300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Booster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88356CB-49BA-AF4F-890A-51D4A72A81B5}"/>
              </a:ext>
            </a:extLst>
          </p:cNvPr>
          <p:cNvSpPr/>
          <p:nvPr/>
        </p:nvSpPr>
        <p:spPr>
          <a:xfrm>
            <a:off x="4378165" y="3763328"/>
            <a:ext cx="7340191" cy="2224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FA2D69-EAF0-0341-A231-17F5616EC84D}"/>
              </a:ext>
            </a:extLst>
          </p:cNvPr>
          <p:cNvSpPr txBox="1"/>
          <p:nvPr/>
        </p:nvSpPr>
        <p:spPr>
          <a:xfrm>
            <a:off x="4397392" y="3543496"/>
            <a:ext cx="6648560" cy="3000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Proposed scheme: Add a longitudinal split in Booster and merge in AGS at 25.5 GeV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9E2321-41F5-DD44-854A-551253F0E31A}"/>
              </a:ext>
            </a:extLst>
          </p:cNvPr>
          <p:cNvSpPr txBox="1"/>
          <p:nvPr/>
        </p:nvSpPr>
        <p:spPr>
          <a:xfrm>
            <a:off x="7751226" y="5232515"/>
            <a:ext cx="1239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Dual harmonic RF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9DCE6F-9942-AB43-9F53-6F97F866BAB5}"/>
              </a:ext>
            </a:extLst>
          </p:cNvPr>
          <p:cNvSpPr txBox="1"/>
          <p:nvPr/>
        </p:nvSpPr>
        <p:spPr>
          <a:xfrm>
            <a:off x="5813009" y="5222348"/>
            <a:ext cx="83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Bunch Split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1D12194-6BA7-0D4B-9EE5-FA19D0262C39}"/>
              </a:ext>
            </a:extLst>
          </p:cNvPr>
          <p:cNvCxnSpPr>
            <a:cxnSpLocks/>
          </p:cNvCxnSpPr>
          <p:nvPr/>
        </p:nvCxnSpPr>
        <p:spPr>
          <a:xfrm flipV="1">
            <a:off x="6133800" y="4875656"/>
            <a:ext cx="0" cy="3299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626E160-D8C8-334F-8877-E37ED4FCC56C}"/>
              </a:ext>
            </a:extLst>
          </p:cNvPr>
          <p:cNvCxnSpPr>
            <a:cxnSpLocks/>
          </p:cNvCxnSpPr>
          <p:nvPr/>
        </p:nvCxnSpPr>
        <p:spPr>
          <a:xfrm flipV="1">
            <a:off x="5302456" y="5089447"/>
            <a:ext cx="0" cy="186386"/>
          </a:xfrm>
          <a:prstGeom prst="straightConnector1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4A2A864-62D6-BF42-8F62-FEB75EBB8CF2}"/>
              </a:ext>
            </a:extLst>
          </p:cNvPr>
          <p:cNvCxnSpPr>
            <a:cxnSpLocks/>
          </p:cNvCxnSpPr>
          <p:nvPr/>
        </p:nvCxnSpPr>
        <p:spPr>
          <a:xfrm>
            <a:off x="5307885" y="2866068"/>
            <a:ext cx="0" cy="2009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49F7723-CDCF-7F45-8DD8-14D03C561560}"/>
              </a:ext>
            </a:extLst>
          </p:cNvPr>
          <p:cNvCxnSpPr>
            <a:cxnSpLocks/>
          </p:cNvCxnSpPr>
          <p:nvPr/>
        </p:nvCxnSpPr>
        <p:spPr>
          <a:xfrm>
            <a:off x="8387656" y="2885711"/>
            <a:ext cx="0" cy="2009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C0E9ADC-4C79-6E41-A864-5E21FB09A858}"/>
              </a:ext>
            </a:extLst>
          </p:cNvPr>
          <p:cNvCxnSpPr>
            <a:cxnSpLocks/>
          </p:cNvCxnSpPr>
          <p:nvPr/>
        </p:nvCxnSpPr>
        <p:spPr>
          <a:xfrm flipV="1">
            <a:off x="8336977" y="5039210"/>
            <a:ext cx="0" cy="168521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4A51DDE-3237-BB4F-A32F-9E2E9D5ADAEA}"/>
              </a:ext>
            </a:extLst>
          </p:cNvPr>
          <p:cNvCxnSpPr>
            <a:cxnSpLocks/>
          </p:cNvCxnSpPr>
          <p:nvPr/>
        </p:nvCxnSpPr>
        <p:spPr>
          <a:xfrm>
            <a:off x="9568529" y="4513924"/>
            <a:ext cx="459890" cy="0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2B916B74-07CF-9045-BFE6-6BADD178EAD1}"/>
              </a:ext>
            </a:extLst>
          </p:cNvPr>
          <p:cNvSpPr txBox="1"/>
          <p:nvPr/>
        </p:nvSpPr>
        <p:spPr>
          <a:xfrm>
            <a:off x="9463803" y="4933988"/>
            <a:ext cx="971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Bunch Merge</a:t>
            </a:r>
          </a:p>
          <a:p>
            <a:r>
              <a:rPr lang="en-US" sz="1200" dirty="0">
                <a:solidFill>
                  <a:srgbClr val="FF0000"/>
                </a:solidFill>
              </a:rPr>
              <a:t>h=12-&gt;6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D4ABFD2-DBFB-D54D-8C0F-3332BA95782A}"/>
              </a:ext>
            </a:extLst>
          </p:cNvPr>
          <p:cNvCxnSpPr>
            <a:cxnSpLocks/>
          </p:cNvCxnSpPr>
          <p:nvPr/>
        </p:nvCxnSpPr>
        <p:spPr>
          <a:xfrm flipV="1">
            <a:off x="9784594" y="4587295"/>
            <a:ext cx="0" cy="3299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31D76AAD-45E0-BA4F-8F8E-64647232035D}"/>
              </a:ext>
            </a:extLst>
          </p:cNvPr>
          <p:cNvSpPr/>
          <p:nvPr/>
        </p:nvSpPr>
        <p:spPr>
          <a:xfrm>
            <a:off x="10063551" y="4291902"/>
            <a:ext cx="192207" cy="11794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0E1269F1-9D5B-794D-B8F8-439CF251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8255"/>
            <a:ext cx="12192000" cy="753905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Bunch split and merge scheme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88CEB39-E54F-B04D-9B02-77555E319B75}"/>
                  </a:ext>
                </a:extLst>
              </p:cNvPr>
              <p:cNvSpPr txBox="1"/>
              <p:nvPr/>
            </p:nvSpPr>
            <p:spPr>
              <a:xfrm>
                <a:off x="367866" y="3562581"/>
                <a:ext cx="3982745" cy="2889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Add a 1-&gt;2 bunch split during acceleration in the Booster</a:t>
                </a:r>
              </a:p>
              <a:p>
                <a:endParaRPr lang="en-US" dirty="0"/>
              </a:p>
              <a:p>
                <a:r>
                  <a:rPr lang="en-US" dirty="0"/>
                  <a:t>Reduces peak current at AGS injection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(optimally)</a:t>
                </a:r>
              </a:p>
              <a:p>
                <a:endParaRPr lang="en-US" dirty="0"/>
              </a:p>
              <a:p>
                <a:r>
                  <a:rPr lang="en-US" dirty="0"/>
                  <a:t>Requires a 2-&gt;1 merge at AGS extraction energy of 25 GeV to recovery the per bunch intensity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88CEB39-E54F-B04D-9B02-77555E319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66" y="3562581"/>
                <a:ext cx="3982745" cy="2889317"/>
              </a:xfrm>
              <a:prstGeom prst="rect">
                <a:avLst/>
              </a:prstGeom>
              <a:blipFill>
                <a:blip r:embed="rId2"/>
                <a:stretch>
                  <a:fillRect l="-1270" t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CD14C74E-1585-964C-9951-050C951D7135}"/>
              </a:ext>
            </a:extLst>
          </p:cNvPr>
          <p:cNvSpPr txBox="1"/>
          <p:nvPr/>
        </p:nvSpPr>
        <p:spPr>
          <a:xfrm>
            <a:off x="347840" y="991060"/>
            <a:ext cx="39827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 scheme:</a:t>
            </a:r>
          </a:p>
          <a:p>
            <a:r>
              <a:rPr lang="en-US" dirty="0"/>
              <a:t>A single pulse from the source remains a single bunch from source to collision</a:t>
            </a:r>
          </a:p>
          <a:p>
            <a:endParaRPr lang="en-US" dirty="0"/>
          </a:p>
          <a:p>
            <a:r>
              <a:rPr lang="en-US" dirty="0"/>
              <a:t>Booster and AGS injection both have defocusing RF harmonics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0E2FC-770D-D749-92EF-633E8065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257" y="105391"/>
            <a:ext cx="11049000" cy="365125"/>
          </a:xfrm>
        </p:spPr>
        <p:txBody>
          <a:bodyPr>
            <a:noAutofit/>
          </a:bodyPr>
          <a:lstStyle/>
          <a:p>
            <a:r>
              <a:rPr lang="en-US" sz="2800" dirty="0"/>
              <a:t>Run 21 Split/merge test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B37BF9-0CE0-7646-A4F5-0B7E3A25C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8014" y="6316595"/>
            <a:ext cx="432486" cy="365125"/>
          </a:xfrm>
          <a:prstGeom prst="rect">
            <a:avLst/>
          </a:prstGeom>
        </p:spPr>
        <p:txBody>
          <a:bodyPr lIns="0" tIns="0" rIns="45720" bIns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3A556B-7C63-244D-9B7C-B0EA8042B330}" type="slidenum">
              <a:rPr lang="en-US" smtClean="0"/>
              <a:pPr/>
              <a:t>5</a:t>
            </a:fld>
            <a:endParaRPr lang="en-US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421EF-E848-274F-B777-423C059115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30" t="40699" r="35842" b="28016"/>
          <a:stretch/>
        </p:blipFill>
        <p:spPr>
          <a:xfrm>
            <a:off x="8141677" y="1064330"/>
            <a:ext cx="3217984" cy="28430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BB89F0-D14D-4D4C-A511-B7AFDCB2F2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53" t="40291" r="53824" b="23554"/>
          <a:stretch/>
        </p:blipFill>
        <p:spPr>
          <a:xfrm>
            <a:off x="4977983" y="1175507"/>
            <a:ext cx="1327638" cy="247943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0E2995-BA3D-0243-AE2C-AC1F0BBA0348}"/>
              </a:ext>
            </a:extLst>
          </p:cNvPr>
          <p:cNvCxnSpPr>
            <a:cxnSpLocks/>
          </p:cNvCxnSpPr>
          <p:nvPr/>
        </p:nvCxnSpPr>
        <p:spPr>
          <a:xfrm>
            <a:off x="5294502" y="3285661"/>
            <a:ext cx="669680" cy="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D02B6C-8E10-2443-B912-A8466280E645}"/>
              </a:ext>
            </a:extLst>
          </p:cNvPr>
          <p:cNvSpPr txBox="1"/>
          <p:nvPr/>
        </p:nvSpPr>
        <p:spPr>
          <a:xfrm>
            <a:off x="5294502" y="3285661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500 ns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ACB4610-9331-3241-8183-B8063FDAF0FE}"/>
              </a:ext>
            </a:extLst>
          </p:cNvPr>
          <p:cNvCxnSpPr/>
          <p:nvPr/>
        </p:nvCxnSpPr>
        <p:spPr>
          <a:xfrm flipV="1">
            <a:off x="4784549" y="1193092"/>
            <a:ext cx="0" cy="21980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7A43B4-A8E7-1340-92A5-179F9CE68FCE}"/>
              </a:ext>
            </a:extLst>
          </p:cNvPr>
          <p:cNvSpPr txBox="1"/>
          <p:nvPr/>
        </p:nvSpPr>
        <p:spPr>
          <a:xfrm rot="16200000">
            <a:off x="4237754" y="2134786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C54FC6-841B-6E43-8AB2-A688023BC523}"/>
              </a:ext>
            </a:extLst>
          </p:cNvPr>
          <p:cNvSpPr txBox="1"/>
          <p:nvPr/>
        </p:nvSpPr>
        <p:spPr>
          <a:xfrm>
            <a:off x="6097982" y="2846976"/>
            <a:ext cx="4010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h=1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1E1946-9786-DA49-AAB5-F456B0E6C049}"/>
              </a:ext>
            </a:extLst>
          </p:cNvPr>
          <p:cNvSpPr txBox="1"/>
          <p:nvPr/>
        </p:nvSpPr>
        <p:spPr>
          <a:xfrm>
            <a:off x="6097982" y="2196341"/>
            <a:ext cx="4010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h=2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2A7753-0A1E-0F4B-9DDE-5B159F7793C5}"/>
              </a:ext>
            </a:extLst>
          </p:cNvPr>
          <p:cNvSpPr txBox="1"/>
          <p:nvPr/>
        </p:nvSpPr>
        <p:spPr>
          <a:xfrm>
            <a:off x="6118639" y="1562814"/>
            <a:ext cx="4010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h=3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5A4F7F-3859-3243-BBD4-B7DA98FDAC8F}"/>
              </a:ext>
            </a:extLst>
          </p:cNvPr>
          <p:cNvSpPr txBox="1"/>
          <p:nvPr/>
        </p:nvSpPr>
        <p:spPr>
          <a:xfrm>
            <a:off x="4977983" y="758801"/>
            <a:ext cx="1244251" cy="323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/>
              <a:t>Booster split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3D5A4C-04F9-C645-890F-0FE7BD36D78B}"/>
              </a:ext>
            </a:extLst>
          </p:cNvPr>
          <p:cNvSpPr txBox="1"/>
          <p:nvPr/>
        </p:nvSpPr>
        <p:spPr>
          <a:xfrm>
            <a:off x="4094683" y="4082733"/>
            <a:ext cx="379671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Booster RF: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Capture on h=1, defocus (h=2)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 to merge porch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Split h=1→h=2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‘Squeeze’ h=3 to get bunch spacing for </a:t>
            </a:r>
            <a:r>
              <a:rPr lang="en-US" dirty="0" err="1"/>
              <a:t>BtA</a:t>
            </a:r>
            <a:r>
              <a:rPr lang="en-US" dirty="0"/>
              <a:t> transfer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1D8F9C-F825-F44E-8F38-59DDF13714C2}"/>
              </a:ext>
            </a:extLst>
          </p:cNvPr>
          <p:cNvSpPr txBox="1"/>
          <p:nvPr/>
        </p:nvSpPr>
        <p:spPr>
          <a:xfrm>
            <a:off x="9010330" y="710295"/>
            <a:ext cx="1189749" cy="323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/>
              <a:t>AGS Merge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D2A0D6-F2A3-2F45-B9D7-99D1B548EEDD}"/>
              </a:ext>
            </a:extLst>
          </p:cNvPr>
          <p:cNvSpPr txBox="1"/>
          <p:nvPr/>
        </p:nvSpPr>
        <p:spPr>
          <a:xfrm>
            <a:off x="11216503" y="2902372"/>
            <a:ext cx="4010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h=6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411D7-A612-404D-9A9E-EE8B9315EF87}"/>
              </a:ext>
            </a:extLst>
          </p:cNvPr>
          <p:cNvSpPr txBox="1"/>
          <p:nvPr/>
        </p:nvSpPr>
        <p:spPr>
          <a:xfrm>
            <a:off x="11216503" y="2251737"/>
            <a:ext cx="47160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h=12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40E734-5EF0-1447-AEEC-BC38A012A95F}"/>
              </a:ext>
            </a:extLst>
          </p:cNvPr>
          <p:cNvSpPr txBox="1"/>
          <p:nvPr/>
        </p:nvSpPr>
        <p:spPr>
          <a:xfrm>
            <a:off x="11237160" y="1618210"/>
            <a:ext cx="4010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h=6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0ABA4B-690B-AA4A-93B5-2F92ACDD818C}"/>
              </a:ext>
            </a:extLst>
          </p:cNvPr>
          <p:cNvSpPr txBox="1"/>
          <p:nvPr/>
        </p:nvSpPr>
        <p:spPr>
          <a:xfrm>
            <a:off x="8036952" y="4072217"/>
            <a:ext cx="379671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AGS RF: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Capture on h=6, defocus (h=12)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 to flattop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Squeeze h=6 →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Merge h=12 → 6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A9320FF-4DD8-894D-8672-BA1566F08BDA}"/>
              </a:ext>
            </a:extLst>
          </p:cNvPr>
          <p:cNvCxnSpPr>
            <a:cxnSpLocks/>
          </p:cNvCxnSpPr>
          <p:nvPr/>
        </p:nvCxnSpPr>
        <p:spPr>
          <a:xfrm>
            <a:off x="9136019" y="3577147"/>
            <a:ext cx="813739" cy="8025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731B9B8-81FD-6547-8119-B78C0B6230C5}"/>
              </a:ext>
            </a:extLst>
          </p:cNvPr>
          <p:cNvSpPr txBox="1"/>
          <p:nvPr/>
        </p:nvSpPr>
        <p:spPr>
          <a:xfrm>
            <a:off x="9136019" y="3577147"/>
            <a:ext cx="799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200 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AA10B5-1FDB-0A46-AF5D-635A2B84E92D}"/>
              </a:ext>
            </a:extLst>
          </p:cNvPr>
          <p:cNvSpPr txBox="1"/>
          <p:nvPr/>
        </p:nvSpPr>
        <p:spPr>
          <a:xfrm>
            <a:off x="410392" y="694880"/>
            <a:ext cx="2826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January 2021 pre-run test</a:t>
            </a:r>
          </a:p>
          <a:p>
            <a:endParaRPr lang="en-US" u="sng" dirty="0"/>
          </a:p>
          <a:p>
            <a:endParaRPr lang="en-US" u="sng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356A4A-FEF7-F147-8923-20732C69EF9E}"/>
              </a:ext>
            </a:extLst>
          </p:cNvPr>
          <p:cNvSpPr txBox="1"/>
          <p:nvPr/>
        </p:nvSpPr>
        <p:spPr>
          <a:xfrm>
            <a:off x="324988" y="1154204"/>
            <a:ext cx="36382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Test the longitudinal mechanics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Basic </a:t>
            </a:r>
            <a:r>
              <a:rPr lang="en-US" sz="1600" i="1" dirty="0">
                <a:solidFill>
                  <a:srgbClr val="FF0000"/>
                </a:solidFill>
              </a:rPr>
              <a:t>unpolarized </a:t>
            </a:r>
            <a:r>
              <a:rPr lang="en-US" sz="1600" dirty="0"/>
              <a:t>proton setup (no snakes)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Interleaved with two other proton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Synch period at AGS flattop is 12 </a:t>
            </a:r>
            <a:r>
              <a:rPr lang="en-US" sz="1600" dirty="0" err="1"/>
              <a:t>ms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Merge takes a full second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Hard to maintain constant, adiabatic conditions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~2 day test: </a:t>
            </a:r>
            <a:r>
              <a:rPr lang="en-US" sz="1600" dirty="0">
                <a:solidFill>
                  <a:srgbClr val="FF0000"/>
                </a:solidFill>
              </a:rPr>
              <a:t>20% longitudinal emittance increase from merge</a:t>
            </a:r>
          </a:p>
        </p:txBody>
      </p:sp>
    </p:spTree>
    <p:extLst>
      <p:ext uri="{BB962C8B-B14F-4D97-AF65-F5344CB8AC3E}">
        <p14:creationId xmlns:p14="http://schemas.microsoft.com/office/powerpoint/2010/main" val="128054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65CDF-50BE-344B-A244-FE5EF4B93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49" y="130347"/>
            <a:ext cx="10515600" cy="784053"/>
          </a:xfrm>
        </p:spPr>
        <p:txBody>
          <a:bodyPr/>
          <a:lstStyle/>
          <a:p>
            <a:r>
              <a:rPr lang="en-US" dirty="0"/>
              <a:t>RHIC Startup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C2A71-6F17-8F42-A86B-DB6DD3F55E23}"/>
              </a:ext>
            </a:extLst>
          </p:cNvPr>
          <p:cNvSpPr txBox="1"/>
          <p:nvPr/>
        </p:nvSpPr>
        <p:spPr>
          <a:xfrm>
            <a:off x="395416" y="1272746"/>
            <a:ext cx="999735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Since </a:t>
            </a:r>
            <a:r>
              <a:rPr lang="en-US" i="1" dirty="0"/>
              <a:t>both </a:t>
            </a:r>
            <a:r>
              <a:rPr lang="en-US" dirty="0"/>
              <a:t>RHIC and the AGS startups are delayed, options are limited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RHIC setup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Most of the ring can still be cooled: p.s. group doing checkout in all available areas as ready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tests </a:t>
            </a:r>
            <a:r>
              <a:rPr lang="en-US" i="1" dirty="0">
                <a:solidFill>
                  <a:srgbClr val="FF0000"/>
                </a:solidFill>
              </a:rPr>
              <a:t>require</a:t>
            </a:r>
            <a:r>
              <a:rPr lang="en-US" dirty="0">
                <a:solidFill>
                  <a:srgbClr val="FF0000"/>
                </a:solidFill>
              </a:rPr>
              <a:t> fully cooled rings</a:t>
            </a:r>
            <a:r>
              <a:rPr lang="en-US" dirty="0"/>
              <a:t> (high current checkout, shutoff tests) , cannot be done early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Early tests could get us to 24/7 beam setup 1-2 days earlier in startup than normal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Injection to physics in Run 17: 12 days with a modified lattice (</a:t>
            </a:r>
            <a:r>
              <a:rPr lang="en-US" i="1" dirty="0">
                <a:solidFill>
                  <a:srgbClr val="FF0000"/>
                </a:solidFill>
              </a:rPr>
              <a:t>no new lattice this year</a:t>
            </a:r>
            <a:r>
              <a:rPr lang="en-US" dirty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Injector setup: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Booster setup of proton split and Au for </a:t>
            </a:r>
            <a:r>
              <a:rPr lang="en-US" dirty="0" err="1"/>
              <a:t>CeC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already done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Aim to have the split-merge ready prior to physics declaration.  </a:t>
            </a:r>
          </a:p>
        </p:txBody>
      </p:sp>
    </p:spTree>
    <p:extLst>
      <p:ext uri="{BB962C8B-B14F-4D97-AF65-F5344CB8AC3E}">
        <p14:creationId xmlns:p14="http://schemas.microsoft.com/office/powerpoint/2010/main" val="2235245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637</Words>
  <Application>Microsoft Macintosh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Status</vt:lpstr>
      <vt:lpstr>Two bunches in AGS from Run 13</vt:lpstr>
      <vt:lpstr>Bunch split and merge scheme</vt:lpstr>
      <vt:lpstr>Run 21 Split/merge test</vt:lpstr>
      <vt:lpstr>RHIC Startup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8</cp:revision>
  <dcterms:created xsi:type="dcterms:W3CDTF">2021-11-16T16:25:56Z</dcterms:created>
  <dcterms:modified xsi:type="dcterms:W3CDTF">2021-11-16T18:06:45Z</dcterms:modified>
</cp:coreProperties>
</file>