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87"/>
    <p:restoredTop sz="94694"/>
  </p:normalViewPr>
  <p:slideViewPr>
    <p:cSldViewPr snapToGrid="0" snapToObjects="1">
      <p:cViewPr varScale="1">
        <p:scale>
          <a:sx n="103" d="100"/>
          <a:sy n="103" d="100"/>
        </p:scale>
        <p:origin x="17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CAE9-F34C-0D41-AE83-9A270A5EB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4B109-A708-F84E-B773-F16553E4A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B9DE1-4BF8-1444-A7E2-A1AE9FB6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3B0E6-F740-1B4F-9A0B-E5C769F5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ECBA-D65B-B841-A2CB-B0ABD929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6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245A-4DCE-844C-A45C-D821623F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10889-377B-E540-98B1-BDC71DCAE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E951-DADA-E74F-8FDE-44C0ADF3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DD34-6DC0-D04F-BE9A-16807CE4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6522-A1C9-3945-9C93-F1D39828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29B5-33D3-B348-B03C-FFDD24B1F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4FBB9-C172-574B-8459-822EF5F3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565AC-9DE8-CF44-A348-09BA7408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5086-2FA6-2D4E-9E19-91F51631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64EA-A7D6-7B4F-BCA3-C69103CE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F06DB-5F84-C74C-A959-01D5E7A1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EEDC-6F01-4B49-92E8-5DDDAE9AB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4FB00-89D6-5D42-B7BD-3E0BC4AF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E1C2B-EF78-3742-97FB-E6779D8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E938-DB08-5E4A-B733-BE5A113E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7A16-F6A9-8443-93DA-FA45B163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C243A-14BE-894C-91B7-AB269DE39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F3C2A-28B5-7B47-B6C4-E1107E36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0F680-211B-2A40-8FBA-E1660B5E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D695E-5B23-DC40-8F19-5B070C50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7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C8DC-7208-5744-8795-E3FF8A8A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44CE-2A83-A94A-AEF0-FE22438E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2BD0D-BE2C-0E46-A68E-0CE0E3D1B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A0E4F-E3A5-1244-8A67-EBA4F063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C6F18-54CE-3E4B-9A27-0968EED1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A3690-3B9A-3A4A-B2C4-BFF05BEB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064F-321D-5D43-BCA9-5F3ED371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547EE-72C3-884D-B21C-DB12116D6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87382-7AD8-A04E-A468-3AE5EA39D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6D4-545D-F844-A439-6007EC24E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CAE6C-5DA8-5446-93B0-849DFFD48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1B858-B1A6-BE4E-B0EC-DA83CA08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7D9CF-2AA4-5A47-8C7E-44195208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D0D6F-AEB1-FE48-AD5D-71242145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2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E9A6-71BE-1047-9EEE-FC14A87C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A3D15-E8E1-7E46-A012-59D4A998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38535-86CA-7342-8513-7BF18DD7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CCB05-BE26-5042-8563-1439D921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84086-0B69-B146-9814-61B490AF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7E078-404E-0548-BF8C-1192E256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5983C-16CA-6948-B354-0B281C41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8C80-EA66-544B-9827-EF0D33B0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5D608-3580-FE43-9384-2BEA77AF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37862-0194-134C-B4CE-64B6A0F2D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FC34-0B1B-A44F-B5BF-603CCC73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5A6D4-AFD2-4348-906F-2D891AAF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7D8E1-7BDF-6C49-AEF2-989C419D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5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B69F-3B4B-4B47-A0C6-EAA9FF41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E612E-6D99-D343-A05B-9BF7BA24D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57BD7-80FB-4D47-B5B4-BCF5ECBBE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667CB-9BAE-D74D-917A-6B30C6C0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1320B-A422-5E4B-92D8-D6C0B771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C42BC-BF9D-3243-B9C5-673C8127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3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04F32-0F5A-E242-B5AB-58EF030A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4112E-04AF-BA4F-B40D-1F24F33A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0BBAE-4B7C-A94D-BB07-8937E5246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5B723-67A4-1049-9DED-B1AD4278719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BD50-DA63-4147-8727-3D5260E2A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8578C-F1B9-474F-B12C-8B51AFD30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cadops.bnl.gov/AGS/Operations/OpsWiki/index.php/RHIC_Start-up_202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B60A7-4CC5-C840-9CF4-093768868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7833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RHIC Run 22 Startup Status</a:t>
            </a:r>
            <a:b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11/23/2021</a:t>
            </a:r>
            <a:endParaRPr lang="en-US" sz="1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804520-0082-F944-B1CE-45DD638819FB}"/>
              </a:ext>
            </a:extLst>
          </p:cNvPr>
          <p:cNvSpPr txBox="1"/>
          <p:nvPr/>
        </p:nvSpPr>
        <p:spPr>
          <a:xfrm>
            <a:off x="0" y="1533728"/>
            <a:ext cx="4154841" cy="5324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Blue cooldown underway,  Yellow started</a:t>
            </a:r>
            <a:endParaRPr lang="en-US" dirty="0">
              <a:solidFill>
                <a:srgbClr val="FF0000"/>
              </a:solidFill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Still on track for Blue injection late evening </a:t>
            </a:r>
            <a:r>
              <a:rPr lang="en-US" dirty="0">
                <a:solidFill>
                  <a:srgbClr val="FF0000"/>
                </a:solidFill>
              </a:rPr>
              <a:t>Dec 1</a:t>
            </a:r>
            <a:r>
              <a:rPr lang="en-US" dirty="0"/>
              <a:t>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Yellow injection unlikely before late evening </a:t>
            </a:r>
            <a:r>
              <a:rPr lang="en-US" dirty="0">
                <a:solidFill>
                  <a:srgbClr val="FF0000"/>
                </a:solidFill>
              </a:rPr>
              <a:t>Dec 3</a:t>
            </a:r>
            <a:r>
              <a:rPr lang="en-US" dirty="0"/>
              <a:t>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Ops detailed schedule: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https://www.cadops.bnl.gov/AGS/Operations/OpsWiki/index.php/RHIC_Start-up_2022</a:t>
            </a: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2256EF-A91D-C04F-9F15-DEC0A916D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6203092" y="677756"/>
            <a:ext cx="4374292" cy="543765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26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B3F02D-80E2-D54C-8D5B-45CA4E3CC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836197"/>
              </p:ext>
            </p:extLst>
          </p:nvPr>
        </p:nvGraphicFramePr>
        <p:xfrm>
          <a:off x="134259" y="1088105"/>
          <a:ext cx="1187087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87">
                  <a:extLst>
                    <a:ext uri="{9D8B030D-6E8A-4147-A177-3AD203B41FA5}">
                      <a16:colId xmlns:a16="http://schemas.microsoft.com/office/drawing/2014/main" val="2737011961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3471225616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928116755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827725722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3157817670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1515491844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4053960326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2816946535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78372218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733206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Wed 12/1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Fri 12/3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 12/6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585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p.s</a:t>
                      </a:r>
                      <a:r>
                        <a:rPr lang="en-US" sz="1600" dirty="0"/>
                        <a:t> work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Blu </a:t>
                      </a:r>
                      <a:r>
                        <a:rPr lang="en-US" sz="1600" dirty="0" err="1"/>
                        <a:t>inj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Blue </a:t>
                      </a:r>
                      <a:r>
                        <a:rPr lang="en-US" sz="1600" dirty="0" err="1"/>
                        <a:t>inj</a:t>
                      </a:r>
                      <a:r>
                        <a:rPr lang="en-US" sz="1600" dirty="0"/>
                        <a:t>, hysteresis, </a:t>
                      </a:r>
                      <a:r>
                        <a:rPr lang="en-US" sz="1600" dirty="0" err="1"/>
                        <a:t>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Yellow </a:t>
                      </a:r>
                      <a:r>
                        <a:rPr lang="en-US" sz="1600" dirty="0" err="1"/>
                        <a:t>inj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pC</a:t>
                      </a:r>
                      <a:r>
                        <a:rPr lang="en-US" sz="1600" dirty="0"/>
                        <a:t>, first ramps?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Ramps/</a:t>
                      </a:r>
                      <a:r>
                        <a:rPr lang="en-US" sz="1600" dirty="0" err="1"/>
                        <a:t>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Store setup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249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p.s. work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p.s</a:t>
                      </a:r>
                      <a:r>
                        <a:rPr lang="en-US" sz="1600" dirty="0"/>
                        <a:t> work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p.s. work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Rebucket</a:t>
                      </a:r>
                      <a:endParaRPr lang="en-US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600" dirty="0"/>
                        <a:t>Ramp up and transition to physics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218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Blue </a:t>
                      </a:r>
                      <a:r>
                        <a:rPr lang="en-US" sz="1600" dirty="0" err="1"/>
                        <a:t>inj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p.s</a:t>
                      </a:r>
                      <a:r>
                        <a:rPr lang="en-US" sz="1600" dirty="0"/>
                        <a:t> work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p.s</a:t>
                      </a:r>
                      <a:r>
                        <a:rPr lang="en-US" sz="1600" dirty="0"/>
                        <a:t> work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Rebucket</a:t>
                      </a:r>
                      <a:endParaRPr lang="en-US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29496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18BF761-4D03-0F45-B31D-B70EE0C648F6}"/>
              </a:ext>
            </a:extLst>
          </p:cNvPr>
          <p:cNvSpPr txBox="1">
            <a:spLocks/>
          </p:cNvSpPr>
          <p:nvPr/>
        </p:nvSpPr>
        <p:spPr>
          <a:xfrm>
            <a:off x="134259" y="228051"/>
            <a:ext cx="8735786" cy="860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/>
              <a:t>Aggressive timeline for RHIC startup</a:t>
            </a:r>
            <a:br>
              <a:rPr lang="en-US" sz="3700" dirty="0"/>
            </a:br>
            <a:r>
              <a:rPr lang="en-US" sz="1800" dirty="0"/>
              <a:t>11/30/2021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5634B3B-932B-D347-87FE-8651ADC50C0E}"/>
              </a:ext>
            </a:extLst>
          </p:cNvPr>
          <p:cNvGraphicFramePr>
            <a:graphicFrameLocks noGrp="1"/>
          </p:cNvGraphicFramePr>
          <p:nvPr/>
        </p:nvGraphicFramePr>
        <p:xfrm>
          <a:off x="653143" y="4716562"/>
          <a:ext cx="254725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>
                  <a:extLst>
                    <a:ext uri="{9D8B030D-6E8A-4147-A177-3AD203B41FA5}">
                      <a16:colId xmlns:a16="http://schemas.microsoft.com/office/drawing/2014/main" val="944900025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1521512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367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0001-0800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0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0800-1600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1600-2359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845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B2093DB-96E3-DD4C-974A-AF05122796CD}"/>
              </a:ext>
            </a:extLst>
          </p:cNvPr>
          <p:cNvSpPr txBox="1"/>
          <p:nvPr/>
        </p:nvSpPr>
        <p:spPr>
          <a:xfrm>
            <a:off x="4305300" y="4442579"/>
            <a:ext cx="72335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CeC</a:t>
            </a:r>
            <a:r>
              <a:rPr lang="en-US" dirty="0"/>
              <a:t> beam-based alignment to take place in parallel with </a:t>
            </a:r>
            <a:r>
              <a:rPr lang="en-US" dirty="0" err="1"/>
              <a:t>pC</a:t>
            </a:r>
            <a:r>
              <a:rPr lang="en-US" dirty="0"/>
              <a:t> setup/conditioning where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 6</a:t>
            </a:r>
            <a:r>
              <a:rPr lang="en-US" baseline="30000" dirty="0"/>
              <a:t>th</a:t>
            </a:r>
            <a:r>
              <a:rPr lang="en-US" dirty="0"/>
              <a:t> and after days reserved for optimization and contingency: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pC</a:t>
            </a:r>
            <a:r>
              <a:rPr lang="en-US" dirty="0"/>
              <a:t> target finding conditioning: 12 </a:t>
            </a:r>
            <a:r>
              <a:rPr lang="en-US" dirty="0" err="1"/>
              <a:t>hrs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CeC</a:t>
            </a:r>
            <a:r>
              <a:rPr lang="en-US" dirty="0"/>
              <a:t> BBA: 24 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Very like that some </a:t>
            </a:r>
            <a:r>
              <a:rPr lang="en-US" dirty="0" err="1"/>
              <a:t>pC</a:t>
            </a:r>
            <a:r>
              <a:rPr lang="en-US" dirty="0"/>
              <a:t> conditioning and </a:t>
            </a:r>
            <a:r>
              <a:rPr lang="en-US" dirty="0" err="1"/>
              <a:t>CeC</a:t>
            </a:r>
            <a:r>
              <a:rPr lang="en-US" dirty="0"/>
              <a:t> work remains by 12/6+</a:t>
            </a:r>
          </a:p>
        </p:txBody>
      </p:sp>
    </p:spTree>
    <p:extLst>
      <p:ext uri="{BB962C8B-B14F-4D97-AF65-F5344CB8AC3E}">
        <p14:creationId xmlns:p14="http://schemas.microsoft.com/office/powerpoint/2010/main" val="1134152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203</Words>
  <Application>Microsoft Macintosh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RHIC Run 22 Startup Status 11/23/2021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Run 22 Startup Status 11/23/2021</dc:title>
  <dc:creator>Schoefer, Vincent</dc:creator>
  <cp:lastModifiedBy>Schoefer, Vincent</cp:lastModifiedBy>
  <cp:revision>10</cp:revision>
  <dcterms:created xsi:type="dcterms:W3CDTF">2021-11-23T15:57:21Z</dcterms:created>
  <dcterms:modified xsi:type="dcterms:W3CDTF">2021-11-30T15:06:54Z</dcterms:modified>
</cp:coreProperties>
</file>