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efer, Vincent" initials="SV" lastIdx="1" clrIdx="0">
    <p:extLst>
      <p:ext uri="{19B8F6BF-5375-455C-9EA6-DF929625EA0E}">
        <p15:presenceInfo xmlns:p15="http://schemas.microsoft.com/office/powerpoint/2012/main" userId="S::schoefer@bnl.gov::3e25cf69-27c8-4b0a-841d-e10c2c8358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26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1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AE9-F34C-0D41-AE83-9A270A5E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B109-A708-F84E-B773-F16553E4A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9DE1-4BF8-1444-A7E2-A1AE9FB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B0E6-F740-1B4F-9A0B-E5C769F5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ECBA-D65B-B841-A2CB-B0ABD929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6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245A-4DCE-844C-A45C-D821623F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10889-377B-E540-98B1-BDC71DCA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1E951-DADA-E74F-8FDE-44C0ADF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DD34-6DC0-D04F-BE9A-16807CE4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6522-A1C9-3945-9C93-F1D39828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29B5-33D3-B348-B03C-FFDD24B1F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FBB9-C172-574B-8459-822EF5F3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65AC-9DE8-CF44-A348-09BA740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5086-2FA6-2D4E-9E19-91F51631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64EA-A7D6-7B4F-BCA3-C69103CE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06DB-5F84-C74C-A959-01D5E7A1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EDC-6F01-4B49-92E8-5DDDAE9A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FB00-89D6-5D42-B7BD-3E0BC4AF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1C2B-EF78-3742-97FB-E6779D8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BE938-DB08-5E4A-B733-BE5A113E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A16-F6A9-8443-93DA-FA45B163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C243A-14BE-894C-91B7-AB269DE39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3C2A-28B5-7B47-B6C4-E1107E36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F680-211B-2A40-8FBA-E1660B5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695E-5B23-DC40-8F19-5B070C50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C8DC-7208-5744-8795-E3FF8A8A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44CE-2A83-A94A-AEF0-FE22438E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2BD0D-BE2C-0E46-A68E-0CE0E3D1B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0E4F-E3A5-1244-8A67-EBA4F063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C6F18-54CE-3E4B-9A27-0968EED1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3690-3B9A-3A4A-B2C4-BFF05BE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064F-321D-5D43-BCA9-5F3ED371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47EE-72C3-884D-B21C-DB12116D6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7382-7AD8-A04E-A468-3AE5EA39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6D4-545D-F844-A439-6007EC24E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CAE6C-5DA8-5446-93B0-849DFFD4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1B858-B1A6-BE4E-B0EC-DA83CA08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7D9CF-2AA4-5A47-8C7E-44195208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D0D6F-AEB1-FE48-AD5D-71242145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E9A6-71BE-1047-9EEE-FC14A87C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A3D15-E8E1-7E46-A012-59D4A998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8535-86CA-7342-8513-7BF18DD7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CCB05-BE26-5042-8563-1439D921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4086-0B69-B146-9814-61B490AF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7E078-404E-0548-BF8C-1192E256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5983C-16CA-6948-B354-0B281C41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C80-EA66-544B-9827-EF0D33B0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D608-3580-FE43-9384-2BEA77AF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37862-0194-134C-B4CE-64B6A0F2D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FC34-0B1B-A44F-B5BF-603CCC73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5A6D4-AFD2-4348-906F-2D891AAF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7D8E1-7BDF-6C49-AEF2-989C419D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69F-3B4B-4B47-A0C6-EAA9FF4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E612E-6D99-D343-A05B-9BF7BA24D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7BD7-80FB-4D47-B5B4-BCF5ECBB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67CB-9BAE-D74D-917A-6B30C6C0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1320B-A422-5E4B-92D8-D6C0B771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C42BC-BF9D-3243-B9C5-673C8127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3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04F32-0F5A-E242-B5AB-58EF030A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4112E-04AF-BA4F-B40D-1F24F33A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0BBAE-4B7C-A94D-BB07-8937E5246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5B723-67A4-1049-9DED-B1AD42787190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BD50-DA63-4147-8727-3D5260E2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578C-F1B9-474F-B12C-8B51AFD3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3EEA-26CD-2E47-B24C-5C84A770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Startup Status</a:t>
            </a:r>
            <a:br>
              <a:rPr lang="en-US" sz="3700" dirty="0"/>
            </a:br>
            <a:r>
              <a:rPr lang="en-US" sz="1800" dirty="0"/>
              <a:t>12/14/2021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195944" y="927464"/>
            <a:ext cx="94923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beam startup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the 12/3 power outage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Damaged coils #2 of 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Used #1 and #4 as a partial snake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Parameter scans to improve polarization: partial snake current, tune scan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28x28 bunch ramps, 1.2e11 (need 2e11 for physics)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Blue polarization at 255 GeV: ~52%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Yellow polarization at 255 GeV: ~56%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(Very few measurements, low intensity, not enough beam at store for Jet)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Downtime from overheated quench switch (two lost stores, main QLIs)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Power dip 12/12 2100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Damaged coil #4 of bi9 snake (measures as ‘open’)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Misconfigured UPS at the abort kicker led to loss of beam sync signal, kick mistimed to the abort gap.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A45323-0461-804D-9D43-8C94CB0D3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397" y="365760"/>
            <a:ext cx="3415659" cy="38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47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B95D-FB1F-C042-9972-02A51CB7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96" y="210456"/>
            <a:ext cx="10515600" cy="941161"/>
          </a:xfrm>
        </p:spPr>
        <p:txBody>
          <a:bodyPr/>
          <a:lstStyle/>
          <a:p>
            <a:r>
              <a:rPr lang="en-US" u="sng" dirty="0"/>
              <a:t>Bi9 snake coil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B703-EF09-AF4D-BC0F-25B8276F0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96" y="1400999"/>
            <a:ext cx="7364935" cy="4351338"/>
          </a:xfrm>
        </p:spPr>
        <p:txBody>
          <a:bodyPr>
            <a:normAutofit/>
          </a:bodyPr>
          <a:lstStyle/>
          <a:p>
            <a:r>
              <a:rPr lang="en-US" sz="1700" dirty="0"/>
              <a:t>Not clear why two coils in the same package (but wired separately) would fail now during power outage/dips</a:t>
            </a:r>
          </a:p>
          <a:p>
            <a:r>
              <a:rPr lang="en-US" sz="1700" dirty="0"/>
              <a:t>Outer coil did not fail during the one solely beam-induced quench that happened after the 12/3 outage (not clear how much beam loss contributed to magnet trip during 12/12 power dip)</a:t>
            </a:r>
          </a:p>
          <a:p>
            <a:endParaRPr lang="en-US" sz="1700" dirty="0"/>
          </a:p>
          <a:p>
            <a:r>
              <a:rPr lang="en-US" sz="1700" dirty="0"/>
              <a:t>Developing testing and beam commissioning strategies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 dirty="0"/>
              <a:t>test the remaining coil integrity early (is there a systematic problem here?)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 dirty="0"/>
              <a:t>Minimize risk of beam loss on the remaining magnets</a:t>
            </a:r>
          </a:p>
          <a:p>
            <a:pPr marL="971550" lvl="1" indent="-514350">
              <a:buFont typeface="+mj-lt"/>
              <a:buAutoNum type="arabicPeriod"/>
            </a:pPr>
            <a:endParaRPr lang="en-US" sz="1700" dirty="0"/>
          </a:p>
          <a:p>
            <a:r>
              <a:rPr lang="en-US" sz="1700" dirty="0"/>
              <a:t>New coil configuration (with #1 and #3) should function similar to previous (#1 and #4) configuration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3A494-7688-F440-AB02-342D43285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337" y="1904307"/>
            <a:ext cx="4527267" cy="304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7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A294-84B6-F247-B5C1-EE7419652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15" y="206685"/>
            <a:ext cx="7396695" cy="465119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Abort kicker UPS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84FC-1EAA-3440-B0FD-D369D00B4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3903"/>
            <a:ext cx="6096001" cy="4351338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Abort kickers responded to loss of beam permit during the power dip in ‘delayed’ mode (correct mode)</a:t>
            </a:r>
          </a:p>
          <a:p>
            <a:endParaRPr lang="en-US" sz="1800" dirty="0"/>
          </a:p>
          <a:p>
            <a:r>
              <a:rPr lang="en-US" sz="1800" dirty="0"/>
              <a:t>No loss during the 7 </a:t>
            </a:r>
            <a:r>
              <a:rPr lang="en-US" sz="1800" dirty="0" err="1"/>
              <a:t>ms</a:t>
            </a:r>
            <a:r>
              <a:rPr lang="en-US" sz="1800" dirty="0"/>
              <a:t> delay (MPS functions correctly to disallow unacceptable loss during the delay)</a:t>
            </a:r>
          </a:p>
          <a:p>
            <a:endParaRPr lang="en-US" sz="1800" dirty="0"/>
          </a:p>
          <a:p>
            <a:r>
              <a:rPr lang="en-US" sz="1800" dirty="0"/>
              <a:t>The beam sync signal to the abort kicker had </a:t>
            </a:r>
            <a:r>
              <a:rPr lang="en-US" sz="1800" i="1" dirty="0"/>
              <a:t>also</a:t>
            </a:r>
            <a:r>
              <a:rPr lang="en-US" sz="1800" dirty="0"/>
              <a:t> lost power and was not properly on UPS (</a:t>
            </a:r>
            <a:r>
              <a:rPr lang="en-US" sz="1800" i="1" dirty="0"/>
              <a:t>incorrect)</a:t>
            </a:r>
            <a:endParaRPr lang="en-US" sz="1800" dirty="0"/>
          </a:p>
          <a:p>
            <a:pPr lvl="1"/>
            <a:r>
              <a:rPr lang="en-US" sz="1800" dirty="0"/>
              <a:t>Without beam sync, kicker cannot fire timed to abort gap, but </a:t>
            </a:r>
            <a:r>
              <a:rPr lang="en-US" sz="1800" i="1" dirty="0"/>
              <a:t>will </a:t>
            </a:r>
            <a:r>
              <a:rPr lang="en-US" sz="1800" dirty="0"/>
              <a:t>fire.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1800" dirty="0"/>
              <a:t>UPS is now properly configured to supply power to beam sync link in case of another dip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1E6D2A-BCF3-5547-A026-B307F38643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0" t="3659" r="3553" b="5565"/>
          <a:stretch/>
        </p:blipFill>
        <p:spPr bwMode="auto">
          <a:xfrm>
            <a:off x="6884654" y="206685"/>
            <a:ext cx="3397681" cy="32223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776C4E8-D5D4-DE48-8066-C003A0788D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" t="8727" r="3343" b="21696"/>
          <a:stretch/>
        </p:blipFill>
        <p:spPr bwMode="auto">
          <a:xfrm>
            <a:off x="6362007" y="3957991"/>
            <a:ext cx="4739123" cy="26933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11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7F8B-0F4E-3144-8B41-C0D6D896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872"/>
            <a:ext cx="10515600" cy="748780"/>
          </a:xfrm>
        </p:spPr>
        <p:txBody>
          <a:bodyPr/>
          <a:lstStyle/>
          <a:p>
            <a:r>
              <a:rPr lang="en-US" u="sng" dirty="0"/>
              <a:t>Tasks for the next few days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5171-31F6-9248-95CF-6C0CFA64D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31" y="947652"/>
            <a:ext cx="7707284" cy="4351338"/>
          </a:xfrm>
        </p:spPr>
        <p:txBody>
          <a:bodyPr>
            <a:normAutofit/>
          </a:bodyPr>
          <a:lstStyle/>
          <a:p>
            <a:endParaRPr lang="en-US" sz="1500" dirty="0"/>
          </a:p>
          <a:p>
            <a:r>
              <a:rPr lang="en-US" sz="1500" dirty="0"/>
              <a:t>Today</a:t>
            </a:r>
          </a:p>
          <a:p>
            <a:pPr lvl="1"/>
            <a:r>
              <a:rPr lang="en-US" sz="1500" dirty="0"/>
              <a:t>Day: Access for </a:t>
            </a:r>
            <a:r>
              <a:rPr lang="en-US" sz="1500" dirty="0" err="1"/>
              <a:t>CeC</a:t>
            </a:r>
            <a:r>
              <a:rPr lang="en-US" sz="1500" dirty="0"/>
              <a:t> alignment</a:t>
            </a:r>
          </a:p>
          <a:p>
            <a:pPr lvl="1"/>
            <a:r>
              <a:rPr lang="en-US" sz="1500" dirty="0"/>
              <a:t>Day-&gt;Eve: Ramp development: - transfer of split/merge, intensity increase</a:t>
            </a:r>
          </a:p>
          <a:p>
            <a:pPr lvl="1"/>
            <a:r>
              <a:rPr lang="en-US" sz="1500" dirty="0"/>
              <a:t>Eve-&gt;Owl: Modest colliding stores for forward upgrade commissioning</a:t>
            </a:r>
          </a:p>
          <a:p>
            <a:r>
              <a:rPr lang="en-US" sz="1500" dirty="0"/>
              <a:t>Tomorrow (Wed, Maintenance)</a:t>
            </a:r>
          </a:p>
          <a:p>
            <a:pPr lvl="1"/>
            <a:r>
              <a:rPr lang="en-US" sz="1500" dirty="0"/>
              <a:t>Day; Snake reconfiguration, if available</a:t>
            </a:r>
          </a:p>
          <a:p>
            <a:pPr lvl="1"/>
            <a:r>
              <a:rPr lang="en-US" sz="1500" dirty="0"/>
              <a:t>Day-&gt;Eve: Ramp development if time allows, return to stores for overnight</a:t>
            </a:r>
          </a:p>
          <a:p>
            <a:pPr lvl="1"/>
            <a:r>
              <a:rPr lang="en-US" sz="1500" dirty="0"/>
              <a:t>Eve-&gt;Owl: stores</a:t>
            </a:r>
          </a:p>
          <a:p>
            <a:r>
              <a:rPr lang="en-US" sz="1500" dirty="0"/>
              <a:t>Thursday</a:t>
            </a:r>
          </a:p>
          <a:p>
            <a:pPr lvl="1"/>
            <a:r>
              <a:rPr lang="en-US" sz="1500" dirty="0"/>
              <a:t>Day: Snake reconfiguration or ramp development</a:t>
            </a:r>
          </a:p>
          <a:p>
            <a:pPr lvl="1"/>
            <a:r>
              <a:rPr lang="en-US" sz="1500" dirty="0"/>
              <a:t>Day-Eve:  Reintroduce snakes if demonstrated stable operation at high intensity</a:t>
            </a:r>
          </a:p>
          <a:p>
            <a:pPr lvl="1"/>
            <a:r>
              <a:rPr lang="en-US" sz="1500" dirty="0"/>
              <a:t>Eve-&gt;Owl: stores with most stable demonstrated configuration.</a:t>
            </a:r>
          </a:p>
          <a:p>
            <a:pPr lvl="1"/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A698AC-25D9-A340-91F2-1B7970174706}"/>
              </a:ext>
            </a:extLst>
          </p:cNvPr>
          <p:cNvSpPr txBox="1"/>
          <p:nvPr/>
        </p:nvSpPr>
        <p:spPr>
          <a:xfrm>
            <a:off x="7847215" y="2294312"/>
            <a:ext cx="365621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Commissioning plan:</a:t>
            </a:r>
          </a:p>
          <a:p>
            <a:r>
              <a:rPr lang="en-US" dirty="0"/>
              <a:t>Demonstrate intensity needed for physics+~25% during development </a:t>
            </a:r>
            <a:r>
              <a:rPr lang="en-US" i="1" dirty="0"/>
              <a:t>without</a:t>
            </a:r>
            <a:r>
              <a:rPr lang="en-US" dirty="0"/>
              <a:t> blue snakes.</a:t>
            </a:r>
          </a:p>
          <a:p>
            <a:endParaRPr lang="en-US" dirty="0"/>
          </a:p>
          <a:p>
            <a:r>
              <a:rPr lang="en-US" dirty="0"/>
              <a:t>Introduce snake back into the lattice and walk intensity back up to ‘known’ </a:t>
            </a:r>
            <a:r>
              <a:rPr lang="en-US"/>
              <a:t>stable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9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487</Words>
  <Application>Microsoft Macintosh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Bi9 snake coil failures</vt:lpstr>
      <vt:lpstr>Abort kicker UPS failure</vt:lpstr>
      <vt:lpstr>Tasks for the next few days: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Run 22 Startup Status 11/23/2021</dc:title>
  <dc:creator>Schoefer, Vincent</dc:creator>
  <cp:lastModifiedBy>Schoefer, Vincent</cp:lastModifiedBy>
  <cp:revision>38</cp:revision>
  <dcterms:created xsi:type="dcterms:W3CDTF">2021-11-23T15:57:21Z</dcterms:created>
  <dcterms:modified xsi:type="dcterms:W3CDTF">2021-12-14T18:26:38Z</dcterms:modified>
</cp:coreProperties>
</file>