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oefer, Vincent" initials="SV" lastIdx="1" clrIdx="0">
    <p:extLst>
      <p:ext uri="{19B8F6BF-5375-455C-9EA6-DF929625EA0E}">
        <p15:presenceInfo xmlns:p15="http://schemas.microsoft.com/office/powerpoint/2012/main" userId="S::schoefer@bnl.gov::3e25cf69-27c8-4b0a-841d-e10c2c8358f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880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216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DCAE9-F34C-0D41-AE83-9A270A5EB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4B109-A708-F84E-B773-F16553E4A8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B9DE1-4BF8-1444-A7E2-A1AE9FB6F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3B0E6-F740-1B4F-9A0B-E5C769F51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3ECBA-D65B-B841-A2CB-B0ABD9298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6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4245A-4DCE-844C-A45C-D821623F6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E10889-377B-E540-98B1-BDC71DCAE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1E951-DADA-E74F-8FDE-44C0ADF37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DD34-6DC0-D04F-BE9A-16807CE41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F6522-A1C9-3945-9C93-F1D39828F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529B5-33D3-B348-B03C-FFDD24B1F7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64FBB9-C172-574B-8459-822EF5F36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565AC-9DE8-CF44-A348-09BA74084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E5086-2FA6-2D4E-9E19-91F51631B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64EA-A7D6-7B4F-BCA3-C69103CEA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9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F06DB-5F84-C74C-A959-01D5E7A1F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4EEDC-6F01-4B49-92E8-5DDDAE9AB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4FB00-89D6-5D42-B7BD-3E0BC4AF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E1C2B-EF78-3742-97FB-E6779D817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BE938-DB08-5E4A-B733-BE5A113E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1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97A16-F6A9-8443-93DA-FA45B1630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C243A-14BE-894C-91B7-AB269DE39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F3C2A-28B5-7B47-B6C4-E1107E36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0F680-211B-2A40-8FBA-E1660B5E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D695E-5B23-DC40-8F19-5B070C50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7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C8DC-7208-5744-8795-E3FF8A8AF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444CE-2A83-A94A-AEF0-FE22438E6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D2BD0D-BE2C-0E46-A68E-0CE0E3D1B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A0E4F-E3A5-1244-8A67-EBA4F063F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C6F18-54CE-3E4B-9A27-0968EED1B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EA3690-3B9A-3A4A-B2C4-BFF05BEBA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6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B064F-321D-5D43-BCA9-5F3ED3710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547EE-72C3-884D-B21C-DB12116D6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87382-7AD8-A04E-A468-3AE5EA39D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876D4-545D-F844-A439-6007EC24E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ECAE6C-5DA8-5446-93B0-849DFFD485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C1B858-B1A6-BE4E-B0EC-DA83CA085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77D9CF-2AA4-5A47-8C7E-44195208B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ED0D6F-AEB1-FE48-AD5D-71242145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2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8E9A6-71BE-1047-9EEE-FC14A87C0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4A3D15-E8E1-7E46-A012-59D4A998E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438535-86CA-7342-8513-7BF18DD77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CCCB05-BE26-5042-8563-1439D921C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984086-0B69-B146-9814-61B490AF7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B7E078-404E-0548-BF8C-1192E256B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5983C-16CA-6948-B354-0B281C413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8C80-EA66-544B-9827-EF0D33B06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5D608-3580-FE43-9384-2BEA77AF3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937862-0194-134C-B4CE-64B6A0F2D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5FC34-0B1B-A44F-B5BF-603CCC73D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5A6D4-AFD2-4348-906F-2D891AAF7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7D8E1-7BDF-6C49-AEF2-989C419D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5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FB69F-3B4B-4B47-A0C6-EAA9FF41B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1E612E-6D99-D343-A05B-9BF7BA24D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57BD7-80FB-4D47-B5B4-BCF5ECBBE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667CB-9BAE-D74D-917A-6B30C6C0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1320B-A422-5E4B-92D8-D6C0B771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C42BC-BF9D-3243-B9C5-673C8127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3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104F32-0F5A-E242-B5AB-58EF030AD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4112E-04AF-BA4F-B40D-1F24F33AF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0BBAE-4B7C-A94D-BB07-8937E52463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5B723-67A4-1049-9DED-B1AD42787190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EBD50-DA63-4147-8727-3D5260E2A0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8578C-F1B9-474F-B12C-8B51AFD30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0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F0C36C2-5866-8841-92D8-9A47241133F7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/>
              <a:t>RHIC Run 22 Startup Status</a:t>
            </a:r>
            <a:br>
              <a:rPr lang="en-US" sz="3700"/>
            </a:br>
            <a:r>
              <a:rPr lang="en-US" sz="1800"/>
              <a:t>12/21/2021</a:t>
            </a:r>
            <a:endParaRPr lang="en-US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FF371-5DAB-154B-8046-72A4EE14E23C}"/>
              </a:ext>
            </a:extLst>
          </p:cNvPr>
          <p:cNvSpPr txBox="1"/>
          <p:nvPr/>
        </p:nvSpPr>
        <p:spPr>
          <a:xfrm>
            <a:off x="0" y="1028343"/>
            <a:ext cx="76800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Operating with two damaged coils in bi9 snake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Second coil damaged on 12/12 (just prior to last time meeting)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12/12-12/19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/>
              <a:t>Power supply/magnet group investigation of coil failure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/>
              <a:t>Rewiring of power supply to remaining two coils still allows operation as a partial snake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/>
              <a:t>Addition of UPS to both snake supply and associated controls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/>
              <a:t>Huge effort done safely and quickly.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/>
              <a:t>High current shutoffs did not find any problems with remaining coils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/>
              <a:t>Beam operation during this time: get to physics intensity levels </a:t>
            </a:r>
            <a:r>
              <a:rPr lang="en-US" i="1"/>
              <a:t>without</a:t>
            </a:r>
            <a:r>
              <a:rPr lang="en-US"/>
              <a:t> the blue snakes, ensure stable beam (higher than normal tune spreads).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12/19: Recommission with partial snake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/>
              <a:t>~4 hours to return to previously established store conditions, now with snake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12/20, just beginning regular stores</a:t>
            </a:r>
            <a:endParaRPr lang="en-US" dirty="0"/>
          </a:p>
        </p:txBody>
      </p:sp>
      <p:pic>
        <p:nvPicPr>
          <p:cNvPr id="1026" name="Picture 2" descr="Heracles &amp; Hydra | Attic black figure vase painting">
            <a:extLst>
              <a:ext uri="{FF2B5EF4-FFF2-40B4-BE49-F238E27FC236}">
                <a16:creationId xmlns:a16="http://schemas.microsoft.com/office/drawing/2014/main" id="{0C81097C-2488-AD49-A968-D70393678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737" y="2165145"/>
            <a:ext cx="4386859" cy="195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475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425DB16-876A-6246-83E5-0876C58E4666}"/>
              </a:ext>
            </a:extLst>
          </p:cNvPr>
          <p:cNvSpPr txBox="1">
            <a:spLocks/>
          </p:cNvSpPr>
          <p:nvPr/>
        </p:nvSpPr>
        <p:spPr>
          <a:xfrm>
            <a:off x="0" y="50026"/>
            <a:ext cx="9091749" cy="7180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Collider performance with partial snake</a:t>
            </a:r>
            <a:br>
              <a:rPr lang="en-US" sz="3700" dirty="0"/>
            </a:br>
            <a:endParaRPr lang="en-US" sz="18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36C5AFC-56F0-6F4C-A15C-691BDAF618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" t="7031" r="3089" b="10303"/>
          <a:stretch/>
        </p:blipFill>
        <p:spPr bwMode="auto">
          <a:xfrm>
            <a:off x="5388104" y="1296785"/>
            <a:ext cx="6803896" cy="469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09814E-A3DF-5746-8EBA-A5F9C9935601}"/>
              </a:ext>
            </a:extLst>
          </p:cNvPr>
          <p:cNvSpPr txBox="1"/>
          <p:nvPr/>
        </p:nvSpPr>
        <p:spPr>
          <a:xfrm rot="16200000">
            <a:off x="4744819" y="1755404"/>
            <a:ext cx="128657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Polarization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ADF35D-AD80-4540-99D1-562B9F102B4B}"/>
              </a:ext>
            </a:extLst>
          </p:cNvPr>
          <p:cNvSpPr txBox="1"/>
          <p:nvPr/>
        </p:nvSpPr>
        <p:spPr>
          <a:xfrm rot="16200000">
            <a:off x="4818172" y="3327970"/>
            <a:ext cx="1139865" cy="3693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ZDC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C3C425-3332-254B-8ECD-C2A99B822AF8}"/>
              </a:ext>
            </a:extLst>
          </p:cNvPr>
          <p:cNvSpPr txBox="1"/>
          <p:nvPr/>
        </p:nvSpPr>
        <p:spPr>
          <a:xfrm rot="16200000">
            <a:off x="4818172" y="4939365"/>
            <a:ext cx="1139865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Int. [1e11]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AA94E3-292C-694B-A7D4-B7EB23E8EAAB}"/>
              </a:ext>
            </a:extLst>
          </p:cNvPr>
          <p:cNvSpPr txBox="1"/>
          <p:nvPr/>
        </p:nvSpPr>
        <p:spPr>
          <a:xfrm>
            <a:off x="232756" y="551938"/>
            <a:ext cx="46551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Run 17 full store avg polarization: 55%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Yellow very close to Run 17: ~55%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Blue: ~42% (</a:t>
            </a:r>
            <a:r>
              <a:rPr lang="en-US" dirty="0" err="1"/>
              <a:t>pC</a:t>
            </a:r>
            <a:r>
              <a:rPr lang="en-US" dirty="0"/>
              <a:t> full store average)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Partial snake causes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Polarization Loss on injection into RHIC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Lower polarization ramp transmission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Store spin tilt and decay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Some improvement in ramp transmission ramping the partial snake to 320 A </a:t>
            </a:r>
            <a:r>
              <a:rPr lang="en-US" i="1" dirty="0"/>
              <a:t>during acceleration</a:t>
            </a:r>
            <a:r>
              <a:rPr lang="en-US" dirty="0"/>
              <a:t>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Higher current is overly lossy at injection energy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8409D7-9F85-264E-A9F5-82EF4D8BDF09}"/>
              </a:ext>
            </a:extLst>
          </p:cNvPr>
          <p:cNvSpPr txBox="1"/>
          <p:nvPr/>
        </p:nvSpPr>
        <p:spPr>
          <a:xfrm>
            <a:off x="6303410" y="992167"/>
            <a:ext cx="1719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Bi9 snake: 300 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3080BC-BD2C-8646-B2B0-E188AE95637F}"/>
              </a:ext>
            </a:extLst>
          </p:cNvPr>
          <p:cNvSpPr txBox="1"/>
          <p:nvPr/>
        </p:nvSpPr>
        <p:spPr>
          <a:xfrm>
            <a:off x="9598024" y="989487"/>
            <a:ext cx="2256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Bi9 snake: 300-&gt;320 A</a:t>
            </a:r>
          </a:p>
        </p:txBody>
      </p:sp>
    </p:spTree>
    <p:extLst>
      <p:ext uri="{BB962C8B-B14F-4D97-AF65-F5344CB8AC3E}">
        <p14:creationId xmlns:p14="http://schemas.microsoft.com/office/powerpoint/2010/main" val="836734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84E29-5916-FC47-9152-CC4ACB353FF6}"/>
              </a:ext>
            </a:extLst>
          </p:cNvPr>
          <p:cNvSpPr txBox="1"/>
          <p:nvPr/>
        </p:nvSpPr>
        <p:spPr>
          <a:xfrm>
            <a:off x="532014" y="1305341"/>
            <a:ext cx="658367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Injection loss: modify rotation in 3 o’clock snake to compensate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Higher current in the 9 o’clock snake also works, but increases losses on snake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Ramp transmission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Orbit manipulations to counter snake imperfection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 mechanics still to be worked out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In the plan for both rings for Run 22 prior to the helix damage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Store spin tilt/decay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Measured ~20 deg tilt at </a:t>
            </a:r>
            <a:r>
              <a:rPr lang="en-US" dirty="0" err="1"/>
              <a:t>pC</a:t>
            </a:r>
            <a:r>
              <a:rPr lang="en-US" dirty="0"/>
              <a:t> polarimeter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Possible global orbit manipulation to correct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Uses imperfection resonance to rotate spin back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Possibly use rotators to measure and correct longitudinal component at IP6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96E819B-6C2D-AC40-A92A-5BC8229BD5C7}"/>
              </a:ext>
            </a:extLst>
          </p:cNvPr>
          <p:cNvSpPr txBox="1">
            <a:spLocks/>
          </p:cNvSpPr>
          <p:nvPr/>
        </p:nvSpPr>
        <p:spPr>
          <a:xfrm>
            <a:off x="0" y="50026"/>
            <a:ext cx="9091749" cy="7180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Plans for polarization improvements</a:t>
            </a:r>
            <a:endParaRPr lang="en-US" sz="18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D7DA720-DB4A-9F4E-844A-7F3993364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452" y="1305341"/>
            <a:ext cx="4765294" cy="195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F9D40DF0-F3C5-7644-A555-BBD7F4982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452" y="3600006"/>
            <a:ext cx="4765294" cy="195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735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9E1A673-0AEC-8149-BB78-54CD49532C47}"/>
              </a:ext>
            </a:extLst>
          </p:cNvPr>
          <p:cNvSpPr txBox="1">
            <a:spLocks/>
          </p:cNvSpPr>
          <p:nvPr/>
        </p:nvSpPr>
        <p:spPr>
          <a:xfrm>
            <a:off x="0" y="50026"/>
            <a:ext cx="9091749" cy="7180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Other outstanding setup items</a:t>
            </a:r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D3574A-A881-2249-B359-A280A05E02B2}"/>
              </a:ext>
            </a:extLst>
          </p:cNvPr>
          <p:cNvSpPr txBox="1"/>
          <p:nvPr/>
        </p:nvSpPr>
        <p:spPr>
          <a:xfrm>
            <a:off x="0" y="1338593"/>
            <a:ext cx="62609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Luminosity still only up to 30% of required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Discrepancy between expectation from Run 17 and what we measure (factor of 2 lower now, accounting for lower intensity)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Large emittance?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Vernier scan today or tomorrow.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Split/merge injector scheme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Still needs some improvement in extracted bunch length to enable stable transfer to RHIC.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ECF1DB85-9F5A-CF41-9A03-15775F8AB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102" y="768095"/>
            <a:ext cx="5437847" cy="511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254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389</Words>
  <Application>Microsoft Macintosh PowerPoint</Application>
  <PresentationFormat>Widescreen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Run 22 Startup Status 11/23/2021</dc:title>
  <dc:creator>Schoefer, Vincent</dc:creator>
  <cp:lastModifiedBy>Schoefer, Vincent</cp:lastModifiedBy>
  <cp:revision>46</cp:revision>
  <dcterms:created xsi:type="dcterms:W3CDTF">2021-11-23T15:57:21Z</dcterms:created>
  <dcterms:modified xsi:type="dcterms:W3CDTF">2021-12-21T17:12:58Z</dcterms:modified>
</cp:coreProperties>
</file>