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316" r:id="rId5"/>
    <p:sldId id="3790" r:id="rId6"/>
    <p:sldId id="3796" r:id="rId7"/>
    <p:sldId id="3791" r:id="rId8"/>
    <p:sldId id="3792" r:id="rId9"/>
    <p:sldId id="3788" r:id="rId10"/>
    <p:sldId id="3793" r:id="rId11"/>
    <p:sldId id="3795" r:id="rId12"/>
    <p:sldId id="3785" r:id="rId13"/>
    <p:sldId id="331" r:id="rId14"/>
    <p:sldId id="2286" r:id="rId15"/>
    <p:sldId id="2288" r:id="rId16"/>
    <p:sldId id="2289" r:id="rId17"/>
    <p:sldId id="2290" r:id="rId18"/>
    <p:sldId id="3786" r:id="rId19"/>
    <p:sldId id="3787" r:id="rId2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300"/>
    <a:srgbClr val="FF85FF"/>
    <a:srgbClr val="FFFFFF"/>
    <a:srgbClr val="FF2600"/>
    <a:srgbClr val="0432FF"/>
    <a:srgbClr val="009999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38"/>
    <p:restoredTop sz="94694"/>
  </p:normalViewPr>
  <p:slideViewPr>
    <p:cSldViewPr snapToGrid="0">
      <p:cViewPr varScale="1">
        <p:scale>
          <a:sx n="117" d="100"/>
          <a:sy n="117" d="100"/>
        </p:scale>
        <p:origin x="2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" y="0"/>
            <a:ext cx="7863840" cy="579120"/>
          </a:xfrm>
        </p:spPr>
        <p:txBody>
          <a:bodyPr>
            <a:normAutofit/>
          </a:bodyPr>
          <a:lstStyle>
            <a:lvl1pPr>
              <a:defRPr sz="3600" b="1" i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660780"/>
            <a:ext cx="9123680" cy="5232019"/>
          </a:xfrm>
        </p:spPr>
        <p:txBody>
          <a:bodyPr>
            <a:normAutofit/>
          </a:bodyPr>
          <a:lstStyle>
            <a:lvl1pPr marL="228600" indent="-228600">
              <a:buClr>
                <a:srgbClr val="0000FF"/>
              </a:buClr>
              <a:buFont typeface="Wingdings" pitchFamily="2" charset="2"/>
              <a:buChar char="q"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buClr>
                <a:srgbClr val="0000FF"/>
              </a:buClr>
              <a:buFont typeface="Wingdings" pitchFamily="2" charset="2"/>
              <a:buChar char="Ø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buClr>
                <a:srgbClr val="0000FF"/>
              </a:buClr>
              <a:buFont typeface="Wingdings" pitchFamily="2" charset="2"/>
              <a:buChar char="ü"/>
              <a:defRPr sz="1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buClr>
                <a:srgbClr val="0000FF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1430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6280" y="6428104"/>
            <a:ext cx="2057400" cy="365125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47791"/>
            <a:ext cx="30861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latin typeface="+mn-lt"/>
              </a:rPr>
              <a:t>NNP SS@MIT,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68744"/>
            <a:ext cx="626892" cy="365125"/>
          </a:xfrm>
        </p:spPr>
        <p:txBody>
          <a:bodyPr/>
          <a:lstStyle>
            <a:lvl1pPr algn="l">
              <a:defRPr sz="1400" b="1">
                <a:latin typeface="+mn-lt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1920" y="6458585"/>
            <a:ext cx="2057400" cy="365125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47791"/>
            <a:ext cx="30861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latin typeface="+mn-lt"/>
              </a:rPr>
              <a:t>NNP SS@MIT,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80" y="6458586"/>
            <a:ext cx="544024" cy="365126"/>
          </a:xfrm>
        </p:spPr>
        <p:txBody>
          <a:bodyPr/>
          <a:lstStyle>
            <a:lvl1pPr algn="l">
              <a:defRPr sz="1400" b="1">
                <a:latin typeface="+mn-lt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794"/>
            <a:ext cx="7886700" cy="650874"/>
          </a:xfrm>
        </p:spPr>
        <p:txBody>
          <a:bodyPr>
            <a:normAutofit/>
          </a:bodyPr>
          <a:lstStyle>
            <a:lvl1pPr>
              <a:defRPr sz="3600" b="1" i="1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59930" y="6502400"/>
            <a:ext cx="2057400" cy="290830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47791"/>
            <a:ext cx="30861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latin typeface="+mn-lt"/>
              </a:rPr>
              <a:t>NNP SS@MIT, July 2016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84622"/>
            <a:ext cx="619272" cy="365125"/>
          </a:xfrm>
        </p:spPr>
        <p:txBody>
          <a:bodyPr/>
          <a:lstStyle>
            <a:lvl1pPr algn="l">
              <a:defRPr sz="1400" b="1">
                <a:latin typeface="+mn-lt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NNP SS@MIT,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510" y="1849996"/>
            <a:ext cx="8842490" cy="12633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Polarization Status 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STAR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F9CC97F-6E4B-8B4F-AC49-0E3C236A8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3792" y="3597310"/>
            <a:ext cx="4741984" cy="5802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E.C.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Aschenauer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823" y="-16313"/>
            <a:ext cx="7886700" cy="657016"/>
          </a:xfrm>
        </p:spPr>
        <p:txBody>
          <a:bodyPr>
            <a:normAutofit/>
          </a:bodyPr>
          <a:lstStyle/>
          <a:p>
            <a:r>
              <a:rPr lang="en-US" dirty="0"/>
              <a:t>RHIC and Polarimetry </a:t>
            </a:r>
          </a:p>
        </p:txBody>
      </p:sp>
      <p:sp>
        <p:nvSpPr>
          <p:cNvPr id="194" name="Slide Number Placeholder 1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7B5B-81DA-BB4E-8527-9FF7F5D270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7" name="Oval 196"/>
          <p:cNvSpPr/>
          <p:nvPr/>
        </p:nvSpPr>
        <p:spPr bwMode="auto">
          <a:xfrm>
            <a:off x="3052836" y="510912"/>
            <a:ext cx="3048000" cy="5334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0" name="Oval 199"/>
          <p:cNvSpPr/>
          <p:nvPr/>
        </p:nvSpPr>
        <p:spPr bwMode="auto">
          <a:xfrm>
            <a:off x="5102124" y="980349"/>
            <a:ext cx="2590800" cy="3810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9636" y="626800"/>
            <a:ext cx="8255715" cy="5065712"/>
            <a:chOff x="192" y="943"/>
            <a:chExt cx="5253" cy="3223"/>
          </a:xfrm>
        </p:grpSpPr>
        <p:sp>
          <p:nvSpPr>
            <p:cNvPr id="16397" name="Line 4"/>
            <p:cNvSpPr>
              <a:spLocks noChangeShapeType="1"/>
            </p:cNvSpPr>
            <p:nvPr/>
          </p:nvSpPr>
          <p:spPr bwMode="auto">
            <a:xfrm>
              <a:off x="1958" y="3238"/>
              <a:ext cx="69" cy="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8" name="Freeform 6"/>
            <p:cNvSpPr>
              <a:spLocks/>
            </p:cNvSpPr>
            <p:nvPr/>
          </p:nvSpPr>
          <p:spPr bwMode="auto">
            <a:xfrm>
              <a:off x="4168" y="2157"/>
              <a:ext cx="292" cy="246"/>
            </a:xfrm>
            <a:custGeom>
              <a:avLst/>
              <a:gdLst>
                <a:gd name="T0" fmla="*/ 0 w 292"/>
                <a:gd name="T1" fmla="*/ 246 h 246"/>
                <a:gd name="T2" fmla="*/ 64 w 292"/>
                <a:gd name="T3" fmla="*/ 214 h 246"/>
                <a:gd name="T4" fmla="*/ 66 w 292"/>
                <a:gd name="T5" fmla="*/ 172 h 246"/>
                <a:gd name="T6" fmla="*/ 232 w 292"/>
                <a:gd name="T7" fmla="*/ 106 h 246"/>
                <a:gd name="T8" fmla="*/ 232 w 292"/>
                <a:gd name="T9" fmla="*/ 61 h 246"/>
                <a:gd name="T10" fmla="*/ 292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9" name="Oval 7"/>
            <p:cNvSpPr>
              <a:spLocks noChangeArrowheads="1"/>
            </p:cNvSpPr>
            <p:nvPr/>
          </p:nvSpPr>
          <p:spPr bwMode="auto">
            <a:xfrm>
              <a:off x="1160" y="1511"/>
              <a:ext cx="3471" cy="1000"/>
            </a:xfrm>
            <a:prstGeom prst="ellipse">
              <a:avLst/>
            </a:prstGeom>
            <a:noFill/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00" name="Rectangle 8"/>
            <p:cNvSpPr>
              <a:spLocks noChangeArrowheads="1"/>
            </p:cNvSpPr>
            <p:nvPr/>
          </p:nvSpPr>
          <p:spPr bwMode="auto">
            <a:xfrm>
              <a:off x="2653" y="1234"/>
              <a:ext cx="6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01" name="Rectangle 9"/>
            <p:cNvSpPr>
              <a:spLocks noChangeArrowheads="1"/>
            </p:cNvSpPr>
            <p:nvPr/>
          </p:nvSpPr>
          <p:spPr bwMode="auto">
            <a:xfrm>
              <a:off x="3986" y="1302"/>
              <a:ext cx="1153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02" name="Rectangle 10"/>
            <p:cNvSpPr>
              <a:spLocks noChangeArrowheads="1"/>
            </p:cNvSpPr>
            <p:nvPr/>
          </p:nvSpPr>
          <p:spPr bwMode="auto">
            <a:xfrm>
              <a:off x="4337" y="2294"/>
              <a:ext cx="6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03" name="Rectangle 11"/>
            <p:cNvSpPr>
              <a:spLocks noChangeArrowheads="1"/>
            </p:cNvSpPr>
            <p:nvPr/>
          </p:nvSpPr>
          <p:spPr bwMode="auto">
            <a:xfrm>
              <a:off x="2924" y="2555"/>
              <a:ext cx="64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04" name="Rectangle 12"/>
            <p:cNvSpPr>
              <a:spLocks noChangeArrowheads="1"/>
            </p:cNvSpPr>
            <p:nvPr/>
          </p:nvSpPr>
          <p:spPr bwMode="auto">
            <a:xfrm>
              <a:off x="1031" y="2440"/>
              <a:ext cx="655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06" name="Rectangle 14"/>
            <p:cNvSpPr>
              <a:spLocks noChangeArrowheads="1"/>
            </p:cNvSpPr>
            <p:nvPr/>
          </p:nvSpPr>
          <p:spPr bwMode="auto">
            <a:xfrm>
              <a:off x="2642" y="2241"/>
              <a:ext cx="5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1600" b="1" i="1" u="sng">
                  <a:solidFill>
                    <a:srgbClr val="0000FF"/>
                  </a:solidFill>
                  <a:latin typeface="Times New Roman" charset="0"/>
                  <a:cs typeface="ＭＳ Ｐゴシック" charset="-128"/>
                </a:rPr>
                <a:t>STAR (p)</a:t>
              </a:r>
              <a:endParaRPr lang="en-US" altLang="ja-JP" sz="1600">
                <a:latin typeface="Times New Roman" charset="0"/>
                <a:cs typeface="ＭＳ Ｐゴシック" charset="-128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039" y="2259"/>
              <a:ext cx="56" cy="36"/>
              <a:chOff x="3140" y="2171"/>
              <a:chExt cx="56" cy="36"/>
            </a:xfrm>
          </p:grpSpPr>
          <p:sp>
            <p:nvSpPr>
              <p:cNvPr id="16581" name="Rectangle 15"/>
              <p:cNvSpPr>
                <a:spLocks noChangeArrowheads="1"/>
              </p:cNvSpPr>
              <p:nvPr/>
            </p:nvSpPr>
            <p:spPr bwMode="auto">
              <a:xfrm>
                <a:off x="3140" y="2184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82" name="Freeform 16"/>
              <p:cNvSpPr>
                <a:spLocks/>
              </p:cNvSpPr>
              <p:nvPr/>
            </p:nvSpPr>
            <p:spPr bwMode="auto">
              <a:xfrm>
                <a:off x="3159" y="2171"/>
                <a:ext cx="37" cy="36"/>
              </a:xfrm>
              <a:custGeom>
                <a:avLst/>
                <a:gdLst>
                  <a:gd name="T0" fmla="*/ 0 w 73"/>
                  <a:gd name="T1" fmla="*/ 74 h 74"/>
                  <a:gd name="T2" fmla="*/ 73 w 73"/>
                  <a:gd name="T3" fmla="*/ 36 h 74"/>
                  <a:gd name="T4" fmla="*/ 0 w 73"/>
                  <a:gd name="T5" fmla="*/ 0 h 74"/>
                  <a:gd name="T6" fmla="*/ 0 w 73"/>
                  <a:gd name="T7" fmla="*/ 7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4"/>
                  <a:gd name="T14" fmla="*/ 73 w 7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4">
                    <a:moveTo>
                      <a:pt x="0" y="74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08" name="Rectangle 17"/>
            <p:cNvSpPr>
              <a:spLocks noChangeArrowheads="1"/>
            </p:cNvSpPr>
            <p:nvPr/>
          </p:nvSpPr>
          <p:spPr bwMode="auto">
            <a:xfrm>
              <a:off x="1484" y="2097"/>
              <a:ext cx="671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1600" b="1" i="1" u="sng" dirty="0">
                  <a:solidFill>
                    <a:srgbClr val="0000FF"/>
                  </a:solidFill>
                  <a:latin typeface="Times New Roman" charset="0"/>
                  <a:cs typeface="ＭＳ Ｐゴシック" charset="-128"/>
                </a:rPr>
                <a:t>(s)PHENIX </a:t>
              </a:r>
              <a:endParaRPr lang="en-US" altLang="ja-JP" sz="1600" dirty="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10" name="Rectangle 21"/>
            <p:cNvSpPr>
              <a:spLocks noChangeArrowheads="1"/>
            </p:cNvSpPr>
            <p:nvPr/>
          </p:nvSpPr>
          <p:spPr bwMode="auto">
            <a:xfrm>
              <a:off x="2572" y="1826"/>
              <a:ext cx="56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11" name="Rectangle 22"/>
            <p:cNvSpPr>
              <a:spLocks noChangeArrowheads="1"/>
            </p:cNvSpPr>
            <p:nvPr/>
          </p:nvSpPr>
          <p:spPr bwMode="auto">
            <a:xfrm>
              <a:off x="2446" y="3176"/>
              <a:ext cx="33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12" name="Rectangle 23"/>
            <p:cNvSpPr>
              <a:spLocks noChangeArrowheads="1"/>
            </p:cNvSpPr>
            <p:nvPr/>
          </p:nvSpPr>
          <p:spPr bwMode="auto">
            <a:xfrm>
              <a:off x="2506" y="3211"/>
              <a:ext cx="33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 b="1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AGS</a:t>
              </a:r>
              <a:endParaRPr lang="en-US" altLang="ja-JP" sz="20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13" name="Rectangle 24"/>
            <p:cNvSpPr>
              <a:spLocks noChangeArrowheads="1"/>
            </p:cNvSpPr>
            <p:nvPr/>
          </p:nvSpPr>
          <p:spPr bwMode="auto">
            <a:xfrm>
              <a:off x="1216" y="3110"/>
              <a:ext cx="39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14" name="Rectangle 25"/>
            <p:cNvSpPr>
              <a:spLocks noChangeArrowheads="1"/>
            </p:cNvSpPr>
            <p:nvPr/>
          </p:nvSpPr>
          <p:spPr bwMode="auto">
            <a:xfrm>
              <a:off x="1553" y="2961"/>
              <a:ext cx="31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1200" b="1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LINAC</a:t>
              </a:r>
              <a:endParaRPr lang="en-US" altLang="ja-JP" sz="12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15" name="Rectangle 26"/>
            <p:cNvSpPr>
              <a:spLocks noChangeArrowheads="1"/>
            </p:cNvSpPr>
            <p:nvPr/>
          </p:nvSpPr>
          <p:spPr bwMode="auto">
            <a:xfrm>
              <a:off x="1970" y="2984"/>
              <a:ext cx="39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1000" b="1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BOOSTER</a:t>
              </a:r>
              <a:endParaRPr lang="en-US" altLang="ja-JP" sz="10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16" name="Oval 27"/>
            <p:cNvSpPr>
              <a:spLocks noChangeArrowheads="1"/>
            </p:cNvSpPr>
            <p:nvPr/>
          </p:nvSpPr>
          <p:spPr bwMode="auto">
            <a:xfrm>
              <a:off x="2147" y="3089"/>
              <a:ext cx="1045" cy="4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17" name="Arc 28"/>
            <p:cNvSpPr>
              <a:spLocks/>
            </p:cNvSpPr>
            <p:nvPr/>
          </p:nvSpPr>
          <p:spPr bwMode="auto">
            <a:xfrm flipH="1">
              <a:off x="1736" y="1557"/>
              <a:ext cx="1195" cy="448"/>
            </a:xfrm>
            <a:custGeom>
              <a:avLst/>
              <a:gdLst>
                <a:gd name="T0" fmla="*/ 349 w 15493"/>
                <a:gd name="T1" fmla="*/ 0 h 21120"/>
                <a:gd name="T2" fmla="*/ 1195 w 15493"/>
                <a:gd name="T3" fmla="*/ 129 h 21120"/>
                <a:gd name="T4" fmla="*/ 0 w 15493"/>
                <a:gd name="T5" fmla="*/ 448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8" name="Arc 29"/>
            <p:cNvSpPr>
              <a:spLocks/>
            </p:cNvSpPr>
            <p:nvPr/>
          </p:nvSpPr>
          <p:spPr bwMode="auto">
            <a:xfrm flipH="1">
              <a:off x="1226" y="1822"/>
              <a:ext cx="1667" cy="343"/>
            </a:xfrm>
            <a:custGeom>
              <a:avLst/>
              <a:gdLst>
                <a:gd name="T0" fmla="*/ 1532 w 21600"/>
                <a:gd name="T1" fmla="*/ 0 h 16156"/>
                <a:gd name="T2" fmla="*/ 1559 w 21600"/>
                <a:gd name="T3" fmla="*/ 343 h 16156"/>
                <a:gd name="T4" fmla="*/ 0 w 21600"/>
                <a:gd name="T5" fmla="*/ 181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9" name="Arc 30"/>
            <p:cNvSpPr>
              <a:spLocks/>
            </p:cNvSpPr>
            <p:nvPr/>
          </p:nvSpPr>
          <p:spPr bwMode="auto">
            <a:xfrm flipH="1">
              <a:off x="2891" y="1818"/>
              <a:ext cx="1667" cy="339"/>
            </a:xfrm>
            <a:custGeom>
              <a:avLst/>
              <a:gdLst>
                <a:gd name="T0" fmla="*/ 101 w 21600"/>
                <a:gd name="T1" fmla="*/ 339 h 15969"/>
                <a:gd name="T2" fmla="*/ 137 w 21600"/>
                <a:gd name="T3" fmla="*/ 0 h 15969"/>
                <a:gd name="T4" fmla="*/ 1667 w 21600"/>
                <a:gd name="T5" fmla="*/ 182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-1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-1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0" name="Arc 31"/>
            <p:cNvSpPr>
              <a:spLocks/>
            </p:cNvSpPr>
            <p:nvPr/>
          </p:nvSpPr>
          <p:spPr bwMode="auto">
            <a:xfrm flipH="1">
              <a:off x="2978" y="1934"/>
              <a:ext cx="1121" cy="522"/>
            </a:xfrm>
            <a:custGeom>
              <a:avLst/>
              <a:gdLst>
                <a:gd name="T0" fmla="*/ 893 w 14614"/>
                <a:gd name="T1" fmla="*/ 522 h 21395"/>
                <a:gd name="T2" fmla="*/ 0 w 14614"/>
                <a:gd name="T3" fmla="*/ 388 h 21395"/>
                <a:gd name="T4" fmla="*/ 1121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1" name="Arc 32"/>
            <p:cNvSpPr>
              <a:spLocks/>
            </p:cNvSpPr>
            <p:nvPr/>
          </p:nvSpPr>
          <p:spPr bwMode="auto">
            <a:xfrm flipH="1">
              <a:off x="1722" y="2054"/>
              <a:ext cx="1241" cy="398"/>
            </a:xfrm>
            <a:custGeom>
              <a:avLst/>
              <a:gdLst>
                <a:gd name="T0" fmla="*/ 1241 w 16143"/>
                <a:gd name="T1" fmla="*/ 272 h 21035"/>
                <a:gd name="T2" fmla="*/ 377 w 16143"/>
                <a:gd name="T3" fmla="*/ 398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2" name="Arc 33"/>
            <p:cNvSpPr>
              <a:spLocks/>
            </p:cNvSpPr>
            <p:nvPr/>
          </p:nvSpPr>
          <p:spPr bwMode="auto">
            <a:xfrm flipH="1">
              <a:off x="2887" y="1561"/>
              <a:ext cx="1167" cy="441"/>
            </a:xfrm>
            <a:custGeom>
              <a:avLst/>
              <a:gdLst>
                <a:gd name="T0" fmla="*/ 0 w 15115"/>
                <a:gd name="T1" fmla="*/ 120 h 21197"/>
                <a:gd name="T2" fmla="*/ 846 w 15115"/>
                <a:gd name="T3" fmla="*/ 0 h 21197"/>
                <a:gd name="T4" fmla="*/ 1167 w 15115"/>
                <a:gd name="T5" fmla="*/ 441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3" name="Arc 34"/>
            <p:cNvSpPr>
              <a:spLocks/>
            </p:cNvSpPr>
            <p:nvPr/>
          </p:nvSpPr>
          <p:spPr bwMode="auto">
            <a:xfrm>
              <a:off x="2895" y="2019"/>
              <a:ext cx="1272" cy="534"/>
            </a:xfrm>
            <a:custGeom>
              <a:avLst/>
              <a:gdLst>
                <a:gd name="T0" fmla="*/ 1272 w 15361"/>
                <a:gd name="T1" fmla="*/ 382 h 21244"/>
                <a:gd name="T2" fmla="*/ 324 w 15361"/>
                <a:gd name="T3" fmla="*/ 534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4" name="Arc 35"/>
            <p:cNvSpPr>
              <a:spLocks/>
            </p:cNvSpPr>
            <p:nvPr/>
          </p:nvSpPr>
          <p:spPr bwMode="auto">
            <a:xfrm>
              <a:off x="1657" y="2019"/>
              <a:ext cx="1243" cy="534"/>
            </a:xfrm>
            <a:custGeom>
              <a:avLst/>
              <a:gdLst>
                <a:gd name="T0" fmla="*/ 921 w 15013"/>
                <a:gd name="T1" fmla="*/ 534 h 21246"/>
                <a:gd name="T2" fmla="*/ 0 w 15013"/>
                <a:gd name="T3" fmla="*/ 390 h 21246"/>
                <a:gd name="T4" fmla="*/ 1243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5" name="Arc 36"/>
            <p:cNvSpPr>
              <a:spLocks/>
            </p:cNvSpPr>
            <p:nvPr/>
          </p:nvSpPr>
          <p:spPr bwMode="auto">
            <a:xfrm>
              <a:off x="1113" y="1787"/>
              <a:ext cx="1788" cy="444"/>
            </a:xfrm>
            <a:custGeom>
              <a:avLst/>
              <a:gdLst>
                <a:gd name="T0" fmla="*/ 140 w 21600"/>
                <a:gd name="T1" fmla="*/ 444 h 17626"/>
                <a:gd name="T2" fmla="*/ 172 w 21600"/>
                <a:gd name="T3" fmla="*/ 0 h 17626"/>
                <a:gd name="T4" fmla="*/ 1788 w 21600"/>
                <a:gd name="T5" fmla="*/ 233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-1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-1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6" name="Arc 37"/>
            <p:cNvSpPr>
              <a:spLocks/>
            </p:cNvSpPr>
            <p:nvPr/>
          </p:nvSpPr>
          <p:spPr bwMode="auto">
            <a:xfrm>
              <a:off x="1679" y="1482"/>
              <a:ext cx="1222" cy="542"/>
            </a:xfrm>
            <a:custGeom>
              <a:avLst/>
              <a:gdLst>
                <a:gd name="T0" fmla="*/ 0 w 14768"/>
                <a:gd name="T1" fmla="*/ 140 h 21256"/>
                <a:gd name="T2" fmla="*/ 904 w 14768"/>
                <a:gd name="T3" fmla="*/ 0 h 21256"/>
                <a:gd name="T4" fmla="*/ 1222 w 14768"/>
                <a:gd name="T5" fmla="*/ 542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7" name="Arc 38"/>
            <p:cNvSpPr>
              <a:spLocks/>
            </p:cNvSpPr>
            <p:nvPr/>
          </p:nvSpPr>
          <p:spPr bwMode="auto">
            <a:xfrm>
              <a:off x="2895" y="1485"/>
              <a:ext cx="1212" cy="538"/>
            </a:xfrm>
            <a:custGeom>
              <a:avLst/>
              <a:gdLst>
                <a:gd name="T0" fmla="*/ 315 w 14647"/>
                <a:gd name="T1" fmla="*/ 0 h 21263"/>
                <a:gd name="T2" fmla="*/ 1212 w 14647"/>
                <a:gd name="T3" fmla="*/ 136 h 21263"/>
                <a:gd name="T4" fmla="*/ 0 w 14647"/>
                <a:gd name="T5" fmla="*/ 538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8" name="Arc 39"/>
            <p:cNvSpPr>
              <a:spLocks/>
            </p:cNvSpPr>
            <p:nvPr/>
          </p:nvSpPr>
          <p:spPr bwMode="auto">
            <a:xfrm>
              <a:off x="2895" y="1778"/>
              <a:ext cx="1788" cy="451"/>
            </a:xfrm>
            <a:custGeom>
              <a:avLst/>
              <a:gdLst>
                <a:gd name="T0" fmla="*/ 1603 w 21600"/>
                <a:gd name="T1" fmla="*/ 0 h 17979"/>
                <a:gd name="T2" fmla="*/ 1647 w 21600"/>
                <a:gd name="T3" fmla="*/ 451 h 17979"/>
                <a:gd name="T4" fmla="*/ 0 w 21600"/>
                <a:gd name="T5" fmla="*/ 240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9" name="Freeform 40"/>
            <p:cNvSpPr>
              <a:spLocks/>
            </p:cNvSpPr>
            <p:nvPr/>
          </p:nvSpPr>
          <p:spPr bwMode="auto">
            <a:xfrm>
              <a:off x="2581" y="2452"/>
              <a:ext cx="639" cy="99"/>
            </a:xfrm>
            <a:custGeom>
              <a:avLst/>
              <a:gdLst>
                <a:gd name="T0" fmla="*/ 0 w 639"/>
                <a:gd name="T1" fmla="*/ 0 h 99"/>
                <a:gd name="T2" fmla="*/ 172 w 639"/>
                <a:gd name="T3" fmla="*/ 18 h 99"/>
                <a:gd name="T4" fmla="*/ 220 w 639"/>
                <a:gd name="T5" fmla="*/ 57 h 99"/>
                <a:gd name="T6" fmla="*/ 406 w 639"/>
                <a:gd name="T7" fmla="*/ 57 h 99"/>
                <a:gd name="T8" fmla="*/ 445 w 639"/>
                <a:gd name="T9" fmla="*/ 95 h 99"/>
                <a:gd name="T10" fmla="*/ 639 w 639"/>
                <a:gd name="T11" fmla="*/ 99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0" name="Freeform 41"/>
            <p:cNvSpPr>
              <a:spLocks/>
            </p:cNvSpPr>
            <p:nvPr/>
          </p:nvSpPr>
          <p:spPr bwMode="auto">
            <a:xfrm>
              <a:off x="2576" y="2455"/>
              <a:ext cx="630" cy="97"/>
            </a:xfrm>
            <a:custGeom>
              <a:avLst/>
              <a:gdLst>
                <a:gd name="T0" fmla="*/ 0 w 630"/>
                <a:gd name="T1" fmla="*/ 97 h 97"/>
                <a:gd name="T2" fmla="*/ 177 w 630"/>
                <a:gd name="T3" fmla="*/ 96 h 97"/>
                <a:gd name="T4" fmla="*/ 225 w 630"/>
                <a:gd name="T5" fmla="*/ 51 h 97"/>
                <a:gd name="T6" fmla="*/ 408 w 630"/>
                <a:gd name="T7" fmla="*/ 51 h 97"/>
                <a:gd name="T8" fmla="*/ 449 w 630"/>
                <a:gd name="T9" fmla="*/ 15 h 97"/>
                <a:gd name="T10" fmla="*/ 630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1" name="Rectangle 42"/>
            <p:cNvSpPr>
              <a:spLocks noChangeArrowheads="1"/>
            </p:cNvSpPr>
            <p:nvPr/>
          </p:nvSpPr>
          <p:spPr bwMode="auto">
            <a:xfrm>
              <a:off x="2848" y="2481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32" name="Arc 43"/>
            <p:cNvSpPr>
              <a:spLocks/>
            </p:cNvSpPr>
            <p:nvPr/>
          </p:nvSpPr>
          <p:spPr bwMode="auto">
            <a:xfrm>
              <a:off x="2255" y="2537"/>
              <a:ext cx="641" cy="310"/>
            </a:xfrm>
            <a:custGeom>
              <a:avLst/>
              <a:gdLst>
                <a:gd name="T0" fmla="*/ 125 w 21600"/>
                <a:gd name="T1" fmla="*/ 0 h 21188"/>
                <a:gd name="T2" fmla="*/ 641 w 21600"/>
                <a:gd name="T3" fmla="*/ 310 h 21188"/>
                <a:gd name="T4" fmla="*/ 0 w 21600"/>
                <a:gd name="T5" fmla="*/ 31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3" name="Arc 44"/>
            <p:cNvSpPr>
              <a:spLocks/>
            </p:cNvSpPr>
            <p:nvPr/>
          </p:nvSpPr>
          <p:spPr bwMode="auto">
            <a:xfrm flipH="1">
              <a:off x="2899" y="2537"/>
              <a:ext cx="641" cy="310"/>
            </a:xfrm>
            <a:custGeom>
              <a:avLst/>
              <a:gdLst>
                <a:gd name="T0" fmla="*/ 125 w 21600"/>
                <a:gd name="T1" fmla="*/ 0 h 21188"/>
                <a:gd name="T2" fmla="*/ 641 w 21600"/>
                <a:gd name="T3" fmla="*/ 310 h 21188"/>
                <a:gd name="T4" fmla="*/ 0 w 21600"/>
                <a:gd name="T5" fmla="*/ 31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4" name="Freeform 45"/>
            <p:cNvSpPr>
              <a:spLocks/>
            </p:cNvSpPr>
            <p:nvPr/>
          </p:nvSpPr>
          <p:spPr bwMode="auto">
            <a:xfrm>
              <a:off x="2578" y="1482"/>
              <a:ext cx="636" cy="80"/>
            </a:xfrm>
            <a:custGeom>
              <a:avLst/>
              <a:gdLst>
                <a:gd name="T0" fmla="*/ 0 w 636"/>
                <a:gd name="T1" fmla="*/ 0 h 80"/>
                <a:gd name="T2" fmla="*/ 172 w 636"/>
                <a:gd name="T3" fmla="*/ 2 h 80"/>
                <a:gd name="T4" fmla="*/ 222 w 636"/>
                <a:gd name="T5" fmla="*/ 32 h 80"/>
                <a:gd name="T6" fmla="*/ 400 w 636"/>
                <a:gd name="T7" fmla="*/ 30 h 80"/>
                <a:gd name="T8" fmla="*/ 446 w 636"/>
                <a:gd name="T9" fmla="*/ 68 h 80"/>
                <a:gd name="T10" fmla="*/ 636 w 636"/>
                <a:gd name="T11" fmla="*/ 8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5" name="Freeform 46"/>
            <p:cNvSpPr>
              <a:spLocks/>
            </p:cNvSpPr>
            <p:nvPr/>
          </p:nvSpPr>
          <p:spPr bwMode="auto">
            <a:xfrm>
              <a:off x="2576" y="1480"/>
              <a:ext cx="638" cy="80"/>
            </a:xfrm>
            <a:custGeom>
              <a:avLst/>
              <a:gdLst>
                <a:gd name="T0" fmla="*/ 0 w 638"/>
                <a:gd name="T1" fmla="*/ 80 h 80"/>
                <a:gd name="T2" fmla="*/ 178 w 638"/>
                <a:gd name="T3" fmla="*/ 74 h 80"/>
                <a:gd name="T4" fmla="*/ 222 w 638"/>
                <a:gd name="T5" fmla="*/ 32 h 80"/>
                <a:gd name="T6" fmla="*/ 398 w 638"/>
                <a:gd name="T7" fmla="*/ 32 h 80"/>
                <a:gd name="T8" fmla="*/ 452 w 638"/>
                <a:gd name="T9" fmla="*/ 0 h 80"/>
                <a:gd name="T10" fmla="*/ 638 w 638"/>
                <a:gd name="T11" fmla="*/ 4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6" name="Freeform 47"/>
            <p:cNvSpPr>
              <a:spLocks/>
            </p:cNvSpPr>
            <p:nvPr/>
          </p:nvSpPr>
          <p:spPr bwMode="auto">
            <a:xfrm>
              <a:off x="1254" y="2232"/>
              <a:ext cx="470" cy="96"/>
            </a:xfrm>
            <a:custGeom>
              <a:avLst/>
              <a:gdLst>
                <a:gd name="T0" fmla="*/ 0 w 470"/>
                <a:gd name="T1" fmla="*/ 0 h 96"/>
                <a:gd name="T2" fmla="*/ 106 w 470"/>
                <a:gd name="T3" fmla="*/ 54 h 96"/>
                <a:gd name="T4" fmla="*/ 152 w 470"/>
                <a:gd name="T5" fmla="*/ 44 h 96"/>
                <a:gd name="T6" fmla="*/ 270 w 470"/>
                <a:gd name="T7" fmla="*/ 90 h 96"/>
                <a:gd name="T8" fmla="*/ 344 w 470"/>
                <a:gd name="T9" fmla="*/ 68 h 96"/>
                <a:gd name="T10" fmla="*/ 470 w 470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7" name="Freeform 48"/>
            <p:cNvSpPr>
              <a:spLocks/>
            </p:cNvSpPr>
            <p:nvPr/>
          </p:nvSpPr>
          <p:spPr bwMode="auto">
            <a:xfrm>
              <a:off x="1332" y="2164"/>
              <a:ext cx="330" cy="248"/>
            </a:xfrm>
            <a:custGeom>
              <a:avLst/>
              <a:gdLst>
                <a:gd name="T0" fmla="*/ 0 w 330"/>
                <a:gd name="T1" fmla="*/ 0 h 248"/>
                <a:gd name="T2" fmla="*/ 68 w 330"/>
                <a:gd name="T3" fmla="*/ 46 h 248"/>
                <a:gd name="T4" fmla="*/ 78 w 330"/>
                <a:gd name="T5" fmla="*/ 110 h 248"/>
                <a:gd name="T6" fmla="*/ 192 w 330"/>
                <a:gd name="T7" fmla="*/ 156 h 248"/>
                <a:gd name="T8" fmla="*/ 196 w 330"/>
                <a:gd name="T9" fmla="*/ 202 h 248"/>
                <a:gd name="T10" fmla="*/ 330 w 330"/>
                <a:gd name="T11" fmla="*/ 248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8" name="Rectangle 49"/>
            <p:cNvSpPr>
              <a:spLocks noChangeArrowheads="1"/>
            </p:cNvSpPr>
            <p:nvPr/>
          </p:nvSpPr>
          <p:spPr bwMode="auto">
            <a:xfrm rot="1511052">
              <a:off x="1422" y="2262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39" name="Freeform 50"/>
            <p:cNvSpPr>
              <a:spLocks/>
            </p:cNvSpPr>
            <p:nvPr/>
          </p:nvSpPr>
          <p:spPr bwMode="auto">
            <a:xfrm>
              <a:off x="1284" y="1682"/>
              <a:ext cx="456" cy="110"/>
            </a:xfrm>
            <a:custGeom>
              <a:avLst/>
              <a:gdLst>
                <a:gd name="T0" fmla="*/ 0 w 456"/>
                <a:gd name="T1" fmla="*/ 110 h 110"/>
                <a:gd name="T2" fmla="*/ 80 w 456"/>
                <a:gd name="T3" fmla="*/ 70 h 110"/>
                <a:gd name="T4" fmla="*/ 136 w 456"/>
                <a:gd name="T5" fmla="*/ 68 h 110"/>
                <a:gd name="T6" fmla="*/ 296 w 456"/>
                <a:gd name="T7" fmla="*/ 2 h 110"/>
                <a:gd name="T8" fmla="*/ 348 w 456"/>
                <a:gd name="T9" fmla="*/ 22 h 110"/>
                <a:gd name="T10" fmla="*/ 456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0" name="Freeform 51"/>
            <p:cNvSpPr>
              <a:spLocks/>
            </p:cNvSpPr>
            <p:nvPr/>
          </p:nvSpPr>
          <p:spPr bwMode="auto">
            <a:xfrm>
              <a:off x="1360" y="1620"/>
              <a:ext cx="322" cy="204"/>
            </a:xfrm>
            <a:custGeom>
              <a:avLst/>
              <a:gdLst>
                <a:gd name="T0" fmla="*/ 0 w 322"/>
                <a:gd name="T1" fmla="*/ 204 h 204"/>
                <a:gd name="T2" fmla="*/ 58 w 322"/>
                <a:gd name="T3" fmla="*/ 164 h 204"/>
                <a:gd name="T4" fmla="*/ 58 w 322"/>
                <a:gd name="T5" fmla="*/ 130 h 204"/>
                <a:gd name="T6" fmla="*/ 218 w 322"/>
                <a:gd name="T7" fmla="*/ 66 h 204"/>
                <a:gd name="T8" fmla="*/ 222 w 322"/>
                <a:gd name="T9" fmla="*/ 30 h 204"/>
                <a:gd name="T10" fmla="*/ 322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1" name="Rectangle 52"/>
            <p:cNvSpPr>
              <a:spLocks noChangeArrowheads="1"/>
            </p:cNvSpPr>
            <p:nvPr/>
          </p:nvSpPr>
          <p:spPr bwMode="auto">
            <a:xfrm rot="-1277282">
              <a:off x="1460" y="1684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42" name="Freeform 53"/>
            <p:cNvSpPr>
              <a:spLocks/>
            </p:cNvSpPr>
            <p:nvPr/>
          </p:nvSpPr>
          <p:spPr bwMode="auto">
            <a:xfrm>
              <a:off x="4108" y="1621"/>
              <a:ext cx="316" cy="197"/>
            </a:xfrm>
            <a:custGeom>
              <a:avLst/>
              <a:gdLst>
                <a:gd name="T0" fmla="*/ 0 w 316"/>
                <a:gd name="T1" fmla="*/ 0 h 197"/>
                <a:gd name="T2" fmla="*/ 75 w 316"/>
                <a:gd name="T3" fmla="*/ 24 h 197"/>
                <a:gd name="T4" fmla="*/ 87 w 316"/>
                <a:gd name="T5" fmla="*/ 57 h 197"/>
                <a:gd name="T6" fmla="*/ 264 w 316"/>
                <a:gd name="T7" fmla="*/ 125 h 197"/>
                <a:gd name="T8" fmla="*/ 262 w 316"/>
                <a:gd name="T9" fmla="*/ 164 h 197"/>
                <a:gd name="T10" fmla="*/ 316 w 316"/>
                <a:gd name="T11" fmla="*/ 19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3" name="Freeform 54"/>
            <p:cNvSpPr>
              <a:spLocks/>
            </p:cNvSpPr>
            <p:nvPr/>
          </p:nvSpPr>
          <p:spPr bwMode="auto">
            <a:xfrm>
              <a:off x="4096" y="2229"/>
              <a:ext cx="448" cy="100"/>
            </a:xfrm>
            <a:custGeom>
              <a:avLst/>
              <a:gdLst>
                <a:gd name="T0" fmla="*/ 0 w 448"/>
                <a:gd name="T1" fmla="*/ 91 h 99"/>
                <a:gd name="T2" fmla="*/ 93 w 448"/>
                <a:gd name="T3" fmla="*/ 72 h 99"/>
                <a:gd name="T4" fmla="*/ 141 w 448"/>
                <a:gd name="T5" fmla="*/ 99 h 99"/>
                <a:gd name="T6" fmla="*/ 304 w 448"/>
                <a:gd name="T7" fmla="*/ 33 h 99"/>
                <a:gd name="T8" fmla="*/ 354 w 448"/>
                <a:gd name="T9" fmla="*/ 51 h 99"/>
                <a:gd name="T10" fmla="*/ 448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4" name="Rectangle 55"/>
            <p:cNvSpPr>
              <a:spLocks noChangeArrowheads="1"/>
            </p:cNvSpPr>
            <p:nvPr/>
          </p:nvSpPr>
          <p:spPr bwMode="auto">
            <a:xfrm rot="-1277282">
              <a:off x="4271" y="2263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45" name="Freeform 56"/>
            <p:cNvSpPr>
              <a:spLocks/>
            </p:cNvSpPr>
            <p:nvPr/>
          </p:nvSpPr>
          <p:spPr bwMode="auto">
            <a:xfrm>
              <a:off x="4051" y="1680"/>
              <a:ext cx="449" cy="101"/>
            </a:xfrm>
            <a:custGeom>
              <a:avLst/>
              <a:gdLst>
                <a:gd name="T0" fmla="*/ 0 w 450"/>
                <a:gd name="T1" fmla="*/ 0 h 96"/>
                <a:gd name="T2" fmla="*/ 84 w 450"/>
                <a:gd name="T3" fmla="*/ 19 h 96"/>
                <a:gd name="T4" fmla="*/ 147 w 450"/>
                <a:gd name="T5" fmla="*/ 0 h 96"/>
                <a:gd name="T6" fmla="*/ 319 w 450"/>
                <a:gd name="T7" fmla="*/ 66 h 96"/>
                <a:gd name="T8" fmla="*/ 379 w 450"/>
                <a:gd name="T9" fmla="*/ 57 h 96"/>
                <a:gd name="T10" fmla="*/ 450 w 450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6" name="Rectangle 57"/>
            <p:cNvSpPr>
              <a:spLocks noChangeArrowheads="1"/>
            </p:cNvSpPr>
            <p:nvPr/>
          </p:nvSpPr>
          <p:spPr bwMode="auto">
            <a:xfrm rot="1511052">
              <a:off x="4239" y="1683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3027" y="2508"/>
              <a:ext cx="144" cy="80"/>
              <a:chOff x="2857" y="2090"/>
              <a:chExt cx="144" cy="80"/>
            </a:xfrm>
          </p:grpSpPr>
          <p:sp>
            <p:nvSpPr>
              <p:cNvPr id="16577" name="Oval 59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78" name="AutoShape 60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3022" y="2419"/>
              <a:ext cx="144" cy="80"/>
              <a:chOff x="2852" y="2001"/>
              <a:chExt cx="144" cy="80"/>
            </a:xfrm>
          </p:grpSpPr>
          <p:sp>
            <p:nvSpPr>
              <p:cNvPr id="16575" name="Oval 62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76" name="AutoShape 63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2613" y="2506"/>
              <a:ext cx="144" cy="80"/>
              <a:chOff x="2852" y="2001"/>
              <a:chExt cx="144" cy="80"/>
            </a:xfrm>
          </p:grpSpPr>
          <p:sp>
            <p:nvSpPr>
              <p:cNvPr id="16573" name="Oval 65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74" name="AutoShape 66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2609" y="2417"/>
              <a:ext cx="144" cy="80"/>
              <a:chOff x="2857" y="2090"/>
              <a:chExt cx="144" cy="80"/>
            </a:xfrm>
          </p:grpSpPr>
          <p:sp>
            <p:nvSpPr>
              <p:cNvPr id="16571" name="Oval 68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72" name="AutoShape 69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9" name="Group 70"/>
            <p:cNvGrpSpPr>
              <a:grpSpLocks/>
            </p:cNvGrpSpPr>
            <p:nvPr/>
          </p:nvGrpSpPr>
          <p:grpSpPr bwMode="auto">
            <a:xfrm rot="720126">
              <a:off x="1616" y="2282"/>
              <a:ext cx="144" cy="80"/>
              <a:chOff x="2857" y="2090"/>
              <a:chExt cx="144" cy="80"/>
            </a:xfrm>
          </p:grpSpPr>
          <p:sp>
            <p:nvSpPr>
              <p:cNvPr id="16569" name="Oval 71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70" name="AutoShape 72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 rot="1256429">
              <a:off x="1544" y="2356"/>
              <a:ext cx="144" cy="80"/>
              <a:chOff x="2852" y="2001"/>
              <a:chExt cx="144" cy="80"/>
            </a:xfrm>
          </p:grpSpPr>
          <p:sp>
            <p:nvSpPr>
              <p:cNvPr id="16567" name="Oval 74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68" name="AutoShape 75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 rot="2116848">
              <a:off x="1261" y="2120"/>
              <a:ext cx="144" cy="80"/>
              <a:chOff x="2852" y="2001"/>
              <a:chExt cx="144" cy="80"/>
            </a:xfrm>
          </p:grpSpPr>
          <p:sp>
            <p:nvSpPr>
              <p:cNvPr id="16565" name="Oval 77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66" name="AutoShape 78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2" name="Group 79"/>
            <p:cNvGrpSpPr>
              <a:grpSpLocks/>
            </p:cNvGrpSpPr>
            <p:nvPr/>
          </p:nvGrpSpPr>
          <p:grpSpPr bwMode="auto">
            <a:xfrm rot="1501106">
              <a:off x="1198" y="2190"/>
              <a:ext cx="144" cy="80"/>
              <a:chOff x="2857" y="2090"/>
              <a:chExt cx="144" cy="80"/>
            </a:xfrm>
          </p:grpSpPr>
          <p:sp>
            <p:nvSpPr>
              <p:cNvPr id="16563" name="Oval 80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64" name="AutoShape 81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 rot="-2744604">
              <a:off x="1126" y="1813"/>
              <a:ext cx="144" cy="80"/>
              <a:chOff x="2857" y="2090"/>
              <a:chExt cx="144" cy="80"/>
            </a:xfrm>
          </p:grpSpPr>
          <p:sp>
            <p:nvSpPr>
              <p:cNvPr id="16561" name="Oval 83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62" name="AutoShape 84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4" name="Group 85"/>
            <p:cNvGrpSpPr>
              <a:grpSpLocks/>
            </p:cNvGrpSpPr>
            <p:nvPr/>
          </p:nvGrpSpPr>
          <p:grpSpPr bwMode="auto">
            <a:xfrm rot="-2513817">
              <a:off x="1222" y="1843"/>
              <a:ext cx="144" cy="80"/>
              <a:chOff x="2852" y="2001"/>
              <a:chExt cx="144" cy="80"/>
            </a:xfrm>
          </p:grpSpPr>
          <p:sp>
            <p:nvSpPr>
              <p:cNvPr id="16559" name="Oval 86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60" name="AutoShape 87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5" name="Group 88"/>
            <p:cNvGrpSpPr>
              <a:grpSpLocks/>
            </p:cNvGrpSpPr>
            <p:nvPr/>
          </p:nvGrpSpPr>
          <p:grpSpPr bwMode="auto">
            <a:xfrm rot="-2669937">
              <a:off x="4543" y="2117"/>
              <a:ext cx="144" cy="80"/>
              <a:chOff x="2852" y="2001"/>
              <a:chExt cx="144" cy="80"/>
            </a:xfrm>
          </p:grpSpPr>
          <p:sp>
            <p:nvSpPr>
              <p:cNvPr id="16557" name="Oval 89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58" name="AutoShape 90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6" name="Group 91"/>
            <p:cNvGrpSpPr>
              <a:grpSpLocks/>
            </p:cNvGrpSpPr>
            <p:nvPr/>
          </p:nvGrpSpPr>
          <p:grpSpPr bwMode="auto">
            <a:xfrm rot="-2775890">
              <a:off x="4420" y="2080"/>
              <a:ext cx="144" cy="80"/>
              <a:chOff x="2857" y="2090"/>
              <a:chExt cx="144" cy="80"/>
            </a:xfrm>
          </p:grpSpPr>
          <p:sp>
            <p:nvSpPr>
              <p:cNvPr id="16555" name="Oval 92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56" name="AutoShape 93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16459" name="Freeform 94"/>
            <p:cNvSpPr>
              <a:spLocks/>
            </p:cNvSpPr>
            <p:nvPr/>
          </p:nvSpPr>
          <p:spPr bwMode="auto">
            <a:xfrm>
              <a:off x="1802" y="3151"/>
              <a:ext cx="177" cy="89"/>
            </a:xfrm>
            <a:custGeom>
              <a:avLst/>
              <a:gdLst>
                <a:gd name="T0" fmla="*/ 177 w 177"/>
                <a:gd name="T1" fmla="*/ 0 h 89"/>
                <a:gd name="T2" fmla="*/ 138 w 177"/>
                <a:gd name="T3" fmla="*/ 44 h 89"/>
                <a:gd name="T4" fmla="*/ 155 w 177"/>
                <a:gd name="T5" fmla="*/ 89 h 89"/>
                <a:gd name="T6" fmla="*/ 0 w 177"/>
                <a:gd name="T7" fmla="*/ 3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0" name="Line 95"/>
            <p:cNvSpPr>
              <a:spLocks noChangeShapeType="1"/>
            </p:cNvSpPr>
            <p:nvPr/>
          </p:nvSpPr>
          <p:spPr bwMode="auto">
            <a:xfrm>
              <a:off x="1290" y="3010"/>
              <a:ext cx="126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1" name="Freeform 96"/>
            <p:cNvSpPr>
              <a:spLocks/>
            </p:cNvSpPr>
            <p:nvPr/>
          </p:nvSpPr>
          <p:spPr bwMode="auto">
            <a:xfrm>
              <a:off x="1255" y="3036"/>
              <a:ext cx="103" cy="91"/>
            </a:xfrm>
            <a:custGeom>
              <a:avLst/>
              <a:gdLst>
                <a:gd name="T0" fmla="*/ 0 w 103"/>
                <a:gd name="T1" fmla="*/ 67 h 91"/>
                <a:gd name="T2" fmla="*/ 73 w 103"/>
                <a:gd name="T3" fmla="*/ 91 h 91"/>
                <a:gd name="T4" fmla="*/ 103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2" name="Freeform 97"/>
            <p:cNvSpPr>
              <a:spLocks/>
            </p:cNvSpPr>
            <p:nvPr/>
          </p:nvSpPr>
          <p:spPr bwMode="auto">
            <a:xfrm>
              <a:off x="2150" y="3124"/>
              <a:ext cx="51" cy="168"/>
            </a:xfrm>
            <a:custGeom>
              <a:avLst/>
              <a:gdLst>
                <a:gd name="T0" fmla="*/ 9 w 54"/>
                <a:gd name="T1" fmla="*/ 0 h 168"/>
                <a:gd name="T2" fmla="*/ 54 w 54"/>
                <a:gd name="T3" fmla="*/ 54 h 168"/>
                <a:gd name="T4" fmla="*/ 0 w 54"/>
                <a:gd name="T5" fmla="*/ 168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3" name="Oval 98"/>
            <p:cNvSpPr>
              <a:spLocks noChangeArrowheads="1"/>
            </p:cNvSpPr>
            <p:nvPr/>
          </p:nvSpPr>
          <p:spPr bwMode="auto">
            <a:xfrm>
              <a:off x="1979" y="3109"/>
              <a:ext cx="203" cy="1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64" name="Freeform 99"/>
            <p:cNvSpPr>
              <a:spLocks/>
            </p:cNvSpPr>
            <p:nvPr/>
          </p:nvSpPr>
          <p:spPr bwMode="auto">
            <a:xfrm>
              <a:off x="2897" y="2839"/>
              <a:ext cx="243" cy="378"/>
            </a:xfrm>
            <a:custGeom>
              <a:avLst/>
              <a:gdLst>
                <a:gd name="T0" fmla="*/ 243 w 243"/>
                <a:gd name="T1" fmla="*/ 378 h 378"/>
                <a:gd name="T2" fmla="*/ 90 w 243"/>
                <a:gd name="T3" fmla="*/ 252 h 378"/>
                <a:gd name="T4" fmla="*/ 42 w 243"/>
                <a:gd name="T5" fmla="*/ 180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5" name="Rectangle 100"/>
            <p:cNvSpPr>
              <a:spLocks noChangeArrowheads="1"/>
            </p:cNvSpPr>
            <p:nvPr/>
          </p:nvSpPr>
          <p:spPr bwMode="auto">
            <a:xfrm rot="1147844">
              <a:off x="1144" y="3051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66" name="Rectangle 101"/>
            <p:cNvSpPr>
              <a:spLocks noChangeArrowheads="1"/>
            </p:cNvSpPr>
            <p:nvPr/>
          </p:nvSpPr>
          <p:spPr bwMode="auto">
            <a:xfrm rot="1147844">
              <a:off x="1178" y="2957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67" name="Rectangle 102"/>
            <p:cNvSpPr>
              <a:spLocks noChangeArrowheads="1"/>
            </p:cNvSpPr>
            <p:nvPr/>
          </p:nvSpPr>
          <p:spPr bwMode="auto">
            <a:xfrm rot="1147844">
              <a:off x="1403" y="3088"/>
              <a:ext cx="428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68" name="Rectangle 103"/>
            <p:cNvSpPr>
              <a:spLocks noChangeArrowheads="1"/>
            </p:cNvSpPr>
            <p:nvPr/>
          </p:nvSpPr>
          <p:spPr bwMode="auto">
            <a:xfrm>
              <a:off x="192" y="3166"/>
              <a:ext cx="121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Pol. Proton Source</a:t>
              </a:r>
            </a:p>
            <a:p>
              <a:pPr eaLnBrk="0" hangingPunct="0"/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500 </a:t>
              </a:r>
              <a:r>
                <a:rPr lang="en-US" altLang="ja-JP" sz="2000">
                  <a:solidFill>
                    <a:srgbClr val="000000"/>
                  </a:solidFill>
                  <a:latin typeface="Symbol" charset="2"/>
                  <a:cs typeface="ＭＳ Ｐゴシック" charset="-128"/>
                </a:rPr>
                <a:t>m</a:t>
              </a:r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A, 400 </a:t>
              </a:r>
              <a:r>
                <a:rPr lang="en-US" altLang="ja-JP" sz="2000">
                  <a:solidFill>
                    <a:srgbClr val="000000"/>
                  </a:solidFill>
                  <a:latin typeface="Symbol" charset="2"/>
                  <a:cs typeface="ＭＳ Ｐゴシック" charset="-128"/>
                </a:rPr>
                <a:t>m</a:t>
              </a:r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s</a:t>
              </a:r>
              <a:endParaRPr lang="en-US" altLang="ja-JP" sz="20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69" name="Text Box 104"/>
            <p:cNvSpPr txBox="1">
              <a:spLocks noChangeArrowheads="1"/>
            </p:cNvSpPr>
            <p:nvPr/>
          </p:nvSpPr>
          <p:spPr bwMode="auto">
            <a:xfrm>
              <a:off x="918" y="2553"/>
              <a:ext cx="10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latin typeface="Times New Roman" charset="0"/>
                  <a:cs typeface="ＭＳ Ｐゴシック" charset="-128"/>
                </a:rPr>
                <a:t>Spin Rotators</a:t>
              </a:r>
            </a:p>
          </p:txBody>
        </p:sp>
        <p:grpSp>
          <p:nvGrpSpPr>
            <p:cNvPr id="17" name="Group 105"/>
            <p:cNvGrpSpPr>
              <a:grpSpLocks/>
            </p:cNvGrpSpPr>
            <p:nvPr/>
          </p:nvGrpSpPr>
          <p:grpSpPr bwMode="auto">
            <a:xfrm rot="3151090">
              <a:off x="2724" y="3020"/>
              <a:ext cx="80" cy="144"/>
              <a:chOff x="2960" y="2896"/>
              <a:chExt cx="80" cy="144"/>
            </a:xfrm>
          </p:grpSpPr>
          <p:sp>
            <p:nvSpPr>
              <p:cNvPr id="16553" name="Oval 106"/>
              <p:cNvSpPr>
                <a:spLocks noChangeArrowheads="1"/>
              </p:cNvSpPr>
              <p:nvPr/>
            </p:nvSpPr>
            <p:spPr bwMode="auto">
              <a:xfrm rot="-2875454">
                <a:off x="2928" y="2928"/>
                <a:ext cx="144" cy="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54" name="AutoShape 107"/>
              <p:cNvSpPr>
                <a:spLocks noChangeArrowheads="1"/>
              </p:cNvSpPr>
              <p:nvPr/>
            </p:nvSpPr>
            <p:spPr bwMode="auto">
              <a:xfrm rot="-2723441">
                <a:off x="2959" y="293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16471" name="Text Box 108"/>
            <p:cNvSpPr txBox="1">
              <a:spLocks noChangeArrowheads="1"/>
            </p:cNvSpPr>
            <p:nvPr/>
          </p:nvSpPr>
          <p:spPr bwMode="auto">
            <a:xfrm>
              <a:off x="1735" y="2713"/>
              <a:ext cx="11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latin typeface="Times New Roman" charset="0"/>
                  <a:cs typeface="ＭＳ Ｐゴシック" charset="-128"/>
                </a:rPr>
                <a:t>Solenoid Snake</a:t>
              </a:r>
            </a:p>
          </p:txBody>
        </p:sp>
        <p:sp>
          <p:nvSpPr>
            <p:cNvPr id="16472" name="Text Box 109"/>
            <p:cNvSpPr txBox="1">
              <a:spLocks noChangeArrowheads="1"/>
            </p:cNvSpPr>
            <p:nvPr/>
          </p:nvSpPr>
          <p:spPr bwMode="auto">
            <a:xfrm>
              <a:off x="4282" y="2395"/>
              <a:ext cx="1163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 dirty="0">
                  <a:latin typeface="Times New Roman" charset="0"/>
                  <a:cs typeface="ＭＳ Ｐゴシック" charset="-128"/>
                </a:rPr>
                <a:t>Siberian Snakes</a:t>
              </a:r>
            </a:p>
            <a:p>
              <a:pPr eaLnBrk="0" hangingPunct="0"/>
              <a:r>
                <a:rPr lang="en-US" altLang="ja-JP" sz="2000" dirty="0">
                  <a:latin typeface="Times New Roman" charset="0"/>
                  <a:cs typeface="ＭＳ Ｐゴシック" charset="-128"/>
                </a:rPr>
                <a:t>180</a:t>
              </a:r>
              <a:r>
                <a:rPr lang="en-US" altLang="ja-JP" sz="2000" baseline="30000" dirty="0">
                  <a:latin typeface="Times New Roman" charset="0"/>
                  <a:cs typeface="ＭＳ Ｐゴシック" charset="-128"/>
                </a:rPr>
                <a:t>o</a:t>
              </a:r>
              <a:r>
                <a:rPr lang="en-US" altLang="ja-JP" sz="2000" dirty="0">
                  <a:latin typeface="Times New Roman" charset="0"/>
                  <a:cs typeface="ＭＳ Ｐゴシック" charset="-128"/>
                </a:rPr>
                <a:t> flip</a:t>
              </a:r>
            </a:p>
          </p:txBody>
        </p:sp>
        <p:sp>
          <p:nvSpPr>
            <p:cNvPr id="16473" name="Line 110"/>
            <p:cNvSpPr>
              <a:spLocks noChangeShapeType="1"/>
            </p:cNvSpPr>
            <p:nvPr/>
          </p:nvSpPr>
          <p:spPr bwMode="auto">
            <a:xfrm>
              <a:off x="2681" y="2941"/>
              <a:ext cx="5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74" name="Line 111"/>
            <p:cNvSpPr>
              <a:spLocks noChangeShapeType="1"/>
            </p:cNvSpPr>
            <p:nvPr/>
          </p:nvSpPr>
          <p:spPr bwMode="auto">
            <a:xfrm flipV="1">
              <a:off x="1508" y="2439"/>
              <a:ext cx="9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75" name="Line 112"/>
            <p:cNvSpPr>
              <a:spLocks noChangeShapeType="1"/>
            </p:cNvSpPr>
            <p:nvPr/>
          </p:nvSpPr>
          <p:spPr bwMode="auto">
            <a:xfrm flipH="1" flipV="1">
              <a:off x="4622" y="2236"/>
              <a:ext cx="3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" name="Group 113"/>
            <p:cNvGrpSpPr>
              <a:grpSpLocks/>
            </p:cNvGrpSpPr>
            <p:nvPr/>
          </p:nvGrpSpPr>
          <p:grpSpPr bwMode="auto">
            <a:xfrm rot="6499683">
              <a:off x="2003" y="3231"/>
              <a:ext cx="119" cy="93"/>
              <a:chOff x="1695" y="3075"/>
              <a:chExt cx="119" cy="93"/>
            </a:xfrm>
          </p:grpSpPr>
          <p:sp>
            <p:nvSpPr>
              <p:cNvPr id="16548" name="Oval 114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48" cy="48"/>
              </a:xfrm>
              <a:prstGeom prst="ellipse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49" name="Line 115"/>
              <p:cNvSpPr>
                <a:spLocks noChangeAspect="1" noChangeShapeType="1"/>
              </p:cNvSpPr>
              <p:nvPr/>
            </p:nvSpPr>
            <p:spPr bwMode="auto">
              <a:xfrm>
                <a:off x="1773" y="3096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0" name="Line 116"/>
              <p:cNvSpPr>
                <a:spLocks noChangeAspect="1" noChangeShapeType="1"/>
              </p:cNvSpPr>
              <p:nvPr/>
            </p:nvSpPr>
            <p:spPr bwMode="auto">
              <a:xfrm>
                <a:off x="1791" y="3078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1" name="Line 117"/>
              <p:cNvSpPr>
                <a:spLocks noChangeAspect="1" noChangeShapeType="1"/>
              </p:cNvSpPr>
              <p:nvPr/>
            </p:nvSpPr>
            <p:spPr bwMode="auto">
              <a:xfrm rot="-5400000">
                <a:off x="1713" y="3093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2" name="Line 118"/>
              <p:cNvSpPr>
                <a:spLocks noChangeAspect="1" noChangeShapeType="1"/>
              </p:cNvSpPr>
              <p:nvPr/>
            </p:nvSpPr>
            <p:spPr bwMode="auto">
              <a:xfrm rot="-5400000">
                <a:off x="1695" y="307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19"/>
            <p:cNvGrpSpPr>
              <a:grpSpLocks/>
            </p:cNvGrpSpPr>
            <p:nvPr/>
          </p:nvGrpSpPr>
          <p:grpSpPr bwMode="auto">
            <a:xfrm rot="5400000">
              <a:off x="3084" y="1521"/>
              <a:ext cx="119" cy="93"/>
              <a:chOff x="1695" y="3075"/>
              <a:chExt cx="119" cy="93"/>
            </a:xfrm>
          </p:grpSpPr>
          <p:sp>
            <p:nvSpPr>
              <p:cNvPr id="16543" name="Oval 120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48" cy="48"/>
              </a:xfrm>
              <a:prstGeom prst="ellipse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44" name="Line 121"/>
              <p:cNvSpPr>
                <a:spLocks noChangeAspect="1" noChangeShapeType="1"/>
              </p:cNvSpPr>
              <p:nvPr/>
            </p:nvSpPr>
            <p:spPr bwMode="auto">
              <a:xfrm>
                <a:off x="1773" y="3096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5" name="Line 122"/>
              <p:cNvSpPr>
                <a:spLocks noChangeAspect="1" noChangeShapeType="1"/>
              </p:cNvSpPr>
              <p:nvPr/>
            </p:nvSpPr>
            <p:spPr bwMode="auto">
              <a:xfrm>
                <a:off x="1791" y="3078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6" name="Line 123"/>
              <p:cNvSpPr>
                <a:spLocks noChangeAspect="1" noChangeShapeType="1"/>
              </p:cNvSpPr>
              <p:nvPr/>
            </p:nvSpPr>
            <p:spPr bwMode="auto">
              <a:xfrm rot="-5400000">
                <a:off x="1713" y="3093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7" name="Line 124"/>
              <p:cNvSpPr>
                <a:spLocks noChangeAspect="1" noChangeShapeType="1"/>
              </p:cNvSpPr>
              <p:nvPr/>
            </p:nvSpPr>
            <p:spPr bwMode="auto">
              <a:xfrm rot="-5400000">
                <a:off x="1695" y="307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25"/>
            <p:cNvGrpSpPr>
              <a:grpSpLocks/>
            </p:cNvGrpSpPr>
            <p:nvPr/>
          </p:nvGrpSpPr>
          <p:grpSpPr bwMode="auto">
            <a:xfrm rot="-5400000">
              <a:off x="3041" y="1431"/>
              <a:ext cx="119" cy="93"/>
              <a:chOff x="1695" y="3075"/>
              <a:chExt cx="119" cy="93"/>
            </a:xfrm>
          </p:grpSpPr>
          <p:sp>
            <p:nvSpPr>
              <p:cNvPr id="16538" name="Oval 126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48" cy="48"/>
              </a:xfrm>
              <a:prstGeom prst="ellipse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39" name="Line 127"/>
              <p:cNvSpPr>
                <a:spLocks noChangeAspect="1" noChangeShapeType="1"/>
              </p:cNvSpPr>
              <p:nvPr/>
            </p:nvSpPr>
            <p:spPr bwMode="auto">
              <a:xfrm>
                <a:off x="1773" y="3096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0" name="Line 128"/>
              <p:cNvSpPr>
                <a:spLocks noChangeAspect="1" noChangeShapeType="1"/>
              </p:cNvSpPr>
              <p:nvPr/>
            </p:nvSpPr>
            <p:spPr bwMode="auto">
              <a:xfrm>
                <a:off x="1791" y="3078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1" name="Line 129"/>
              <p:cNvSpPr>
                <a:spLocks noChangeAspect="1" noChangeShapeType="1"/>
              </p:cNvSpPr>
              <p:nvPr/>
            </p:nvSpPr>
            <p:spPr bwMode="auto">
              <a:xfrm rot="-5400000">
                <a:off x="1713" y="3093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2" name="Line 130"/>
              <p:cNvSpPr>
                <a:spLocks noChangeAspect="1" noChangeShapeType="1"/>
              </p:cNvSpPr>
              <p:nvPr/>
            </p:nvSpPr>
            <p:spPr bwMode="auto">
              <a:xfrm rot="-5400000">
                <a:off x="1695" y="307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79" name="Rectangle 131"/>
            <p:cNvSpPr>
              <a:spLocks noChangeArrowheads="1"/>
            </p:cNvSpPr>
            <p:nvPr/>
          </p:nvSpPr>
          <p:spPr bwMode="auto">
            <a:xfrm>
              <a:off x="964" y="3574"/>
              <a:ext cx="98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14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200 MeV Polarimeter</a:t>
              </a:r>
              <a:endParaRPr lang="en-US" altLang="ja-JP" sz="14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80" name="Rectangle 132"/>
            <p:cNvSpPr>
              <a:spLocks noChangeArrowheads="1"/>
            </p:cNvSpPr>
            <p:nvPr/>
          </p:nvSpPr>
          <p:spPr bwMode="auto">
            <a:xfrm>
              <a:off x="2583" y="3757"/>
              <a:ext cx="166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AGS pC CNI Polarimeter</a:t>
              </a:r>
              <a:endParaRPr lang="en-US" altLang="ja-JP" sz="20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81" name="Rectangle 133"/>
            <p:cNvSpPr>
              <a:spLocks noChangeArrowheads="1"/>
            </p:cNvSpPr>
            <p:nvPr/>
          </p:nvSpPr>
          <p:spPr bwMode="auto">
            <a:xfrm rot="2246447">
              <a:off x="2153" y="3397"/>
              <a:ext cx="91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482" name="Rectangle 134"/>
            <p:cNvSpPr>
              <a:spLocks noChangeArrowheads="1"/>
            </p:cNvSpPr>
            <p:nvPr/>
          </p:nvSpPr>
          <p:spPr bwMode="auto">
            <a:xfrm>
              <a:off x="1536" y="3745"/>
              <a:ext cx="70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AC Dipole</a:t>
              </a:r>
              <a:endParaRPr lang="en-US" altLang="ja-JP" sz="20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83" name="Line 135"/>
            <p:cNvSpPr>
              <a:spLocks noChangeShapeType="1"/>
            </p:cNvSpPr>
            <p:nvPr/>
          </p:nvSpPr>
          <p:spPr bwMode="auto">
            <a:xfrm flipV="1">
              <a:off x="2324" y="3547"/>
              <a:ext cx="31" cy="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4" name="Line 136"/>
            <p:cNvSpPr>
              <a:spLocks noChangeShapeType="1"/>
            </p:cNvSpPr>
            <p:nvPr/>
          </p:nvSpPr>
          <p:spPr bwMode="auto">
            <a:xfrm flipV="1">
              <a:off x="2052" y="3440"/>
              <a:ext cx="136" cy="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5" name="Line 137"/>
            <p:cNvSpPr>
              <a:spLocks noChangeShapeType="1"/>
            </p:cNvSpPr>
            <p:nvPr/>
          </p:nvSpPr>
          <p:spPr bwMode="auto">
            <a:xfrm flipV="1">
              <a:off x="1825" y="3298"/>
              <a:ext cx="172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6" name="Rectangle 138"/>
            <p:cNvSpPr>
              <a:spLocks noChangeArrowheads="1"/>
            </p:cNvSpPr>
            <p:nvPr/>
          </p:nvSpPr>
          <p:spPr bwMode="auto">
            <a:xfrm>
              <a:off x="3368" y="1170"/>
              <a:ext cx="14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RHIC pC Polarimeters</a:t>
              </a:r>
              <a:endParaRPr lang="en-US" altLang="ja-JP" sz="20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87" name="Line 139"/>
            <p:cNvSpPr>
              <a:spLocks noChangeShapeType="1"/>
            </p:cNvSpPr>
            <p:nvPr/>
          </p:nvSpPr>
          <p:spPr bwMode="auto">
            <a:xfrm flipH="1">
              <a:off x="3186" y="1353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140"/>
            <p:cNvGrpSpPr>
              <a:grpSpLocks/>
            </p:cNvGrpSpPr>
            <p:nvPr/>
          </p:nvGrpSpPr>
          <p:grpSpPr bwMode="auto">
            <a:xfrm rot="2735735">
              <a:off x="2819" y="1449"/>
              <a:ext cx="123" cy="123"/>
              <a:chOff x="3854" y="1435"/>
              <a:chExt cx="123" cy="123"/>
            </a:xfrm>
          </p:grpSpPr>
          <p:sp>
            <p:nvSpPr>
              <p:cNvPr id="16531" name="Oval 141"/>
              <p:cNvSpPr>
                <a:spLocks noChangeArrowheads="1"/>
              </p:cNvSpPr>
              <p:nvPr/>
            </p:nvSpPr>
            <p:spPr bwMode="auto">
              <a:xfrm rot="5400000">
                <a:off x="3888" y="1472"/>
                <a:ext cx="48" cy="48"/>
              </a:xfrm>
              <a:prstGeom prst="ellipse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22" name="Group 142"/>
              <p:cNvGrpSpPr>
                <a:grpSpLocks/>
              </p:cNvGrpSpPr>
              <p:nvPr/>
            </p:nvGrpSpPr>
            <p:grpSpPr bwMode="auto">
              <a:xfrm>
                <a:off x="3936" y="1517"/>
                <a:ext cx="41" cy="41"/>
                <a:chOff x="3936" y="1517"/>
                <a:chExt cx="41" cy="41"/>
              </a:xfrm>
            </p:grpSpPr>
            <p:sp>
              <p:nvSpPr>
                <p:cNvPr id="16536" name="Line 143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936" y="1517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37" name="Line 14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954" y="1535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45"/>
              <p:cNvGrpSpPr>
                <a:grpSpLocks/>
              </p:cNvGrpSpPr>
              <p:nvPr/>
            </p:nvGrpSpPr>
            <p:grpSpPr bwMode="auto">
              <a:xfrm>
                <a:off x="3854" y="1435"/>
                <a:ext cx="41" cy="41"/>
                <a:chOff x="3936" y="1517"/>
                <a:chExt cx="41" cy="41"/>
              </a:xfrm>
            </p:grpSpPr>
            <p:sp>
              <p:nvSpPr>
                <p:cNvPr id="16534" name="Line 14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936" y="1517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35" name="Line 14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954" y="1535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489" name="Rectangle 148"/>
            <p:cNvSpPr>
              <a:spLocks noChangeArrowheads="1"/>
            </p:cNvSpPr>
            <p:nvPr/>
          </p:nvSpPr>
          <p:spPr bwMode="auto">
            <a:xfrm>
              <a:off x="2003" y="943"/>
              <a:ext cx="184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solidFill>
                    <a:srgbClr val="000000"/>
                  </a:solidFill>
                  <a:latin typeface="Times New Roman" charset="0"/>
                  <a:cs typeface="ＭＳ Ｐゴシック" charset="-128"/>
                </a:rPr>
                <a:t>Absolute Polarimeter (H jet)</a:t>
              </a:r>
              <a:endParaRPr lang="en-US" altLang="ja-JP" sz="2000">
                <a:latin typeface="Times New Roman" charset="0"/>
                <a:cs typeface="ＭＳ Ｐゴシック" charset="-128"/>
              </a:endParaRPr>
            </a:p>
          </p:txBody>
        </p:sp>
        <p:sp>
          <p:nvSpPr>
            <p:cNvPr id="16490" name="Line 149"/>
            <p:cNvSpPr>
              <a:spLocks noChangeShapeType="1"/>
            </p:cNvSpPr>
            <p:nvPr/>
          </p:nvSpPr>
          <p:spPr bwMode="auto">
            <a:xfrm>
              <a:off x="2869" y="1125"/>
              <a:ext cx="0" cy="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2" name="Rectangle 153"/>
            <p:cNvSpPr>
              <a:spLocks noChangeArrowheads="1"/>
            </p:cNvSpPr>
            <p:nvPr/>
          </p:nvSpPr>
          <p:spPr bwMode="auto">
            <a:xfrm>
              <a:off x="2663" y="1850"/>
              <a:ext cx="50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b="1">
                  <a:latin typeface="Times New Roman" charset="0"/>
                  <a:cs typeface="ＭＳ Ｐゴシック" charset="-128"/>
                </a:rPr>
                <a:t>RHIC</a:t>
              </a:r>
            </a:p>
          </p:txBody>
        </p:sp>
        <p:sp>
          <p:nvSpPr>
            <p:cNvPr id="16493" name="Text Box 154"/>
            <p:cNvSpPr txBox="1">
              <a:spLocks noChangeArrowheads="1"/>
            </p:cNvSpPr>
            <p:nvPr/>
          </p:nvSpPr>
          <p:spPr bwMode="auto">
            <a:xfrm>
              <a:off x="419" y="1374"/>
              <a:ext cx="115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 dirty="0">
                  <a:latin typeface="Times New Roman" charset="0"/>
                  <a:cs typeface="ＭＳ Ｐゴシック" charset="-128"/>
                </a:rPr>
                <a:t>Siberian Snakes</a:t>
              </a:r>
            </a:p>
          </p:txBody>
        </p:sp>
        <p:sp>
          <p:nvSpPr>
            <p:cNvPr id="16494" name="Line 155"/>
            <p:cNvSpPr>
              <a:spLocks noChangeShapeType="1"/>
            </p:cNvSpPr>
            <p:nvPr/>
          </p:nvSpPr>
          <p:spPr bwMode="auto">
            <a:xfrm>
              <a:off x="1100" y="1625"/>
              <a:ext cx="45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156"/>
            <p:cNvGrpSpPr>
              <a:grpSpLocks/>
            </p:cNvGrpSpPr>
            <p:nvPr/>
          </p:nvGrpSpPr>
          <p:grpSpPr bwMode="auto">
            <a:xfrm rot="817515">
              <a:off x="2289" y="3475"/>
              <a:ext cx="144" cy="80"/>
              <a:chOff x="2857" y="2090"/>
              <a:chExt cx="144" cy="80"/>
            </a:xfrm>
          </p:grpSpPr>
          <p:sp>
            <p:nvSpPr>
              <p:cNvPr id="16527" name="Oval 157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28" name="AutoShape 158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26" name="Group 159"/>
            <p:cNvGrpSpPr>
              <a:grpSpLocks/>
            </p:cNvGrpSpPr>
            <p:nvPr/>
          </p:nvGrpSpPr>
          <p:grpSpPr bwMode="auto">
            <a:xfrm rot="-1973053">
              <a:off x="3050" y="3394"/>
              <a:ext cx="144" cy="80"/>
              <a:chOff x="2852" y="2001"/>
              <a:chExt cx="144" cy="80"/>
            </a:xfrm>
          </p:grpSpPr>
          <p:sp>
            <p:nvSpPr>
              <p:cNvPr id="16525" name="Oval 160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26" name="AutoShape 161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27" name="Group 162"/>
            <p:cNvGrpSpPr>
              <a:grpSpLocks/>
            </p:cNvGrpSpPr>
            <p:nvPr/>
          </p:nvGrpSpPr>
          <p:grpSpPr bwMode="auto">
            <a:xfrm rot="5400000">
              <a:off x="2631" y="3519"/>
              <a:ext cx="119" cy="93"/>
              <a:chOff x="1695" y="3075"/>
              <a:chExt cx="119" cy="93"/>
            </a:xfrm>
          </p:grpSpPr>
          <p:sp>
            <p:nvSpPr>
              <p:cNvPr id="16520" name="Oval 163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48" cy="48"/>
              </a:xfrm>
              <a:prstGeom prst="ellipse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6521" name="Line 164"/>
              <p:cNvSpPr>
                <a:spLocks noChangeAspect="1" noChangeShapeType="1"/>
              </p:cNvSpPr>
              <p:nvPr/>
            </p:nvSpPr>
            <p:spPr bwMode="auto">
              <a:xfrm>
                <a:off x="1773" y="3096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2" name="Line 165"/>
              <p:cNvSpPr>
                <a:spLocks noChangeAspect="1" noChangeShapeType="1"/>
              </p:cNvSpPr>
              <p:nvPr/>
            </p:nvSpPr>
            <p:spPr bwMode="auto">
              <a:xfrm>
                <a:off x="1791" y="3078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3" name="Line 166"/>
              <p:cNvSpPr>
                <a:spLocks noChangeAspect="1" noChangeShapeType="1"/>
              </p:cNvSpPr>
              <p:nvPr/>
            </p:nvSpPr>
            <p:spPr bwMode="auto">
              <a:xfrm rot="-5400000">
                <a:off x="1713" y="3093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4" name="Line 167"/>
              <p:cNvSpPr>
                <a:spLocks noChangeAspect="1" noChangeShapeType="1"/>
              </p:cNvSpPr>
              <p:nvPr/>
            </p:nvSpPr>
            <p:spPr bwMode="auto">
              <a:xfrm rot="-5400000">
                <a:off x="1695" y="307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98" name="Rectangle 168"/>
            <p:cNvSpPr>
              <a:spLocks noChangeArrowheads="1"/>
            </p:cNvSpPr>
            <p:nvPr/>
          </p:nvSpPr>
          <p:spPr bwMode="auto">
            <a:xfrm>
              <a:off x="1961" y="3972"/>
              <a:ext cx="74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latin typeface="Times New Roman" charset="0"/>
                  <a:cs typeface="ＭＳ Ｐゴシック" charset="-128"/>
                </a:rPr>
                <a:t>Cold Snake</a:t>
              </a:r>
            </a:p>
          </p:txBody>
        </p:sp>
        <p:sp>
          <p:nvSpPr>
            <p:cNvPr id="16499" name="Rectangle 169"/>
            <p:cNvSpPr>
              <a:spLocks noChangeArrowheads="1"/>
            </p:cNvSpPr>
            <p:nvPr/>
          </p:nvSpPr>
          <p:spPr bwMode="auto">
            <a:xfrm>
              <a:off x="3322" y="3483"/>
              <a:ext cx="84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ja-JP" sz="2000">
                  <a:latin typeface="Times New Roman" charset="0"/>
                  <a:cs typeface="ＭＳ Ｐゴシック" charset="-128"/>
                </a:rPr>
                <a:t>Warm Snake</a:t>
              </a:r>
            </a:p>
          </p:txBody>
        </p:sp>
        <p:sp>
          <p:nvSpPr>
            <p:cNvPr id="16500" name="Line 170"/>
            <p:cNvSpPr>
              <a:spLocks noChangeShapeType="1"/>
            </p:cNvSpPr>
            <p:nvPr/>
          </p:nvSpPr>
          <p:spPr bwMode="auto">
            <a:xfrm flipH="1" flipV="1">
              <a:off x="3186" y="3438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1" name="Line 171"/>
            <p:cNvSpPr>
              <a:spLocks noChangeShapeType="1"/>
            </p:cNvSpPr>
            <p:nvPr/>
          </p:nvSpPr>
          <p:spPr bwMode="auto">
            <a:xfrm flipH="1" flipV="1">
              <a:off x="2687" y="362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2" name="Line 172"/>
            <p:cNvSpPr>
              <a:spLocks noChangeShapeType="1"/>
            </p:cNvSpPr>
            <p:nvPr/>
          </p:nvSpPr>
          <p:spPr bwMode="auto">
            <a:xfrm flipV="1">
              <a:off x="1145" y="3122"/>
              <a:ext cx="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3" name="Line 173"/>
            <p:cNvSpPr>
              <a:spLocks noChangeShapeType="1"/>
            </p:cNvSpPr>
            <p:nvPr/>
          </p:nvSpPr>
          <p:spPr bwMode="auto">
            <a:xfrm flipV="1">
              <a:off x="3685" y="2394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4" name="Line 174"/>
            <p:cNvSpPr>
              <a:spLocks noChangeShapeType="1"/>
            </p:cNvSpPr>
            <p:nvPr/>
          </p:nvSpPr>
          <p:spPr bwMode="auto">
            <a:xfrm flipV="1">
              <a:off x="2143" y="2303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5" name="Line 175"/>
            <p:cNvSpPr>
              <a:spLocks noChangeShapeType="1"/>
            </p:cNvSpPr>
            <p:nvPr/>
          </p:nvSpPr>
          <p:spPr bwMode="auto">
            <a:xfrm flipV="1">
              <a:off x="2052" y="2394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" name="Line 176"/>
            <p:cNvSpPr>
              <a:spLocks noChangeShapeType="1"/>
            </p:cNvSpPr>
            <p:nvPr/>
          </p:nvSpPr>
          <p:spPr bwMode="auto">
            <a:xfrm flipV="1">
              <a:off x="3594" y="2303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7" name="Line 177"/>
            <p:cNvSpPr>
              <a:spLocks noChangeShapeType="1"/>
            </p:cNvSpPr>
            <p:nvPr/>
          </p:nvSpPr>
          <p:spPr bwMode="auto">
            <a:xfrm flipV="1">
              <a:off x="4600" y="1797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8" name="Line 178"/>
            <p:cNvSpPr>
              <a:spLocks noChangeShapeType="1"/>
            </p:cNvSpPr>
            <p:nvPr/>
          </p:nvSpPr>
          <p:spPr bwMode="auto">
            <a:xfrm flipV="1">
              <a:off x="4478" y="1802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9" name="Line 179"/>
            <p:cNvSpPr>
              <a:spLocks noChangeShapeType="1"/>
            </p:cNvSpPr>
            <p:nvPr/>
          </p:nvSpPr>
          <p:spPr bwMode="auto">
            <a:xfrm flipV="1">
              <a:off x="3549" y="1532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0" name="Line 180"/>
            <p:cNvSpPr>
              <a:spLocks noChangeShapeType="1"/>
            </p:cNvSpPr>
            <p:nvPr/>
          </p:nvSpPr>
          <p:spPr bwMode="auto">
            <a:xfrm flipV="1">
              <a:off x="3685" y="1441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1" name="Line 181"/>
            <p:cNvSpPr>
              <a:spLocks noChangeShapeType="1"/>
            </p:cNvSpPr>
            <p:nvPr/>
          </p:nvSpPr>
          <p:spPr bwMode="auto">
            <a:xfrm flipV="1">
              <a:off x="2098" y="1441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2" name="Line 182"/>
            <p:cNvSpPr>
              <a:spLocks noChangeShapeType="1"/>
            </p:cNvSpPr>
            <p:nvPr/>
          </p:nvSpPr>
          <p:spPr bwMode="auto">
            <a:xfrm flipV="1">
              <a:off x="2234" y="1532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3" name="Line 183"/>
            <p:cNvSpPr>
              <a:spLocks noChangeShapeType="1"/>
            </p:cNvSpPr>
            <p:nvPr/>
          </p:nvSpPr>
          <p:spPr bwMode="auto">
            <a:xfrm flipV="1">
              <a:off x="1236" y="1940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4" name="Line 184"/>
            <p:cNvSpPr>
              <a:spLocks noChangeShapeType="1"/>
            </p:cNvSpPr>
            <p:nvPr/>
          </p:nvSpPr>
          <p:spPr bwMode="auto">
            <a:xfrm flipV="1">
              <a:off x="1160" y="2020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5" name="Line 185"/>
            <p:cNvSpPr>
              <a:spLocks noChangeShapeType="1"/>
            </p:cNvSpPr>
            <p:nvPr/>
          </p:nvSpPr>
          <p:spPr bwMode="auto">
            <a:xfrm flipH="1" flipV="1">
              <a:off x="2914" y="2439"/>
              <a:ext cx="136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6" name="Line 186"/>
            <p:cNvSpPr>
              <a:spLocks noChangeShapeType="1"/>
            </p:cNvSpPr>
            <p:nvPr/>
          </p:nvSpPr>
          <p:spPr bwMode="auto">
            <a:xfrm flipV="1">
              <a:off x="2733" y="2439"/>
              <a:ext cx="136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7" name="Line 187"/>
            <p:cNvSpPr>
              <a:spLocks noChangeShapeType="1"/>
            </p:cNvSpPr>
            <p:nvPr/>
          </p:nvSpPr>
          <p:spPr bwMode="auto">
            <a:xfrm flipV="1">
              <a:off x="1236" y="230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8" name="Line 188"/>
            <p:cNvSpPr>
              <a:spLocks noChangeShapeType="1"/>
            </p:cNvSpPr>
            <p:nvPr/>
          </p:nvSpPr>
          <p:spPr bwMode="auto">
            <a:xfrm flipH="1" flipV="1">
              <a:off x="1417" y="2349"/>
              <a:ext cx="91" cy="45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9" name="Line 189"/>
            <p:cNvSpPr>
              <a:spLocks noChangeShapeType="1"/>
            </p:cNvSpPr>
            <p:nvPr/>
          </p:nvSpPr>
          <p:spPr bwMode="auto">
            <a:xfrm>
              <a:off x="1326" y="2303"/>
              <a:ext cx="91" cy="4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A7D07EF-8287-B14B-9DF7-E609A9F6BA95}"/>
              </a:ext>
            </a:extLst>
          </p:cNvPr>
          <p:cNvSpPr txBox="1"/>
          <p:nvPr/>
        </p:nvSpPr>
        <p:spPr>
          <a:xfrm>
            <a:off x="119499" y="5455180"/>
            <a:ext cx="8905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Facts: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CDEV spin direction the one at the source, id even spin flips source to RHIC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IP-12 spin direction and source are the same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IP-6 spin direction ==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-IP-12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1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6132DB-A414-44CF-A6EB-A67F6E819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" y="1577293"/>
            <a:ext cx="2905226" cy="1983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393A-E464-4B97-B01C-048F7CB1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pC</a:t>
            </a:r>
            <a:r>
              <a:rPr lang="en-US" dirty="0"/>
              <a:t> Polarimetry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8D15C-547E-4489-B4AE-6D713CF5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42" y="6190927"/>
            <a:ext cx="619272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AA9BA-AC92-D641-8696-A5216729F3F1}"/>
              </a:ext>
            </a:extLst>
          </p:cNvPr>
          <p:cNvSpPr txBox="1"/>
          <p:nvPr/>
        </p:nvSpPr>
        <p:spPr>
          <a:xfrm>
            <a:off x="0" y="729343"/>
            <a:ext cx="38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 System: 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Blue Beam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FD8B70-BB64-BC46-A77A-FF31211582C0}"/>
              </a:ext>
            </a:extLst>
          </p:cNvPr>
          <p:cNvCxnSpPr/>
          <p:nvPr/>
        </p:nvCxnSpPr>
        <p:spPr>
          <a:xfrm flipV="1">
            <a:off x="5206983" y="914009"/>
            <a:ext cx="0" cy="6535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01053BF-115D-B243-8CA4-0F2CDBBF10F6}"/>
              </a:ext>
            </a:extLst>
          </p:cNvPr>
          <p:cNvCxnSpPr>
            <a:cxnSpLocks/>
          </p:cNvCxnSpPr>
          <p:nvPr/>
        </p:nvCxnSpPr>
        <p:spPr>
          <a:xfrm flipV="1">
            <a:off x="5206983" y="1240776"/>
            <a:ext cx="529788" cy="3267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B5E07CD-D39C-A54D-9FE2-4844A7B67072}"/>
              </a:ext>
            </a:extLst>
          </p:cNvPr>
          <p:cNvCxnSpPr>
            <a:cxnSpLocks/>
          </p:cNvCxnSpPr>
          <p:nvPr/>
        </p:nvCxnSpPr>
        <p:spPr>
          <a:xfrm flipH="1">
            <a:off x="4431001" y="1567445"/>
            <a:ext cx="775983" cy="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724E46-B083-A24C-9CAF-255D5D469BAF}"/>
              </a:ext>
            </a:extLst>
          </p:cNvPr>
          <p:cNvSpPr txBox="1"/>
          <p:nvPr/>
        </p:nvSpPr>
        <p:spPr>
          <a:xfrm>
            <a:off x="4223156" y="134041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EB07DB-0898-0A43-8E58-787D01CF753F}"/>
              </a:ext>
            </a:extLst>
          </p:cNvPr>
          <p:cNvSpPr txBox="1"/>
          <p:nvPr/>
        </p:nvSpPr>
        <p:spPr>
          <a:xfrm>
            <a:off x="5663228" y="9537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9B9517-89B4-A64F-BD4F-2EE223B56621}"/>
              </a:ext>
            </a:extLst>
          </p:cNvPr>
          <p:cNvSpPr txBox="1"/>
          <p:nvPr/>
        </p:nvSpPr>
        <p:spPr>
          <a:xfrm>
            <a:off x="5009216" y="5769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A9553F-5133-FB45-A35F-36FD4B266EF2}"/>
              </a:ext>
            </a:extLst>
          </p:cNvPr>
          <p:cNvSpPr txBox="1"/>
          <p:nvPr/>
        </p:nvSpPr>
        <p:spPr>
          <a:xfrm>
            <a:off x="2911896" y="139262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Ring-outside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329B6DE-7780-FF45-92AB-06410790A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690" y="1811891"/>
            <a:ext cx="2509837" cy="14052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D5F501-ACF6-714B-977A-27EFC7826745}"/>
              </a:ext>
            </a:extLst>
          </p:cNvPr>
          <p:cNvSpPr txBox="1"/>
          <p:nvPr/>
        </p:nvSpPr>
        <p:spPr>
          <a:xfrm>
            <a:off x="5819681" y="1811891"/>
            <a:ext cx="3207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 marL="285750" indent="-285750">
              <a:buFont typeface="Symbol" pitchFamily="2" charset="2"/>
              <a:buChar char="F"/>
            </a:pPr>
            <a:r>
              <a:rPr lang="en-US" dirty="0"/>
              <a:t>= 0 = +y</a:t>
            </a:r>
          </a:p>
          <a:p>
            <a:r>
              <a:rPr lang="en-US" dirty="0"/>
              <a:t>For </a:t>
            </a:r>
            <a:r>
              <a:rPr lang="en-US" dirty="0">
                <a:solidFill>
                  <a:srgbClr val="FFC000"/>
                </a:solidFill>
              </a:rPr>
              <a:t>yellow beam </a:t>
            </a:r>
            <a:r>
              <a:rPr lang="en-US" dirty="0"/>
              <a:t>x-axis is flipped</a:t>
            </a:r>
          </a:p>
          <a:p>
            <a:r>
              <a:rPr lang="en-US" dirty="0"/>
              <a:t>+x points ring-inside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3D2A0D-8692-F747-94AE-CFF480659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1" y="3845781"/>
            <a:ext cx="4390012" cy="20995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D11864-9FFA-1B40-BE31-CBA2D9830A97}"/>
              </a:ext>
            </a:extLst>
          </p:cNvPr>
          <p:cNvSpPr txBox="1"/>
          <p:nvPr/>
        </p:nvSpPr>
        <p:spPr>
          <a:xfrm>
            <a:off x="3489107" y="4971623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27588D-1BC9-F448-AE54-34D8D0302954}"/>
              </a:ext>
            </a:extLst>
          </p:cNvPr>
          <p:cNvSpPr txBox="1"/>
          <p:nvPr/>
        </p:nvSpPr>
        <p:spPr>
          <a:xfrm>
            <a:off x="636114" y="4050829"/>
            <a:ext cx="2409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rgbClr val="0000FF"/>
                </a:solidFill>
                <a:latin typeface="Symbol" pitchFamily="2" charset="2"/>
                <a:cs typeface="Arial" panose="020B0604020202020204" pitchFamily="34" charset="0"/>
              </a:rPr>
              <a:t>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is the angle away from vertical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F2D87E5-8E9D-9E4E-89AF-5F592A2D6400}"/>
              </a:ext>
            </a:extLst>
          </p:cNvPr>
          <p:cNvSpPr/>
          <p:nvPr/>
        </p:nvSpPr>
        <p:spPr>
          <a:xfrm>
            <a:off x="3489107" y="4178552"/>
            <a:ext cx="964276" cy="11918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86555B0-2862-FC4C-A54E-3E481F49A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443" y="3465396"/>
            <a:ext cx="2162656" cy="229636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EBF2443-1216-C24C-AFEF-96F4D283EA73}"/>
              </a:ext>
            </a:extLst>
          </p:cNvPr>
          <p:cNvSpPr txBox="1"/>
          <p:nvPr/>
        </p:nvSpPr>
        <p:spPr>
          <a:xfrm>
            <a:off x="4857549" y="5596490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Run22 24 GeV  8-10   0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Run22 255 GeV 20     0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36BC83-D845-C841-8AEF-416649D6D4E7}"/>
              </a:ext>
            </a:extLst>
          </p:cNvPr>
          <p:cNvSpPr txBox="1"/>
          <p:nvPr/>
        </p:nvSpPr>
        <p:spPr>
          <a:xfrm>
            <a:off x="6818099" y="3845781"/>
            <a:ext cx="2020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dirty="0" err="1">
                <a:latin typeface="Symbol" pitchFamily="2" charset="2"/>
                <a:cs typeface="Arial" panose="020B0604020202020204" pitchFamily="34" charset="0"/>
              </a:rPr>
              <a:t>f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spin tilted 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towards ring - inside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5E74A-5AB6-3C44-8863-AB9D8ADCA84E}"/>
              </a:ext>
            </a:extLst>
          </p:cNvPr>
          <p:cNvSpPr txBox="1"/>
          <p:nvPr/>
        </p:nvSpPr>
        <p:spPr>
          <a:xfrm>
            <a:off x="1643913" y="6104203"/>
            <a:ext cx="602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Polarimeter–Info: https://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www.cnipol.bnl.gov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rundb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2579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9819-2B82-6C4D-9681-5058F606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Local Polarimetry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4B92D-62A0-0948-B6BB-E11D01DA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B191A-7E1F-BE43-8B65-50C925DA8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"/>
            <a:ext cx="4774914" cy="3079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725E3E-9A04-1C42-86E6-2273C444D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3268989"/>
            <a:ext cx="4868392" cy="34498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435D0-A7B2-5547-A4E2-A8FF3D6DC1FA}"/>
              </a:ext>
            </a:extLst>
          </p:cNvPr>
          <p:cNvSpPr txBox="1"/>
          <p:nvPr/>
        </p:nvSpPr>
        <p:spPr>
          <a:xfrm>
            <a:off x="5013434" y="1090974"/>
            <a:ext cx="39729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Local polarimeter normally used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ensure beam is longitudinal if spin rotators are used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disappears if spin is longitudinal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6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7EC5-B224-FA46-9575-A90501A6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Local Polarimetry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F8EE6-54D3-224C-A0A7-309951A7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96D36-6A6B-ED47-B529-A3CA4DB4EB26}"/>
              </a:ext>
            </a:extLst>
          </p:cNvPr>
          <p:cNvSpPr txBox="1"/>
          <p:nvPr/>
        </p:nvSpPr>
        <p:spPr>
          <a:xfrm>
            <a:off x="40202" y="636927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Run-17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54C24-B9D7-E749-97BB-AE0A52FF2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72" y="1108580"/>
            <a:ext cx="4096802" cy="5659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4B616D-2071-1149-B96B-8CB13B63C433}"/>
                  </a:ext>
                </a:extLst>
              </p:cNvPr>
              <p:cNvSpPr txBox="1"/>
              <p:nvPr/>
            </p:nvSpPr>
            <p:spPr>
              <a:xfrm>
                <a:off x="4969291" y="1488265"/>
                <a:ext cx="2436244" cy="2608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</a:t>
                </a:r>
              </a:p>
              <a:p>
                <a:pPr algn="l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1/P x </a:t>
                </a:r>
                <a:r>
                  <a:rPr lang="en-US" sz="2000" dirty="0" err="1">
                    <a:latin typeface="Symbol" pitchFamily="2" charset="2"/>
                    <a:cs typeface="Arial" panose="020B0604020202020204" pitchFamily="34" charset="0"/>
                  </a:rPr>
                  <a:t>e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phys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A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  <a:p>
                <a:pPr algn="l"/>
                <a:endParaRPr lang="en-US" sz="20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Yellow = A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Blue</a:t>
                </a:r>
              </a:p>
              <a:p>
                <a:pPr algn="l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𝑃h𝑦𝑠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𝐵𝑙𝑢𝑒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𝑃h𝑦𝑠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𝑌𝑒𝑙𝑙𝑜𝑤</m:t>
                              </m:r>
                            </m:sup>
                          </m:sSubSup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4B616D-2071-1149-B96B-8CB13B63C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291" y="1488265"/>
                <a:ext cx="2436244" cy="2608471"/>
              </a:xfrm>
              <a:prstGeom prst="rect">
                <a:avLst/>
              </a:prstGeom>
              <a:blipFill>
                <a:blip r:embed="rId3"/>
                <a:stretch>
                  <a:fillRect l="-2073" t="-966" r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EE7C2C9-C5F8-6443-9957-23CA2E0BA561}"/>
              </a:ext>
            </a:extLst>
          </p:cNvPr>
          <p:cNvSpPr txBox="1"/>
          <p:nvPr/>
        </p:nvSpPr>
        <p:spPr>
          <a:xfrm>
            <a:off x="5095142" y="4096736"/>
            <a:ext cx="3259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worked out in Run-17 </a:t>
            </a:r>
          </a:p>
        </p:txBody>
      </p:sp>
    </p:spTree>
    <p:extLst>
      <p:ext uri="{BB962C8B-B14F-4D97-AF65-F5344CB8AC3E}">
        <p14:creationId xmlns:p14="http://schemas.microsoft.com/office/powerpoint/2010/main" val="269785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5908-646B-7946-97A1-1B52B025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Local Polarimetry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72579-16B5-124F-A4A0-4511BAF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A3E66-AB5D-BA47-A3D0-E1A6AFF22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36" y="1041445"/>
            <a:ext cx="4112354" cy="5710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C8D7CA-F1C0-F54C-BEAE-A2C0E195CDC9}"/>
              </a:ext>
            </a:extLst>
          </p:cNvPr>
          <p:cNvSpPr txBox="1"/>
          <p:nvPr/>
        </p:nvSpPr>
        <p:spPr>
          <a:xfrm>
            <a:off x="96958" y="588612"/>
            <a:ext cx="6153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Run-22 – Result from last Tuesday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22AAE-8816-F54B-8D75-D50123560103}"/>
              </a:ext>
            </a:extLst>
          </p:cNvPr>
          <p:cNvSpPr txBox="1"/>
          <p:nvPr/>
        </p:nvSpPr>
        <p:spPr>
          <a:xfrm>
            <a:off x="4311061" y="1909636"/>
            <a:ext cx="3690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dirty="0" err="1"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Run-22 consistent with Run-17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0D816-446F-C941-8642-44EE9F816DBB}"/>
              </a:ext>
            </a:extLst>
          </p:cNvPr>
          <p:cNvSpPr txBox="1"/>
          <p:nvPr/>
        </p:nvSpPr>
        <p:spPr>
          <a:xfrm>
            <a:off x="4311061" y="2924673"/>
            <a:ext cx="4570661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r>
              <a:rPr lang="en-US" sz="2000" dirty="0" err="1"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blue 1/3 of </a:t>
            </a:r>
            <a:r>
              <a:rPr lang="en-US" sz="2000" dirty="0" err="1"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-- yellow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Yellow and 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Blue do not agree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still different by 2.55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would need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significantly higher </a:t>
            </a:r>
          </a:p>
          <a:p>
            <a:pPr algn="l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itchFamily="2" charset="2"/>
              <a:buChar char="à"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only explanation 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significant longitudinal component at STAR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5B6886-F75D-F042-8A7A-3A486AE41035}"/>
                  </a:ext>
                </a:extLst>
              </p:cNvPr>
              <p:cNvSpPr txBox="1"/>
              <p:nvPr/>
            </p:nvSpPr>
            <p:spPr>
              <a:xfrm>
                <a:off x="6707756" y="-10794"/>
                <a:ext cx="2436244" cy="2608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</a:t>
                </a:r>
              </a:p>
              <a:p>
                <a:pPr algn="l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1/P x </a:t>
                </a:r>
                <a:r>
                  <a:rPr lang="en-US" sz="2000" dirty="0" err="1">
                    <a:latin typeface="Symbol" pitchFamily="2" charset="2"/>
                    <a:cs typeface="Arial" panose="020B0604020202020204" pitchFamily="34" charset="0"/>
                  </a:rPr>
                  <a:t>e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phys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A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  <a:p>
                <a:pPr algn="l"/>
                <a:endParaRPr lang="en-US" sz="20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Yellow = A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Blue</a:t>
                </a:r>
              </a:p>
              <a:p>
                <a:pPr algn="l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𝑃h𝑦𝑠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𝐵𝑙𝑢𝑒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𝑃h𝑦𝑠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𝑌𝑒𝑙𝑙𝑜𝑤</m:t>
                              </m:r>
                            </m:sup>
                          </m:sSubSup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5B6886-F75D-F042-8A7A-3A486AE41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756" y="-10794"/>
                <a:ext cx="2436244" cy="2608471"/>
              </a:xfrm>
              <a:prstGeom prst="rect">
                <a:avLst/>
              </a:prstGeom>
              <a:blipFill>
                <a:blip r:embed="rId3"/>
                <a:stretch>
                  <a:fillRect l="-2604" t="-971" r="-1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E1ED993-CBE3-2F4F-AD81-97C87C8A576B}"/>
              </a:ext>
            </a:extLst>
          </p:cNvPr>
          <p:cNvGrpSpPr/>
          <p:nvPr/>
        </p:nvGrpSpPr>
        <p:grpSpPr>
          <a:xfrm rot="21152217">
            <a:off x="444852" y="2157930"/>
            <a:ext cx="8291033" cy="2057110"/>
            <a:chOff x="426483" y="1894953"/>
            <a:chExt cx="8291033" cy="2057110"/>
          </a:xfrm>
        </p:grpSpPr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F4E11339-4DE6-CB41-8756-7C760340604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83" y="1894953"/>
              <a:ext cx="8291033" cy="20571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432FF"/>
              </a:solidFill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294136-8B20-B54E-96B1-2BFB4CD1F6F1}"/>
                </a:ext>
              </a:extLst>
            </p:cNvPr>
            <p:cNvSpPr txBox="1"/>
            <p:nvPr/>
          </p:nvSpPr>
          <p:spPr>
            <a:xfrm>
              <a:off x="946368" y="1945553"/>
              <a:ext cx="729783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BUT</a:t>
              </a:r>
            </a:p>
            <a:p>
              <a:pPr algn="ctr"/>
              <a:endParaRPr lang="en-US" sz="12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can the difference in spin direction between IP-6 and IP-12 be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soo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big</a:t>
              </a:r>
            </a:p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Result also inconsistent with spin tracking simulations</a:t>
              </a:r>
            </a:p>
            <a:p>
              <a:pPr algn="ctr"/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 let’s dig a bit deeper</a:t>
              </a:r>
              <a:endPara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1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B45D-D750-7D45-9D5D-57869FB86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Local Polarimetry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07D52-C1F0-6145-A259-4EB027E7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9CA40394-B37B-B645-BD1B-9EB78BC1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968" y="732971"/>
            <a:ext cx="3088403" cy="4535714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0D337B0A-3933-C847-95FA-E16FB8F39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36" y="732971"/>
            <a:ext cx="3116375" cy="4535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D33109-3C2A-5446-84F0-7718228E5C2D}"/>
              </a:ext>
            </a:extLst>
          </p:cNvPr>
          <p:cNvSpPr txBox="1"/>
          <p:nvPr/>
        </p:nvSpPr>
        <p:spPr>
          <a:xfrm>
            <a:off x="1357086" y="532916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32881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380D1-E33B-1146-8048-49A109D27338}"/>
              </a:ext>
            </a:extLst>
          </p:cNvPr>
          <p:cNvSpPr txBox="1"/>
          <p:nvPr/>
        </p:nvSpPr>
        <p:spPr>
          <a:xfrm>
            <a:off x="5946989" y="561944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32882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4A094-29FE-D148-9910-C104EAF2FEA9}"/>
              </a:ext>
            </a:extLst>
          </p:cNvPr>
          <p:cNvSpPr txBox="1"/>
          <p:nvPr/>
        </p:nvSpPr>
        <p:spPr>
          <a:xfrm>
            <a:off x="4062033" y="1892832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600" b="1" dirty="0">
                <a:solidFill>
                  <a:srgbClr val="FF2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F7F0BD-1150-8249-BBE0-EC565F2347D7}"/>
              </a:ext>
            </a:extLst>
          </p:cNvPr>
          <p:cNvSpPr txBox="1"/>
          <p:nvPr/>
        </p:nvSpPr>
        <p:spPr>
          <a:xfrm>
            <a:off x="1948806" y="5268685"/>
            <a:ext cx="494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change between fills the spin pattern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228137-9FE6-5842-82A5-F52F3E582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374047" y="5680407"/>
            <a:ext cx="2796324" cy="254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AB7DC7-C705-A540-BFE2-2AF613E81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383636" y="6039860"/>
            <a:ext cx="2810147" cy="2561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577EF6-810E-F749-A9DA-FE4B775429B6}"/>
              </a:ext>
            </a:extLst>
          </p:cNvPr>
          <p:cNvSpPr txBox="1"/>
          <p:nvPr/>
        </p:nvSpPr>
        <p:spPr>
          <a:xfrm>
            <a:off x="3943350" y="5639750"/>
            <a:ext cx="9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C89BB-F35E-964B-B049-52F5B6BB8BBE}"/>
              </a:ext>
            </a:extLst>
          </p:cNvPr>
          <p:cNvSpPr txBox="1"/>
          <p:nvPr/>
        </p:nvSpPr>
        <p:spPr>
          <a:xfrm>
            <a:off x="4038108" y="5967903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B180A4-12D7-6C47-958C-CAD6DEF15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619272" y="5689737"/>
            <a:ext cx="2751518" cy="2572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1BEEC5-FE61-DA4C-922D-B17030A24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272" y="6052333"/>
            <a:ext cx="2698694" cy="20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4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3736-F2E6-E340-AF0B-744B7BA5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Local Polarimetry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47D05-C289-794A-A6F8-CD74662E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57EB1A-759A-0144-8BB7-D99348DB460F}"/>
              </a:ext>
            </a:extLst>
          </p:cNvPr>
          <p:cNvSpPr txBox="1"/>
          <p:nvPr/>
        </p:nvSpPr>
        <p:spPr>
          <a:xfrm>
            <a:off x="92031" y="813482"/>
            <a:ext cx="5743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++|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--|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++|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>
                <a:solidFill>
                  <a:srgbClr val="322F31"/>
                </a:solidFill>
              </a:rPr>
              <a:t>--</a:t>
            </a:r>
            <a:r>
              <a:rPr lang="en-US" sz="800" dirty="0"/>
              <a:t>|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++|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--|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</a:t>
            </a:r>
            <a:r>
              <a:rPr lang="en-US" sz="800" dirty="0">
                <a:solidFill>
                  <a:srgbClr val="FF85FF"/>
                </a:solidFill>
              </a:rPr>
              <a:t>+|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--|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++|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--|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++|</a:t>
            </a:r>
            <a:r>
              <a:rPr lang="en-US" sz="800" dirty="0"/>
              <a:t>-</a:t>
            </a:r>
            <a:r>
              <a:rPr lang="en-US" sz="800" dirty="0">
                <a:solidFill>
                  <a:srgbClr val="00FF00"/>
                </a:solidFill>
              </a:rPr>
              <a:t>-++--++--</a:t>
            </a:r>
            <a:r>
              <a:rPr lang="en-US" sz="800" dirty="0"/>
              <a:t>|</a:t>
            </a:r>
            <a:endParaRPr lang="en-US" sz="800" dirty="0">
              <a:solidFill>
                <a:srgbClr val="FF00FF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9948597-89F1-474E-B065-C0F4413AAE77}"/>
              </a:ext>
            </a:extLst>
          </p:cNvPr>
          <p:cNvCxnSpPr/>
          <p:nvPr/>
        </p:nvCxnSpPr>
        <p:spPr bwMode="auto">
          <a:xfrm flipV="1">
            <a:off x="92031" y="772584"/>
            <a:ext cx="83439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AFF111-91A4-CF48-96BB-13ADC12074E6}"/>
              </a:ext>
            </a:extLst>
          </p:cNvPr>
          <p:cNvGrpSpPr/>
          <p:nvPr/>
        </p:nvGrpSpPr>
        <p:grpSpPr>
          <a:xfrm>
            <a:off x="491764" y="934781"/>
            <a:ext cx="5392524" cy="269883"/>
            <a:chOff x="730250" y="1747988"/>
            <a:chExt cx="5392524" cy="2698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10859F-4092-5649-A5C9-939D70DB59AB}"/>
                </a:ext>
              </a:extLst>
            </p:cNvPr>
            <p:cNvSpPr txBox="1"/>
            <p:nvPr/>
          </p:nvSpPr>
          <p:spPr>
            <a:xfrm>
              <a:off x="730250" y="1771650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067616-5785-9148-B046-2188549DF7C2}"/>
                </a:ext>
              </a:extLst>
            </p:cNvPr>
            <p:cNvSpPr txBox="1"/>
            <p:nvPr/>
          </p:nvSpPr>
          <p:spPr>
            <a:xfrm>
              <a:off x="1149576" y="1760688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20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4BB0C6-9DA1-674C-B536-5936B357268E}"/>
                </a:ext>
              </a:extLst>
            </p:cNvPr>
            <p:cNvSpPr txBox="1"/>
            <p:nvPr/>
          </p:nvSpPr>
          <p:spPr>
            <a:xfrm>
              <a:off x="1633637" y="1760688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30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3415F9F-7359-4343-982F-5790F2221FEA}"/>
                </a:ext>
              </a:extLst>
            </p:cNvPr>
            <p:cNvSpPr txBox="1"/>
            <p:nvPr/>
          </p:nvSpPr>
          <p:spPr>
            <a:xfrm>
              <a:off x="2058911" y="1747988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073E73-826E-DA48-8706-902D1B4BD5ED}"/>
                </a:ext>
              </a:extLst>
            </p:cNvPr>
            <p:cNvSpPr txBox="1"/>
            <p:nvPr/>
          </p:nvSpPr>
          <p:spPr>
            <a:xfrm>
              <a:off x="2536252" y="1754338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50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C447F97-09D5-104A-AAAA-F7BED3E9235F}"/>
                </a:ext>
              </a:extLst>
            </p:cNvPr>
            <p:cNvSpPr txBox="1"/>
            <p:nvPr/>
          </p:nvSpPr>
          <p:spPr>
            <a:xfrm>
              <a:off x="2981117" y="1754338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60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0046B31-A6CF-2E4E-AA3B-531787678CE6}"/>
                </a:ext>
              </a:extLst>
            </p:cNvPr>
            <p:cNvSpPr txBox="1"/>
            <p:nvPr/>
          </p:nvSpPr>
          <p:spPr>
            <a:xfrm>
              <a:off x="3465172" y="1760688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70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E93ABD-55E7-CD48-89CF-E20EB5DE166A}"/>
                </a:ext>
              </a:extLst>
            </p:cNvPr>
            <p:cNvSpPr txBox="1"/>
            <p:nvPr/>
          </p:nvSpPr>
          <p:spPr>
            <a:xfrm>
              <a:off x="3903325" y="1754338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80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8A6191-20CD-9E4F-9D8C-0D05F5CD0C96}"/>
                </a:ext>
              </a:extLst>
            </p:cNvPr>
            <p:cNvSpPr txBox="1"/>
            <p:nvPr/>
          </p:nvSpPr>
          <p:spPr>
            <a:xfrm>
              <a:off x="4380666" y="1754338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90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F371ACB-30F7-EF4F-BCAB-44225FD32746}"/>
                </a:ext>
              </a:extLst>
            </p:cNvPr>
            <p:cNvSpPr txBox="1"/>
            <p:nvPr/>
          </p:nvSpPr>
          <p:spPr>
            <a:xfrm>
              <a:off x="4768019" y="1754338"/>
              <a:ext cx="4194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100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0E552E-5965-F14A-8C8A-28DEA50E6E23}"/>
                </a:ext>
              </a:extLst>
            </p:cNvPr>
            <p:cNvSpPr txBox="1"/>
            <p:nvPr/>
          </p:nvSpPr>
          <p:spPr>
            <a:xfrm>
              <a:off x="5258245" y="1760688"/>
              <a:ext cx="4194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110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35BC8CD-F0B7-3743-BB38-C3AE81594C8C}"/>
                </a:ext>
              </a:extLst>
            </p:cNvPr>
            <p:cNvSpPr txBox="1"/>
            <p:nvPr/>
          </p:nvSpPr>
          <p:spPr>
            <a:xfrm>
              <a:off x="5703293" y="1760688"/>
              <a:ext cx="4194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120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E9FFFD6-EAA2-C84C-AA4F-B0692C73EFFE}"/>
              </a:ext>
            </a:extLst>
          </p:cNvPr>
          <p:cNvSpPr txBox="1"/>
          <p:nvPr/>
        </p:nvSpPr>
        <p:spPr>
          <a:xfrm>
            <a:off x="102551" y="1086692"/>
            <a:ext cx="5743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322F31"/>
                </a:solidFill>
              </a:rPr>
              <a:t>--</a:t>
            </a:r>
            <a:r>
              <a:rPr lang="en-US" sz="800" dirty="0">
                <a:solidFill>
                  <a:srgbClr val="FF00FF"/>
                </a:solidFill>
              </a:rPr>
              <a:t>++++</a:t>
            </a:r>
            <a:r>
              <a:rPr lang="en-US" sz="800" dirty="0">
                <a:solidFill>
                  <a:srgbClr val="322F31"/>
                </a:solidFill>
              </a:rPr>
              <a:t>-</a:t>
            </a:r>
            <a:r>
              <a:rPr lang="en-US" sz="800" dirty="0"/>
              <a:t>-</a:t>
            </a:r>
            <a:r>
              <a:rPr lang="en-US" sz="800" dirty="0">
                <a:solidFill>
                  <a:srgbClr val="322F31"/>
                </a:solidFill>
              </a:rPr>
              <a:t>--|</a:t>
            </a:r>
            <a:r>
              <a:rPr lang="en-US" sz="800" dirty="0">
                <a:solidFill>
                  <a:srgbClr val="FF00FF"/>
                </a:solidFill>
              </a:rPr>
              <a:t>++++</a:t>
            </a:r>
            <a:r>
              <a:rPr lang="en-US" sz="800" dirty="0">
                <a:solidFill>
                  <a:srgbClr val="322F31"/>
                </a:solidFill>
              </a:rPr>
              <a:t>----</a:t>
            </a:r>
            <a:r>
              <a:rPr lang="en-US" sz="800" dirty="0">
                <a:solidFill>
                  <a:srgbClr val="FF00FF"/>
                </a:solidFill>
              </a:rPr>
              <a:t>++|++</a:t>
            </a:r>
            <a:r>
              <a:rPr lang="en-US" sz="800" dirty="0">
                <a:solidFill>
                  <a:srgbClr val="322F31"/>
                </a:solidFill>
              </a:rPr>
              <a:t>----</a:t>
            </a:r>
            <a:r>
              <a:rPr lang="en-US" sz="800" dirty="0">
                <a:solidFill>
                  <a:srgbClr val="FF00FF"/>
                </a:solidFill>
              </a:rPr>
              <a:t>++++|</a:t>
            </a:r>
            <a:r>
              <a:rPr lang="en-US" sz="800" dirty="0">
                <a:solidFill>
                  <a:srgbClr val="322F31"/>
                </a:solidFill>
              </a:rPr>
              <a:t>-</a:t>
            </a:r>
            <a:r>
              <a:rPr lang="en-US" sz="800" dirty="0">
                <a:solidFill>
                  <a:srgbClr val="00FF00"/>
                </a:solidFill>
              </a:rPr>
              <a:t>---++++--</a:t>
            </a:r>
            <a:r>
              <a:rPr lang="en-US" sz="800" dirty="0">
                <a:solidFill>
                  <a:srgbClr val="322F31"/>
                </a:solidFill>
              </a:rPr>
              <a:t>|</a:t>
            </a:r>
            <a:r>
              <a:rPr lang="en-US" sz="800" dirty="0"/>
              <a:t>--</a:t>
            </a:r>
            <a:r>
              <a:rPr lang="en-US" sz="800" dirty="0">
                <a:solidFill>
                  <a:srgbClr val="FF00FF"/>
                </a:solidFill>
              </a:rPr>
              <a:t>++++</a:t>
            </a:r>
            <a:r>
              <a:rPr lang="en-US" sz="800" dirty="0">
                <a:solidFill>
                  <a:srgbClr val="322F31"/>
                </a:solidFill>
              </a:rPr>
              <a:t>----|</a:t>
            </a:r>
            <a:r>
              <a:rPr lang="en-US" sz="800" dirty="0">
                <a:solidFill>
                  <a:srgbClr val="FF00FF"/>
                </a:solidFill>
              </a:rPr>
              <a:t>++++</a:t>
            </a:r>
            <a:r>
              <a:rPr lang="en-US" sz="800" dirty="0">
                <a:solidFill>
                  <a:srgbClr val="322F31"/>
                </a:solidFill>
              </a:rPr>
              <a:t>----</a:t>
            </a:r>
            <a:r>
              <a:rPr lang="en-US" sz="800" dirty="0">
                <a:solidFill>
                  <a:srgbClr val="FF00FF"/>
                </a:solidFill>
              </a:rPr>
              <a:t>++|++</a:t>
            </a:r>
            <a:r>
              <a:rPr lang="en-US" sz="800" dirty="0">
                <a:solidFill>
                  <a:srgbClr val="322F31"/>
                </a:solidFill>
              </a:rPr>
              <a:t>----</a:t>
            </a:r>
            <a:r>
              <a:rPr lang="en-US" sz="800" dirty="0">
                <a:solidFill>
                  <a:srgbClr val="FF00FF"/>
                </a:solidFill>
              </a:rPr>
              <a:t>+++</a:t>
            </a:r>
            <a:r>
              <a:rPr lang="en-US" sz="800" dirty="0">
                <a:solidFill>
                  <a:srgbClr val="FF85FF"/>
                </a:solidFill>
              </a:rPr>
              <a:t>+|</a:t>
            </a:r>
            <a:r>
              <a:rPr lang="en-US" sz="800" dirty="0"/>
              <a:t>---</a:t>
            </a:r>
            <a:r>
              <a:rPr lang="en-US" sz="800" dirty="0">
                <a:solidFill>
                  <a:srgbClr val="322F31"/>
                </a:solidFill>
              </a:rPr>
              <a:t>-</a:t>
            </a:r>
            <a:r>
              <a:rPr lang="en-US" sz="800" dirty="0">
                <a:solidFill>
                  <a:srgbClr val="FF00FF"/>
                </a:solidFill>
              </a:rPr>
              <a:t>++++</a:t>
            </a:r>
            <a:r>
              <a:rPr lang="en-US" sz="800" dirty="0">
                <a:solidFill>
                  <a:srgbClr val="322F31"/>
                </a:solidFill>
              </a:rPr>
              <a:t>--|--</a:t>
            </a:r>
            <a:r>
              <a:rPr lang="en-US" sz="800" dirty="0">
                <a:solidFill>
                  <a:srgbClr val="FF00FF"/>
                </a:solidFill>
              </a:rPr>
              <a:t>++++</a:t>
            </a:r>
            <a:r>
              <a:rPr lang="en-US" sz="800" dirty="0">
                <a:solidFill>
                  <a:srgbClr val="322F31"/>
                </a:solidFill>
              </a:rPr>
              <a:t>----|</a:t>
            </a:r>
            <a:r>
              <a:rPr lang="en-US" sz="800" dirty="0">
                <a:solidFill>
                  <a:srgbClr val="FF00FF"/>
                </a:solidFill>
              </a:rPr>
              <a:t>++++</a:t>
            </a:r>
            <a:r>
              <a:rPr lang="en-US" sz="800" dirty="0">
                <a:solidFill>
                  <a:srgbClr val="322F31"/>
                </a:solidFill>
              </a:rPr>
              <a:t>----</a:t>
            </a:r>
            <a:r>
              <a:rPr lang="en-US" sz="800" dirty="0">
                <a:solidFill>
                  <a:srgbClr val="FF00FF"/>
                </a:solidFill>
              </a:rPr>
              <a:t>++|++</a:t>
            </a:r>
            <a:r>
              <a:rPr lang="en-US" sz="800" dirty="0">
                <a:solidFill>
                  <a:srgbClr val="322F31"/>
                </a:solidFill>
              </a:rPr>
              <a:t>----</a:t>
            </a:r>
            <a:r>
              <a:rPr lang="en-US" sz="800" dirty="0">
                <a:solidFill>
                  <a:srgbClr val="FF00FF"/>
                </a:solidFill>
              </a:rPr>
              <a:t>++++|</a:t>
            </a:r>
            <a:r>
              <a:rPr lang="en-US" sz="800" dirty="0">
                <a:solidFill>
                  <a:srgbClr val="322F31"/>
                </a:solidFill>
              </a:rPr>
              <a:t>----</a:t>
            </a:r>
            <a:r>
              <a:rPr lang="en-US" sz="800" dirty="0">
                <a:solidFill>
                  <a:srgbClr val="FF00FF"/>
                </a:solidFill>
              </a:rPr>
              <a:t>++++</a:t>
            </a:r>
            <a:r>
              <a:rPr lang="en-US" sz="800" dirty="0">
                <a:solidFill>
                  <a:srgbClr val="322F31"/>
                </a:solidFill>
              </a:rPr>
              <a:t>--|</a:t>
            </a:r>
            <a:endParaRPr lang="en-US" sz="8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00ABB25-4354-1A42-9DE1-789B53B2E5A7}"/>
              </a:ext>
            </a:extLst>
          </p:cNvPr>
          <p:cNvGrpSpPr/>
          <p:nvPr/>
        </p:nvGrpSpPr>
        <p:grpSpPr>
          <a:xfrm>
            <a:off x="462596" y="1227503"/>
            <a:ext cx="5385785" cy="265271"/>
            <a:chOff x="730250" y="1752600"/>
            <a:chExt cx="5385785" cy="26527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B3188E0-99D4-0B43-9E36-82687EAE31AD}"/>
                </a:ext>
              </a:extLst>
            </p:cNvPr>
            <p:cNvSpPr txBox="1"/>
            <p:nvPr/>
          </p:nvSpPr>
          <p:spPr>
            <a:xfrm>
              <a:off x="730250" y="1771650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90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318E359-FC70-B245-B5E1-42D827291331}"/>
                </a:ext>
              </a:extLst>
            </p:cNvPr>
            <p:cNvSpPr txBox="1"/>
            <p:nvPr/>
          </p:nvSpPr>
          <p:spPr>
            <a:xfrm>
              <a:off x="1152669" y="1765300"/>
              <a:ext cx="4194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100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AD2D62-266E-8F4A-B321-47A39E839E61}"/>
                </a:ext>
              </a:extLst>
            </p:cNvPr>
            <p:cNvSpPr txBox="1"/>
            <p:nvPr/>
          </p:nvSpPr>
          <p:spPr>
            <a:xfrm>
              <a:off x="1630189" y="1765300"/>
              <a:ext cx="4194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110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26AAA3B-07C2-0C4C-98D6-B48EAD538965}"/>
                </a:ext>
              </a:extLst>
            </p:cNvPr>
            <p:cNvSpPr txBox="1"/>
            <p:nvPr/>
          </p:nvSpPr>
          <p:spPr>
            <a:xfrm>
              <a:off x="2061992" y="1752600"/>
              <a:ext cx="4194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120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0851E61-34FF-914F-9988-A576E1D76D21}"/>
                </a:ext>
              </a:extLst>
            </p:cNvPr>
            <p:cNvSpPr txBox="1"/>
            <p:nvPr/>
          </p:nvSpPr>
          <p:spPr>
            <a:xfrm>
              <a:off x="2545864" y="1758950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F91954C-A048-774E-90CD-FA1876AD2633}"/>
                </a:ext>
              </a:extLst>
            </p:cNvPr>
            <p:cNvSpPr txBox="1"/>
            <p:nvPr/>
          </p:nvSpPr>
          <p:spPr>
            <a:xfrm>
              <a:off x="3023386" y="1758950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352E63F-5EEF-0B4E-AD0D-8A180B326084}"/>
                </a:ext>
              </a:extLst>
            </p:cNvPr>
            <p:cNvSpPr txBox="1"/>
            <p:nvPr/>
          </p:nvSpPr>
          <p:spPr>
            <a:xfrm>
              <a:off x="3494377" y="1765300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30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4BB033C-572E-D547-B13E-FF4845FD779E}"/>
                </a:ext>
              </a:extLst>
            </p:cNvPr>
            <p:cNvSpPr txBox="1"/>
            <p:nvPr/>
          </p:nvSpPr>
          <p:spPr>
            <a:xfrm>
              <a:off x="3939058" y="1758950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2B5570D-3D3D-9345-B8A4-553A496CD8A4}"/>
                </a:ext>
              </a:extLst>
            </p:cNvPr>
            <p:cNvSpPr txBox="1"/>
            <p:nvPr/>
          </p:nvSpPr>
          <p:spPr>
            <a:xfrm>
              <a:off x="4377211" y="1758950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50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10413C5-2C90-614E-A711-A1E01C02867B}"/>
                </a:ext>
              </a:extLst>
            </p:cNvPr>
            <p:cNvSpPr txBox="1"/>
            <p:nvPr/>
          </p:nvSpPr>
          <p:spPr>
            <a:xfrm>
              <a:off x="4852620" y="1758950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60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8E48B7-AC64-1B49-AF7D-B5D660F93E65}"/>
                </a:ext>
              </a:extLst>
            </p:cNvPr>
            <p:cNvSpPr txBox="1"/>
            <p:nvPr/>
          </p:nvSpPr>
          <p:spPr>
            <a:xfrm>
              <a:off x="5327844" y="1765300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70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0DE1364-2E33-2943-B9E1-51DA31C56D58}"/>
                </a:ext>
              </a:extLst>
            </p:cNvPr>
            <p:cNvSpPr txBox="1"/>
            <p:nvPr/>
          </p:nvSpPr>
          <p:spPr>
            <a:xfrm>
              <a:off x="5774826" y="1756833"/>
              <a:ext cx="3412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80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6471B91-4BFB-8749-9433-7D8578C8DF02}"/>
              </a:ext>
            </a:extLst>
          </p:cNvPr>
          <p:cNvSpPr txBox="1"/>
          <p:nvPr/>
        </p:nvSpPr>
        <p:spPr>
          <a:xfrm>
            <a:off x="5830826" y="756465"/>
            <a:ext cx="64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74D3E68-9CCD-D840-9879-A10E758FED3E}"/>
              </a:ext>
            </a:extLst>
          </p:cNvPr>
          <p:cNvSpPr txBox="1"/>
          <p:nvPr/>
        </p:nvSpPr>
        <p:spPr>
          <a:xfrm>
            <a:off x="5794570" y="1081553"/>
            <a:ext cx="720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CC66"/>
                </a:solidFill>
              </a:rPr>
              <a:t>Yellow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2258C3-0B4A-9946-9295-4E8DE6DB4B12}"/>
              </a:ext>
            </a:extLst>
          </p:cNvPr>
          <p:cNvSpPr txBox="1"/>
          <p:nvPr/>
        </p:nvSpPr>
        <p:spPr>
          <a:xfrm>
            <a:off x="57023" y="1515613"/>
            <a:ext cx="444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green bunches: </a:t>
            </a:r>
            <a:r>
              <a:rPr lang="en-US" dirty="0"/>
              <a:t>empty bunches </a:t>
            </a:r>
            <a:r>
              <a:rPr lang="en-US" dirty="0">
                <a:sym typeface="Wingdings" pitchFamily="2" charset="2"/>
              </a:rPr>
              <a:t> abort gaps</a:t>
            </a:r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7A34C39-9203-4343-BD66-3F884E847627}"/>
              </a:ext>
            </a:extLst>
          </p:cNvPr>
          <p:cNvSpPr txBox="1"/>
          <p:nvPr/>
        </p:nvSpPr>
        <p:spPr>
          <a:xfrm>
            <a:off x="-2534" y="1973111"/>
            <a:ext cx="91465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local polarimetry it is critical to have bunch – id and spin direction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STAR correctly correlated      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Till 2017: reference was blue beam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Somewhen this was switched to yellow beam, maybe during BES fixed target running </a:t>
            </a:r>
          </a:p>
          <a:p>
            <a:pPr marL="342900" indent="-342900" algn="l">
              <a:buClr>
                <a:srgbClr val="0000FF"/>
              </a:buClr>
              <a:buFont typeface="Wingdings" pitchFamily="2" charset="2"/>
              <a:buChar char="à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Local Polarimeter code was not modified        </a:t>
            </a:r>
          </a:p>
          <a:p>
            <a:pPr algn="l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Fun Facts: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does not matter a lot for                                          spin patterns 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Therefore, Yellow agreed between 2017 and 2022 and Blue was screwed up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46D23A58-0F8C-BE4D-90E7-56F877ADA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870368" y="4474891"/>
            <a:ext cx="2751518" cy="257224"/>
          </a:xfrm>
          <a:prstGeom prst="rect">
            <a:avLst/>
          </a:prstGeom>
        </p:spPr>
      </p:pic>
      <p:pic>
        <p:nvPicPr>
          <p:cNvPr id="70" name="Picture 69" descr="A picture containing clipart&#10;&#10;Description automatically generated">
            <a:extLst>
              <a:ext uri="{FF2B5EF4-FFF2-40B4-BE49-F238E27FC236}">
                <a16:creationId xmlns:a16="http://schemas.microsoft.com/office/drawing/2014/main" id="{947B591A-787D-4942-B09D-A3E611E42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83" y="3558160"/>
            <a:ext cx="789577" cy="7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7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354E-63DF-E648-AAA8-95BB6070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by </a:t>
            </a:r>
            <a:r>
              <a:rPr lang="en-US" dirty="0" err="1"/>
              <a:t>pC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C21C4-D3CA-A94B-87D9-B28FED33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DA2C2-22EE-FE47-9FDB-0778AE160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088"/>
            <a:ext cx="4477276" cy="4103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1F0546-CCF0-F74C-A3F9-5CBFFFD47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724" y="876088"/>
            <a:ext cx="4477276" cy="40401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8FE146-FED9-A049-ACE2-8D2DD58F0449}"/>
              </a:ext>
            </a:extLst>
          </p:cNvPr>
          <p:cNvSpPr txBox="1"/>
          <p:nvPr/>
        </p:nvSpPr>
        <p:spPr>
          <a:xfrm>
            <a:off x="1415142" y="5215486"/>
            <a:ext cx="6765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Clr>
                <a:srgbClr val="0000FF"/>
              </a:buClr>
              <a:buFont typeface="Wingdings" pitchFamily="2" charset="2"/>
              <a:buChar char="à"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polarization is also on the low site in the last fills</a:t>
            </a:r>
          </a:p>
          <a:p>
            <a:pPr marL="342900" indent="-342900" algn="l">
              <a:buClr>
                <a:srgbClr val="0000FF"/>
              </a:buClr>
              <a:buFont typeface="Wingdings" pitchFamily="2" charset="2"/>
              <a:buChar char="à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2017 – values: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  54.7  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Yellow: 55.8</a:t>
            </a:r>
          </a:p>
        </p:txBody>
      </p:sp>
    </p:spTree>
    <p:extLst>
      <p:ext uri="{BB962C8B-B14F-4D97-AF65-F5344CB8AC3E}">
        <p14:creationId xmlns:p14="http://schemas.microsoft.com/office/powerpoint/2010/main" val="153342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5220-DAA0-DF41-9657-59D2CC7D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Polarization at Injection &amp; Ramp Efficiency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BC27E-2788-364C-842E-54407022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9A375C-8F53-C14F-91A5-8DCB91098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9972"/>
            <a:ext cx="5355771" cy="2414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A3BB88-D57C-8948-A9AA-12AFE57B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1775504"/>
            <a:ext cx="4800600" cy="23011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D14616-D59F-AF4B-94BC-E17C57944903}"/>
              </a:ext>
            </a:extLst>
          </p:cNvPr>
          <p:cNvSpPr txBox="1"/>
          <p:nvPr/>
        </p:nvSpPr>
        <p:spPr>
          <a:xfrm>
            <a:off x="5528402" y="1117683"/>
            <a:ext cx="2755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Polarization@24 GeV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B675C-8DA4-8249-B7A9-D0D76E2C4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" y="3850290"/>
            <a:ext cx="5059319" cy="2301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CFD37-0FCE-CA4D-AE52-920A26BCC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681" y="4409837"/>
            <a:ext cx="5209319" cy="22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5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EB3A-8EA5-9242-9414-0DB224E1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direction at </a:t>
            </a:r>
            <a:r>
              <a:rPr lang="en-US" dirty="0" err="1"/>
              <a:t>pC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2B3721-BF5C-9C46-BE72-3BAA07F6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413D6-6E55-3447-A1FE-702E9B086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" y="957943"/>
            <a:ext cx="4519879" cy="4093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04C4F4-4D3F-0949-8EE5-C98FCBC7524B}"/>
              </a:ext>
            </a:extLst>
          </p:cNvPr>
          <p:cNvSpPr txBox="1"/>
          <p:nvPr/>
        </p:nvSpPr>
        <p:spPr>
          <a:xfrm>
            <a:off x="651602" y="808993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24 GeV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AA507A-0AFF-434E-B402-BB611AA1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171" y="881739"/>
            <a:ext cx="4692829" cy="42018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D5E8D4-AB5D-0942-8E44-27A1EA3F7309}"/>
              </a:ext>
            </a:extLst>
          </p:cNvPr>
          <p:cNvSpPr txBox="1"/>
          <p:nvPr/>
        </p:nvSpPr>
        <p:spPr>
          <a:xfrm>
            <a:off x="5168001" y="725228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255 GeV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41CAD9-8491-EA4F-8B25-9B1DF3E4C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10" y="4942016"/>
            <a:ext cx="1804420" cy="1915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1A80F7-F876-9942-B351-8954E1D162A9}"/>
              </a:ext>
            </a:extLst>
          </p:cNvPr>
          <p:cNvSpPr txBox="1"/>
          <p:nvPr/>
        </p:nvSpPr>
        <p:spPr>
          <a:xfrm>
            <a:off x="2072830" y="5528003"/>
            <a:ext cx="2020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dirty="0" err="1">
                <a:latin typeface="Symbol" pitchFamily="2" charset="2"/>
                <a:cs typeface="Arial" panose="020B0604020202020204" pitchFamily="34" charset="0"/>
              </a:rPr>
              <a:t>f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spin tilted 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towards ring - inside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927D67-FF01-F847-82AD-6BBA25C4E47C}"/>
              </a:ext>
            </a:extLst>
          </p:cNvPr>
          <p:cNvSpPr txBox="1"/>
          <p:nvPr/>
        </p:nvSpPr>
        <p:spPr>
          <a:xfrm>
            <a:off x="4401288" y="5232576"/>
            <a:ext cx="447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spin tilt in </a:t>
            </a:r>
            <a:r>
              <a:rPr lang="en-US" sz="2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at injection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at flat top</a:t>
            </a:r>
          </a:p>
        </p:txBody>
      </p:sp>
    </p:spTree>
    <p:extLst>
      <p:ext uri="{BB962C8B-B14F-4D97-AF65-F5344CB8AC3E}">
        <p14:creationId xmlns:p14="http://schemas.microsoft.com/office/powerpoint/2010/main" val="111442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B095-3B7D-9941-B0C5-A3CD9637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Energy Scan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6971E3-DCA8-7045-975E-E191A61E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751335-17E0-4A44-95D2-6BDEDCA4A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883"/>
            <a:ext cx="6672943" cy="8723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C655D3-8D38-9F4B-98C4-E67934A3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616" y="1430832"/>
            <a:ext cx="3107914" cy="2249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9D6706-2F9C-8A42-A566-6D655CB2B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516" y="3839885"/>
            <a:ext cx="3544994" cy="25660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E748ED-42C4-4640-9795-54E916656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430832"/>
            <a:ext cx="3889894" cy="38265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8DE0B6-0421-7E49-8466-75A62B5DAE91}"/>
              </a:ext>
            </a:extLst>
          </p:cNvPr>
          <p:cNvSpPr txBox="1"/>
          <p:nvPr/>
        </p:nvSpPr>
        <p:spPr>
          <a:xfrm>
            <a:off x="2494918" y="1704512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Fill 32886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CFC99F-3617-3448-BD70-26AE39F2DBFC}"/>
              </a:ext>
            </a:extLst>
          </p:cNvPr>
          <p:cNvSpPr txBox="1"/>
          <p:nvPr/>
        </p:nvSpPr>
        <p:spPr>
          <a:xfrm>
            <a:off x="309636" y="5830792"/>
            <a:ext cx="4577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remained in statistics the same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8EA0F0-8378-2A4C-B8D2-055BA7A1912C}"/>
              </a:ext>
            </a:extLst>
          </p:cNvPr>
          <p:cNvSpPr txBox="1"/>
          <p:nvPr/>
        </p:nvSpPr>
        <p:spPr>
          <a:xfrm>
            <a:off x="242936" y="5122906"/>
            <a:ext cx="4817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 in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polarization moving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longitudinal spin into transverse direction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0C30C9-D462-0443-BB16-30E76F8C8DD4}"/>
              </a:ext>
            </a:extLst>
          </p:cNvPr>
          <p:cNvSpPr/>
          <p:nvPr/>
        </p:nvSpPr>
        <p:spPr>
          <a:xfrm>
            <a:off x="1110334" y="541769"/>
            <a:ext cx="2226137" cy="87236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3CF3-5F04-5E47-ACA9-E600A40B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Local Polarimetry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C6C507-11A5-C14C-9AE8-82C92128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AF7F7-DD9E-EE43-89E6-1DBA438FA709}"/>
              </a:ext>
            </a:extLst>
          </p:cNvPr>
          <p:cNvSpPr txBox="1"/>
          <p:nvPr/>
        </p:nvSpPr>
        <p:spPr>
          <a:xfrm>
            <a:off x="1933788" y="485623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32912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FF0D5-83F3-C74E-AE53-BE969480AB98}"/>
              </a:ext>
            </a:extLst>
          </p:cNvPr>
          <p:cNvSpPr txBox="1"/>
          <p:nvPr/>
        </p:nvSpPr>
        <p:spPr>
          <a:xfrm>
            <a:off x="6059635" y="485623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32913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EB6EA6-9FB3-2149-98AC-027F78E1F1BF}"/>
                  </a:ext>
                </a:extLst>
              </p:cNvPr>
              <p:cNvSpPr txBox="1"/>
              <p:nvPr/>
            </p:nvSpPr>
            <p:spPr>
              <a:xfrm>
                <a:off x="129918" y="5260520"/>
                <a:ext cx="888416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0000FF"/>
                  </a:buClr>
                  <a:buFont typeface="Wingdings" pitchFamily="2" charset="2"/>
                  <a:buChar char="à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Small radial component both in Yellow and Blue </a:t>
                </a:r>
              </a:p>
              <a:p>
                <a:pPr algn="l">
                  <a:buClr>
                    <a:srgbClr val="0000FF"/>
                  </a:buCl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    </a:t>
                </a:r>
                <a:r>
                  <a:rPr lang="en-US" sz="16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pC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significant radial component</a:t>
                </a:r>
              </a:p>
              <a:p>
                <a:pPr marL="342900" indent="-342900">
                  <a:buClr>
                    <a:srgbClr val="0000FF"/>
                  </a:buClr>
                  <a:buFont typeface="Wingdings" pitchFamily="2" charset="2"/>
                  <a:buChar char="à"/>
                </a:pPr>
                <a:r>
                  <a:rPr lang="en-US" sz="16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Blue: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transverse component at IP6 and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pC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are different </a:t>
                </a:r>
              </a:p>
              <a:p>
                <a:pPr marL="800100" lvl="1" indent="-342900">
                  <a:buClr>
                    <a:srgbClr val="0000FF"/>
                  </a:buClr>
                  <a:buFont typeface="Wingdings" pitchFamily="2" charset="2"/>
                  <a:buChar char="à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Yellow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en-US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Blue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algn="l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             </a:t>
                </a:r>
                <a:r>
                  <a:rPr lang="en-US" sz="16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longitudinal component at IP-6 and </a:t>
                </a:r>
                <a:r>
                  <a:rPr lang="en-US" sz="16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pC</a:t>
                </a:r>
                <a:r>
                  <a:rPr lang="en-US" sz="16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need to be determined through machine studies</a:t>
                </a:r>
                <a:endParaRPr lang="en-US" sz="1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EB6EA6-9FB3-2149-98AC-027F78E1F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18" y="5260520"/>
                <a:ext cx="8884163" cy="1323439"/>
              </a:xfrm>
              <a:prstGeom prst="rect">
                <a:avLst/>
              </a:prstGeom>
              <a:blipFill>
                <a:blip r:embed="rId2"/>
                <a:stretch>
                  <a:fillRect l="-143" t="-95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3358FD5-F4FA-3F48-917C-C2C3F16C47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05544" y="791586"/>
            <a:ext cx="3191547" cy="44689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0AA5B9-762F-C340-B574-3CB1FA61E3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0210" y="809531"/>
            <a:ext cx="3183427" cy="43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9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59EB-99AC-614B-83C3-D287E5E3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Local Polarimetry Energy Scan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908384-5388-9144-9A7E-90AFD621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B28E5-B5C9-AC4A-9746-54ED1F419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883"/>
            <a:ext cx="6672943" cy="872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112E89-2918-344C-B202-CC1A5D58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12" y="1371596"/>
            <a:ext cx="2896814" cy="3938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28406D-5694-8D4B-AF7C-B84FD8C72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212" y="1342700"/>
            <a:ext cx="2877454" cy="39676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95A74C-66EB-E44C-9751-64A151053F77}"/>
              </a:ext>
            </a:extLst>
          </p:cNvPr>
          <p:cNvSpPr txBox="1"/>
          <p:nvPr/>
        </p:nvSpPr>
        <p:spPr>
          <a:xfrm>
            <a:off x="3336471" y="1966536"/>
            <a:ext cx="222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radial component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Yellow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270A9-0CCB-9F4D-B9F3-B4D4BA6E9A7A}"/>
              </a:ext>
            </a:extLst>
          </p:cNvPr>
          <p:cNvSpPr/>
          <p:nvPr/>
        </p:nvSpPr>
        <p:spPr>
          <a:xfrm>
            <a:off x="1110334" y="530883"/>
            <a:ext cx="2226137" cy="87236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BF18E3-9EF4-8842-92F1-78EEE687F6CE}"/>
              </a:ext>
            </a:extLst>
          </p:cNvPr>
          <p:cNvSpPr txBox="1"/>
          <p:nvPr/>
        </p:nvSpPr>
        <p:spPr>
          <a:xfrm>
            <a:off x="43863" y="5325522"/>
            <a:ext cx="4359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small radial component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Blue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transverse component at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&lt; STAR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DCFD5-20A2-9E44-AA6A-C76DEF1BF7C0}"/>
              </a:ext>
            </a:extLst>
          </p:cNvPr>
          <p:cNvSpPr txBox="1"/>
          <p:nvPr/>
        </p:nvSpPr>
        <p:spPr>
          <a:xfrm>
            <a:off x="4713449" y="5316555"/>
            <a:ext cx="43815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radial component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Blue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transverse component at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&amp; STAR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agree a bit better</a:t>
            </a:r>
          </a:p>
        </p:txBody>
      </p:sp>
    </p:spTree>
    <p:extLst>
      <p:ext uri="{BB962C8B-B14F-4D97-AF65-F5344CB8AC3E}">
        <p14:creationId xmlns:p14="http://schemas.microsoft.com/office/powerpoint/2010/main" val="367626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F56D-F6A0-4540-A771-B88423C0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E01ED-B260-8449-8EE7-1395FEC0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Transverse component at STAR and </a:t>
            </a:r>
            <a:r>
              <a:rPr lang="en-US" dirty="0" err="1"/>
              <a:t>pC</a:t>
            </a:r>
            <a:r>
              <a:rPr lang="en-US" dirty="0"/>
              <a:t> are different</a:t>
            </a:r>
          </a:p>
          <a:p>
            <a:pPr lvl="1"/>
            <a:r>
              <a:rPr lang="en-US" dirty="0"/>
              <a:t> transverse component at STAR seems bigger as at </a:t>
            </a:r>
            <a:r>
              <a:rPr lang="en-US" dirty="0" err="1"/>
              <a:t>pC</a:t>
            </a:r>
            <a:endParaRPr lang="en-US" dirty="0"/>
          </a:p>
          <a:p>
            <a:pPr lvl="1"/>
            <a:r>
              <a:rPr lang="en-US" dirty="0"/>
              <a:t>What do the spin tracking results show/predict?</a:t>
            </a:r>
          </a:p>
          <a:p>
            <a:pPr lvl="2"/>
            <a:r>
              <a:rPr lang="en-US" dirty="0"/>
              <a:t>do we have the same spin direction at H-jet and </a:t>
            </a:r>
            <a:r>
              <a:rPr lang="en-US" dirty="0" err="1"/>
              <a:t>pC</a:t>
            </a:r>
            <a:r>
              <a:rPr lang="en-US" dirty="0"/>
              <a:t>?</a:t>
            </a:r>
          </a:p>
          <a:p>
            <a:r>
              <a:rPr lang="en-US" dirty="0"/>
              <a:t> No clear idea about longitudinal component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    </a:t>
            </a:r>
            <a:r>
              <a:rPr lang="en-US" dirty="0">
                <a:sym typeface="Wingdings" pitchFamily="2" charset="2"/>
              </a:rPr>
              <a:t> really need to do a systematic check</a:t>
            </a:r>
          </a:p>
          <a:p>
            <a:pPr lvl="2"/>
            <a:r>
              <a:rPr lang="en-US" dirty="0">
                <a:sym typeface="Wingdings" pitchFamily="2" charset="2"/>
              </a:rPr>
              <a:t> continue energy scan </a:t>
            </a:r>
          </a:p>
          <a:p>
            <a:pPr lvl="2"/>
            <a:r>
              <a:rPr lang="en-US" dirty="0">
                <a:sym typeface="Wingdings" pitchFamily="2" charset="2"/>
              </a:rPr>
              <a:t> turn on rotator around STAR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6C1BF-24B6-D643-BBDA-A300CD87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2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395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E8B2D47CCED48A8E0E46DEC2DF7DE" ma:contentTypeVersion="8" ma:contentTypeDescription="Create a new document." ma:contentTypeScope="" ma:versionID="95ae91965030ce40b2c842131efe8a17">
  <xsd:schema xmlns:xsd="http://www.w3.org/2001/XMLSchema" xmlns:xs="http://www.w3.org/2001/XMLSchema" xmlns:p="http://schemas.microsoft.com/office/2006/metadata/properties" xmlns:ns2="a6aa962e-91a0-4bf4-a698-47ecd2980171" targetNamespace="http://schemas.microsoft.com/office/2006/metadata/properties" ma:root="true" ma:fieldsID="5f9057cadcf397c67ebc364b43088db6" ns2:_="">
    <xsd:import namespace="a6aa962e-91a0-4bf4-a698-47ecd2980171"/>
    <xsd:element name="properties">
      <xsd:complexType>
        <xsd:sequence>
          <xsd:element name="documentManagement">
            <xsd:complexType>
              <xsd:all>
                <xsd:element ref="ns2:_x0023_" minOccurs="0"/>
                <xsd:element ref="ns2:MediaServiceMetadata" minOccurs="0"/>
                <xsd:element ref="ns2:MediaServiceFastMetadata" minOccurs="0"/>
                <xsd:element ref="ns2:Presenter_x0028_s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a962e-91a0-4bf4-a698-47ecd2980171" elementFormDefault="qualified">
    <xsd:import namespace="http://schemas.microsoft.com/office/2006/documentManagement/types"/>
    <xsd:import namespace="http://schemas.microsoft.com/office/infopath/2007/PartnerControls"/>
    <xsd:element name="_x0023_" ma:index="8" nillable="true" ma:displayName="#" ma:format="Dropdown" ma:internalName="_x0023_" ma:percentage="FALSE">
      <xsd:simpleType>
        <xsd:restriction base="dms:Number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Presenter_x0028_s_x0029_" ma:index="11" nillable="true" ma:displayName="Presenter(s)" ma:format="Dropdown" ma:internalName="Presenter_x0028_s_x002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3_ xmlns="a6aa962e-91a0-4bf4-a698-47ecd2980171">11</_x0023_>
    <Presenter_x0028_s_x0029_ xmlns="a6aa962e-91a0-4bf4-a698-47ecd2980171">O. Eyser/D. Gaskell</Presenter_x0028_s_x0029_>
  </documentManagement>
</p:properties>
</file>

<file path=customXml/itemProps1.xml><?xml version="1.0" encoding="utf-8"?>
<ds:datastoreItem xmlns:ds="http://schemas.openxmlformats.org/officeDocument/2006/customXml" ds:itemID="{CBB70908-7F17-41F4-AC3F-6B59332A2D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a962e-91a0-4bf4-a698-47ecd2980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98C05-5760-4FD2-B85E-2A9CB1A90B2B}">
  <ds:schemaRefs>
    <ds:schemaRef ds:uri="044ae1f2-ed8d-456f-9aad-c49fc5d202f7"/>
    <ds:schemaRef ds:uri="db13f367-cce8-4835-ba09-df0cdb443d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aa962e-91a0-4bf4-a698-47ecd29801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708</Words>
  <Application>Microsoft Macintosh PowerPoint</Application>
  <PresentationFormat>On-screen Show (4:3)</PresentationFormat>
  <Paragraphs>192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Polarization Status at pC and STAR</vt:lpstr>
      <vt:lpstr>Measurements by pC</vt:lpstr>
      <vt:lpstr>Polarization at Injection &amp; Ramp Efficiency</vt:lpstr>
      <vt:lpstr>Polarization direction at pC</vt:lpstr>
      <vt:lpstr>Beam Energy Scan </vt:lpstr>
      <vt:lpstr>STAR Local Polarimetry</vt:lpstr>
      <vt:lpstr>STAR Local Polarimetry Energy Scan</vt:lpstr>
      <vt:lpstr>Summary</vt:lpstr>
      <vt:lpstr>PowerPoint Presentation</vt:lpstr>
      <vt:lpstr>RHIC and Polarimetry </vt:lpstr>
      <vt:lpstr>pC Polarimetry</vt:lpstr>
      <vt:lpstr>STAR Local Polarimetry</vt:lpstr>
      <vt:lpstr>STAR Local Polarimetry</vt:lpstr>
      <vt:lpstr>STAR Local Polarimetry</vt:lpstr>
      <vt:lpstr>STAR Local Polarimetry</vt:lpstr>
      <vt:lpstr>STAR Local Polarimetry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Magic of Spin Patterns </dc:title>
  <dc:creator>Elke-Caroline Aschenauer</dc:creator>
  <cp:lastModifiedBy>Elke-Caroline Aschenauer</cp:lastModifiedBy>
  <cp:revision>39</cp:revision>
  <dcterms:created xsi:type="dcterms:W3CDTF">2021-12-23T06:01:11Z</dcterms:created>
  <dcterms:modified xsi:type="dcterms:W3CDTF">2021-12-28T18:05:48Z</dcterms:modified>
</cp:coreProperties>
</file>